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theme/themeOverride1.xml" ContentType="application/vnd.openxmlformats-officedocument.themeOverride+xml"/>
  <Override PartName="/ppt/charts/chart12.xml" ContentType="application/vnd.openxmlformats-officedocument.drawingml.chart+xml"/>
  <Override PartName="/ppt/theme/themeOverride2.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heme/themeOverride9.xml" ContentType="application/vnd.openxmlformats-officedocument.themeOverride+xml"/>
  <Override PartName="/ppt/charts/chart24.xml" ContentType="application/vnd.openxmlformats-officedocument.drawingml.chart+xml"/>
  <Override PartName="/ppt/theme/themeOverride10.xml" ContentType="application/vnd.openxmlformats-officedocument.themeOverr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drawings/drawing4.xml" ContentType="application/vnd.openxmlformats-officedocument.drawingml.chartshapes+xml"/>
  <Override PartName="/ppt/charts/chart28.xml" ContentType="application/vnd.openxmlformats-officedocument.drawingml.chart+xml"/>
  <Override PartName="/ppt/drawings/drawing5.xml" ContentType="application/vnd.openxmlformats-officedocument.drawingml.chartshapes+xml"/>
  <Override PartName="/ppt/charts/chart29.xml" ContentType="application/vnd.openxmlformats-officedocument.drawingml.chart+xml"/>
  <Override PartName="/ppt/drawings/drawing6.xml" ContentType="application/vnd.openxmlformats-officedocument.drawingml.chartshapes+xml"/>
  <Override PartName="/ppt/charts/chart30.xml" ContentType="application/vnd.openxmlformats-officedocument.drawingml.chart+xml"/>
  <Override PartName="/ppt/theme/themeOverride11.xml" ContentType="application/vnd.openxmlformats-officedocument.themeOverride+xml"/>
  <Override PartName="/ppt/charts/chart31.xml" ContentType="application/vnd.openxmlformats-officedocument.drawingml.chart+xml"/>
  <Override PartName="/ppt/theme/themeOverride12.xml" ContentType="application/vnd.openxmlformats-officedocument.themeOverride+xml"/>
  <Override PartName="/ppt/charts/chart32.xml" ContentType="application/vnd.openxmlformats-officedocument.drawingml.chart+xml"/>
  <Override PartName="/ppt/charts/chart33.xml" ContentType="application/vnd.openxmlformats-officedocument.drawingml.chart+xml"/>
  <Override PartName="/ppt/theme/themeOverride13.xml" ContentType="application/vnd.openxmlformats-officedocument.themeOverride+xml"/>
  <Override PartName="/ppt/charts/chart34.xml" ContentType="application/vnd.openxmlformats-officedocument.drawingml.chart+xml"/>
  <Override PartName="/ppt/theme/themeOverride14.xml" ContentType="application/vnd.openxmlformats-officedocument.themeOverride+xml"/>
  <Override PartName="/ppt/charts/chart35.xml" ContentType="application/vnd.openxmlformats-officedocument.drawingml.chart+xml"/>
  <Override PartName="/ppt/theme/themeOverride15.xml" ContentType="application/vnd.openxmlformats-officedocument.themeOverride+xml"/>
  <Override PartName="/ppt/charts/chart36.xml" ContentType="application/vnd.openxmlformats-officedocument.drawingml.chart+xml"/>
  <Override PartName="/ppt/theme/themeOverride16.xml" ContentType="application/vnd.openxmlformats-officedocument.themeOverride+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theme/themeOverride19.xml" ContentType="application/vnd.openxmlformats-officedocument.themeOverride+xml"/>
  <Override PartName="/ppt/charts/chart43.xml" ContentType="application/vnd.openxmlformats-officedocument.drawingml.chart+xml"/>
  <Override PartName="/ppt/theme/themeOverride20.xml" ContentType="application/vnd.openxmlformats-officedocument.themeOverr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drawings/drawing7.xml" ContentType="application/vnd.openxmlformats-officedocument.drawingml.chartshapes+xml"/>
  <Override PartName="/ppt/charts/chart47.xml" ContentType="application/vnd.openxmlformats-officedocument.drawingml.chart+xml"/>
  <Override PartName="/ppt/drawings/drawing8.xml" ContentType="application/vnd.openxmlformats-officedocument.drawingml.chartshapes+xml"/>
  <Override PartName="/ppt/charts/chart48.xml" ContentType="application/vnd.openxmlformats-officedocument.drawingml.chart+xml"/>
  <Override PartName="/ppt/drawings/drawing9.xml" ContentType="application/vnd.openxmlformats-officedocument.drawingml.chartshapes+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theme/themeOverride21.xml" ContentType="application/vnd.openxmlformats-officedocument.themeOverride+xml"/>
  <Override PartName="/ppt/charts/chart52.xml" ContentType="application/vnd.openxmlformats-officedocument.drawingml.chart+xml"/>
  <Override PartName="/ppt/theme/themeOverride22.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drawings/drawing10.xml" ContentType="application/vnd.openxmlformats-officedocument.drawingml.chartshapes+xml"/>
  <Override PartName="/ppt/charts/chart56.xml" ContentType="application/vnd.openxmlformats-officedocument.drawingml.chart+xml"/>
  <Override PartName="/ppt/drawings/drawing11.xml" ContentType="application/vnd.openxmlformats-officedocument.drawingml.chartshapes+xml"/>
  <Override PartName="/ppt/charts/chart57.xml" ContentType="application/vnd.openxmlformats-officedocument.drawingml.chart+xml"/>
  <Override PartName="/ppt/drawings/drawing12.xml" ContentType="application/vnd.openxmlformats-officedocument.drawingml.chartshapes+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theme/themeOverride23.xml" ContentType="application/vnd.openxmlformats-officedocument.themeOverride+xml"/>
  <Override PartName="/ppt/charts/chart61.xml" ContentType="application/vnd.openxmlformats-officedocument.drawingml.chart+xml"/>
  <Override PartName="/ppt/theme/themeOverride24.xml" ContentType="application/vnd.openxmlformats-officedocument.themeOverr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drawings/drawing13.xml" ContentType="application/vnd.openxmlformats-officedocument.drawingml.chartshapes+xml"/>
  <Override PartName="/ppt/charts/chart65.xml" ContentType="application/vnd.openxmlformats-officedocument.drawingml.chart+xml"/>
  <Override PartName="/ppt/drawings/drawing14.xml" ContentType="application/vnd.openxmlformats-officedocument.drawingml.chartshapes+xml"/>
  <Override PartName="/ppt/charts/chart66.xml" ContentType="application/vnd.openxmlformats-officedocument.drawingml.chart+xml"/>
  <Override PartName="/ppt/drawings/drawing15.xml" ContentType="application/vnd.openxmlformats-officedocument.drawingml.chartshapes+xml"/>
  <Override PartName="/ppt/charts/chart67.xml" ContentType="application/vnd.openxmlformats-officedocument.drawingml.chart+xml"/>
  <Override PartName="/ppt/drawings/drawing16.xml" ContentType="application/vnd.openxmlformats-officedocument.drawingml.chartshapes+xml"/>
  <Override PartName="/ppt/charts/chart68.xml" ContentType="application/vnd.openxmlformats-officedocument.drawingml.chart+xml"/>
  <Override PartName="/ppt/drawings/drawing17.xml" ContentType="application/vnd.openxmlformats-officedocument.drawingml.chartshapes+xml"/>
  <Override PartName="/ppt/charts/chart69.xml" ContentType="application/vnd.openxmlformats-officedocument.drawingml.chart+xml"/>
  <Override PartName="/ppt/drawings/drawing18.xml" ContentType="application/vnd.openxmlformats-officedocument.drawingml.chartshapes+xml"/>
  <Override PartName="/ppt/charts/chart70.xml" ContentType="application/vnd.openxmlformats-officedocument.drawingml.chart+xml"/>
  <Override PartName="/ppt/drawings/drawing19.xml" ContentType="application/vnd.openxmlformats-officedocument.drawingml.chartshapes+xml"/>
  <Override PartName="/ppt/charts/chart71.xml" ContentType="application/vnd.openxmlformats-officedocument.drawingml.chart+xml"/>
  <Override PartName="/ppt/drawings/drawing20.xml" ContentType="application/vnd.openxmlformats-officedocument.drawingml.chartshapes+xml"/>
  <Override PartName="/ppt/charts/chart72.xml" ContentType="application/vnd.openxmlformats-officedocument.drawingml.chart+xml"/>
  <Override PartName="/ppt/drawings/drawing21.xml" ContentType="application/vnd.openxmlformats-officedocument.drawingml.chartshapes+xml"/>
  <Override PartName="/ppt/charts/chart73.xml" ContentType="application/vnd.openxmlformats-officedocument.drawingml.chart+xml"/>
  <Override PartName="/ppt/theme/themeOverride25.xml" ContentType="application/vnd.openxmlformats-officedocument.themeOverride+xml"/>
  <Override PartName="/ppt/charts/chart74.xml" ContentType="application/vnd.openxmlformats-officedocument.drawingml.chart+xml"/>
  <Override PartName="/ppt/theme/themeOverride26.xml" ContentType="application/vnd.openxmlformats-officedocument.themeOverride+xml"/>
  <Override PartName="/ppt/charts/chart75.xml" ContentType="application/vnd.openxmlformats-officedocument.drawingml.chart+xml"/>
  <Override PartName="/ppt/charts/chart76.xml" ContentType="application/vnd.openxmlformats-officedocument.drawingml.chart+xml"/>
  <Override PartName="/ppt/theme/themeOverride27.xml" ContentType="application/vnd.openxmlformats-officedocument.themeOverride+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drawings/drawing22.xml" ContentType="application/vnd.openxmlformats-officedocument.drawingml.chartshapes+xml"/>
  <Override PartName="/ppt/charts/chart88.xml" ContentType="application/vnd.openxmlformats-officedocument.drawingml.chart+xml"/>
  <Override PartName="/ppt/drawings/drawing23.xml" ContentType="application/vnd.openxmlformats-officedocument.drawingml.chartshapes+xml"/>
  <Override PartName="/ppt/charts/chart89.xml" ContentType="application/vnd.openxmlformats-officedocument.drawingml.chart+xml"/>
  <Override PartName="/ppt/drawings/drawing24.xml" ContentType="application/vnd.openxmlformats-officedocument.drawingml.chartshapes+xml"/>
  <Override PartName="/ppt/charts/chart90.xml" ContentType="application/vnd.openxmlformats-officedocument.drawingml.chart+xml"/>
  <Override PartName="/ppt/drawings/drawing2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Override PartName="/ppt/charts/colors31.xml" ContentType="application/vnd.ms-office.chartcolorstyle+xml"/>
  <Override PartName="/ppt/charts/style31.xml" ContentType="application/vnd.ms-office.chartstyle+xml"/>
  <Override PartName="/ppt/charts/colors32.xml" ContentType="application/vnd.ms-office.chartcolorstyle+xml"/>
  <Override PartName="/ppt/charts/style32.xml" ContentType="application/vnd.ms-office.chartstyle+xml"/>
  <Override PartName="/ppt/charts/colors33.xml" ContentType="application/vnd.ms-office.chartcolorstyle+xml"/>
  <Override PartName="/ppt/charts/style33.xml" ContentType="application/vnd.ms-office.chartstyle+xml"/>
  <Override PartName="/ppt/charts/colors34.xml" ContentType="application/vnd.ms-office.chartcolorstyle+xml"/>
  <Override PartName="/ppt/charts/style34.xml" ContentType="application/vnd.ms-office.chartstyle+xml"/>
  <Override PartName="/ppt/charts/colors35.xml" ContentType="application/vnd.ms-office.chartcolorstyle+xml"/>
  <Override PartName="/ppt/charts/style35.xml" ContentType="application/vnd.ms-office.chartstyle+xml"/>
  <Override PartName="/ppt/charts/colors36.xml" ContentType="application/vnd.ms-office.chartcolorstyle+xml"/>
  <Override PartName="/ppt/charts/style36.xml" ContentType="application/vnd.ms-office.chartstyle+xml"/>
  <Override PartName="/ppt/charts/colors37.xml" ContentType="application/vnd.ms-office.chartcolorstyle+xml"/>
  <Override PartName="/ppt/charts/style37.xml" ContentType="application/vnd.ms-office.chartstyle+xml"/>
  <Override PartName="/ppt/charts/colors38.xml" ContentType="application/vnd.ms-office.chartcolorstyle+xml"/>
  <Override PartName="/ppt/charts/style38.xml" ContentType="application/vnd.ms-office.chartstyle+xml"/>
  <Override PartName="/ppt/charts/colors39.xml" ContentType="application/vnd.ms-office.chartcolorstyle+xml"/>
  <Override PartName="/ppt/charts/style39.xml" ContentType="application/vnd.ms-office.chartstyle+xml"/>
  <Override PartName="/ppt/charts/colors40.xml" ContentType="application/vnd.ms-office.chartcolorstyle+xml"/>
  <Override PartName="/ppt/charts/style40.xml" ContentType="application/vnd.ms-office.chartstyle+xml"/>
  <Override PartName="/ppt/charts/colors41.xml" ContentType="application/vnd.ms-office.chartcolorstyle+xml"/>
  <Override PartName="/ppt/charts/style41.xml" ContentType="application/vnd.ms-office.chartstyle+xml"/>
  <Override PartName="/ppt/charts/colors42.xml" ContentType="application/vnd.ms-office.chartcolorstyle+xml"/>
  <Override PartName="/ppt/charts/style42.xml" ContentType="application/vnd.ms-office.chartstyle+xml"/>
  <Override PartName="/ppt/charts/colors43.xml" ContentType="application/vnd.ms-office.chartcolorstyle+xml"/>
  <Override PartName="/ppt/charts/style43.xml" ContentType="application/vnd.ms-office.chartstyle+xml"/>
  <Override PartName="/ppt/charts/colors44.xml" ContentType="application/vnd.ms-office.chartcolorstyle+xml"/>
  <Override PartName="/ppt/charts/style44.xml" ContentType="application/vnd.ms-office.chartstyle+xml"/>
  <Override PartName="/ppt/charts/colors45.xml" ContentType="application/vnd.ms-office.chartcolorstyle+xml"/>
  <Override PartName="/ppt/charts/style45.xml" ContentType="application/vnd.ms-office.chartstyle+xml"/>
  <Override PartName="/ppt/charts/colors46.xml" ContentType="application/vnd.ms-office.chartcolorstyle+xml"/>
  <Override PartName="/ppt/charts/style46.xml" ContentType="application/vnd.ms-office.chartstyle+xml"/>
  <Override PartName="/ppt/charts/colors47.xml" ContentType="application/vnd.ms-office.chartcolorstyle+xml"/>
  <Override PartName="/ppt/charts/style47.xml" ContentType="application/vnd.ms-office.chartstyle+xml"/>
  <Override PartName="/ppt/charts/colors48.xml" ContentType="application/vnd.ms-office.chartcolorstyle+xml"/>
  <Override PartName="/ppt/charts/style48.xml" ContentType="application/vnd.ms-office.chartstyle+xml"/>
  <Override PartName="/ppt/charts/colors49.xml" ContentType="application/vnd.ms-office.chartcolorstyle+xml"/>
  <Override PartName="/ppt/charts/style49.xml" ContentType="application/vnd.ms-office.chartstyle+xml"/>
  <Override PartName="/ppt/charts/colors50.xml" ContentType="application/vnd.ms-office.chartcolorstyle+xml"/>
  <Override PartName="/ppt/charts/style50.xml" ContentType="application/vnd.ms-office.chartstyle+xml"/>
  <Override PartName="/ppt/charts/colors51.xml" ContentType="application/vnd.ms-office.chartcolorstyle+xml"/>
  <Override PartName="/ppt/charts/style51.xml" ContentType="application/vnd.ms-office.chartstyle+xml"/>
  <Override PartName="/ppt/charts/colors52.xml" ContentType="application/vnd.ms-office.chartcolorstyle+xml"/>
  <Override PartName="/ppt/charts/style52.xml" ContentType="application/vnd.ms-office.chartstyle+xml"/>
  <Override PartName="/ppt/charts/colors53.xml" ContentType="application/vnd.ms-office.chartcolorstyle+xml"/>
  <Override PartName="/ppt/charts/style53.xml" ContentType="application/vnd.ms-office.chartstyle+xml"/>
  <Override PartName="/ppt/charts/colors54.xml" ContentType="application/vnd.ms-office.chartcolorstyle+xml"/>
  <Override PartName="/ppt/charts/style54.xml" ContentType="application/vnd.ms-office.chartstyle+xml"/>
  <Override PartName="/ppt/charts/colors55.xml" ContentType="application/vnd.ms-office.chartcolorstyle+xml"/>
  <Override PartName="/ppt/charts/style55.xml" ContentType="application/vnd.ms-office.chartstyle+xml"/>
  <Override PartName="/ppt/charts/colors56.xml" ContentType="application/vnd.ms-office.chartcolorstyle+xml"/>
  <Override PartName="/ppt/charts/style56.xml" ContentType="application/vnd.ms-office.chartstyle+xml"/>
  <Override PartName="/ppt/charts/colors57.xml" ContentType="application/vnd.ms-office.chartcolorstyle+xml"/>
  <Override PartName="/ppt/charts/style57.xml" ContentType="application/vnd.ms-office.chartstyle+xml"/>
  <Override PartName="/ppt/charts/colors58.xml" ContentType="application/vnd.ms-office.chartcolorstyle+xml"/>
  <Override PartName="/ppt/charts/style58.xml" ContentType="application/vnd.ms-office.chartstyle+xml"/>
  <Override PartName="/ppt/charts/colors59.xml" ContentType="application/vnd.ms-office.chartcolorstyle+xml"/>
  <Override PartName="/ppt/charts/style59.xml" ContentType="application/vnd.ms-office.chartstyle+xml"/>
  <Override PartName="/ppt/charts/colors60.xml" ContentType="application/vnd.ms-office.chartcolorstyle+xml"/>
  <Override PartName="/ppt/charts/style60.xml" ContentType="application/vnd.ms-office.chartstyle+xml"/>
  <Override PartName="/ppt/charts/colors61.xml" ContentType="application/vnd.ms-office.chartcolorstyle+xml"/>
  <Override PartName="/ppt/charts/style61.xml" ContentType="application/vnd.ms-office.chartstyle+xml"/>
  <Override PartName="/ppt/charts/colors62.xml" ContentType="application/vnd.ms-office.chartcolorstyle+xml"/>
  <Override PartName="/ppt/charts/style62.xml" ContentType="application/vnd.ms-office.chartstyle+xml"/>
  <Override PartName="/ppt/charts/colors63.xml" ContentType="application/vnd.ms-office.chartcolorstyle+xml"/>
  <Override PartName="/ppt/charts/style63.xml" ContentType="application/vnd.ms-office.chartstyle+xml"/>
  <Override PartName="/ppt/charts/colors64.xml" ContentType="application/vnd.ms-office.chartcolorstyle+xml"/>
  <Override PartName="/ppt/charts/style64.xml" ContentType="application/vnd.ms-office.chartstyle+xml"/>
  <Override PartName="/ppt/charts/colors65.xml" ContentType="application/vnd.ms-office.chartcolorstyle+xml"/>
  <Override PartName="/ppt/charts/style65.xml" ContentType="application/vnd.ms-office.chartstyle+xml"/>
  <Override PartName="/ppt/charts/colors66.xml" ContentType="application/vnd.ms-office.chartcolorstyle+xml"/>
  <Override PartName="/ppt/charts/style66.xml" ContentType="application/vnd.ms-office.chartstyle+xml"/>
  <Override PartName="/ppt/charts/colors67.xml" ContentType="application/vnd.ms-office.chartcolorstyle+xml"/>
  <Override PartName="/ppt/charts/style67.xml" ContentType="application/vnd.ms-office.chartstyle+xml"/>
  <Override PartName="/ppt/charts/colors68.xml" ContentType="application/vnd.ms-office.chartcolorstyle+xml"/>
  <Override PartName="/ppt/charts/style68.xml" ContentType="application/vnd.ms-office.chartstyle+xml"/>
  <Override PartName="/ppt/charts/colors69.xml" ContentType="application/vnd.ms-office.chartcolorstyle+xml"/>
  <Override PartName="/ppt/charts/style69.xml" ContentType="application/vnd.ms-office.chartstyle+xml"/>
  <Override PartName="/ppt/charts/colors70.xml" ContentType="application/vnd.ms-office.chartcolorstyle+xml"/>
  <Override PartName="/ppt/charts/style70.xml" ContentType="application/vnd.ms-office.chartstyle+xml"/>
  <Override PartName="/ppt/charts/colors71.xml" ContentType="application/vnd.ms-office.chartcolorstyle+xml"/>
  <Override PartName="/ppt/charts/style71.xml" ContentType="application/vnd.ms-office.chartstyle+xml"/>
  <Override PartName="/ppt/charts/colors72.xml" ContentType="application/vnd.ms-office.chartcolorstyle+xml"/>
  <Override PartName="/ppt/charts/style72.xml" ContentType="application/vnd.ms-office.chartstyle+xml"/>
  <Override PartName="/ppt/charts/colors73.xml" ContentType="application/vnd.ms-office.chartcolorstyle+xml"/>
  <Override PartName="/ppt/charts/style73.xml" ContentType="application/vnd.ms-office.chartstyle+xml"/>
  <Override PartName="/ppt/charts/colors74.xml" ContentType="application/vnd.ms-office.chartcolorstyle+xml"/>
  <Override PartName="/ppt/charts/style74.xml" ContentType="application/vnd.ms-office.chartstyle+xml"/>
  <Override PartName="/ppt/charts/colors75.xml" ContentType="application/vnd.ms-office.chartcolorstyle+xml"/>
  <Override PartName="/ppt/charts/style75.xml" ContentType="application/vnd.ms-office.chartstyle+xml"/>
  <Override PartName="/ppt/charts/colors76.xml" ContentType="application/vnd.ms-office.chartcolorstyle+xml"/>
  <Override PartName="/ppt/charts/style76.xml" ContentType="application/vnd.ms-office.chartstyle+xml"/>
  <Override PartName="/ppt/charts/colors77.xml" ContentType="application/vnd.ms-office.chartcolorstyle+xml"/>
  <Override PartName="/ppt/charts/style77.xml" ContentType="application/vnd.ms-office.chartstyle+xml"/>
  <Override PartName="/ppt/charts/colors78.xml" ContentType="application/vnd.ms-office.chartcolorstyle+xml"/>
  <Override PartName="/ppt/charts/style78.xml" ContentType="application/vnd.ms-office.chartstyle+xml"/>
  <Override PartName="/ppt/charts/colors79.xml" ContentType="application/vnd.ms-office.chartcolorstyle+xml"/>
  <Override PartName="/ppt/charts/style79.xml" ContentType="application/vnd.ms-office.chartstyle+xml"/>
  <Override PartName="/ppt/charts/colors80.xml" ContentType="application/vnd.ms-office.chartcolorstyle+xml"/>
  <Override PartName="/ppt/charts/style80.xml" ContentType="application/vnd.ms-office.chartstyle+xml"/>
  <Override PartName="/ppt/charts/colors81.xml" ContentType="application/vnd.ms-office.chartcolorstyle+xml"/>
  <Override PartName="/ppt/charts/style81.xml" ContentType="application/vnd.ms-office.chartstyle+xml"/>
  <Override PartName="/ppt/charts/colors82.xml" ContentType="application/vnd.ms-office.chartcolorstyle+xml"/>
  <Override PartName="/ppt/charts/style82.xml" ContentType="application/vnd.ms-office.chartstyle+xml"/>
  <Override PartName="/ppt/charts/colors83.xml" ContentType="application/vnd.ms-office.chartcolorstyle+xml"/>
  <Override PartName="/ppt/charts/style83.xml" ContentType="application/vnd.ms-office.chartstyle+xml"/>
  <Override PartName="/ppt/charts/colors84.xml" ContentType="application/vnd.ms-office.chartcolorstyle+xml"/>
  <Override PartName="/ppt/charts/style84.xml" ContentType="application/vnd.ms-office.chartstyle+xml"/>
  <Override PartName="/ppt/charts/colors85.xml" ContentType="application/vnd.ms-office.chartcolorstyle+xml"/>
  <Override PartName="/ppt/charts/style85.xml" ContentType="application/vnd.ms-office.chartstyle+xml"/>
  <Override PartName="/ppt/charts/colors86.xml" ContentType="application/vnd.ms-office.chartcolorstyle+xml"/>
  <Override PartName="/ppt/charts/style86.xml" ContentType="application/vnd.ms-office.chartstyle+xml"/>
  <Override PartName="/ppt/charts/colors87.xml" ContentType="application/vnd.ms-office.chartcolorstyle+xml"/>
  <Override PartName="/ppt/charts/style87.xml" ContentType="application/vnd.ms-office.chartstyle+xml"/>
  <Override PartName="/ppt/charts/colors88.xml" ContentType="application/vnd.ms-office.chartcolorstyle+xml"/>
  <Override PartName="/ppt/charts/style88.xml" ContentType="application/vnd.ms-office.chartstyle+xml"/>
  <Override PartName="/ppt/charts/colors89.xml" ContentType="application/vnd.ms-office.chartcolorstyle+xml"/>
  <Override PartName="/ppt/charts/style89.xml" ContentType="application/vnd.ms-office.chartstyle+xml"/>
  <Override PartName="/ppt/charts/colors90.xml" ContentType="application/vnd.ms-office.chartcolorstyle+xml"/>
  <Override PartName="/ppt/charts/style9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6" r:id="rId2"/>
    <p:sldId id="309" r:id="rId3"/>
    <p:sldId id="361" r:id="rId4"/>
    <p:sldId id="362" r:id="rId5"/>
    <p:sldId id="259" r:id="rId6"/>
    <p:sldId id="307" r:id="rId7"/>
    <p:sldId id="321" r:id="rId8"/>
    <p:sldId id="319" r:id="rId9"/>
    <p:sldId id="320" r:id="rId10"/>
    <p:sldId id="322" r:id="rId11"/>
    <p:sldId id="323" r:id="rId12"/>
    <p:sldId id="324" r:id="rId13"/>
    <p:sldId id="257" r:id="rId14"/>
    <p:sldId id="325" r:id="rId15"/>
    <p:sldId id="260" r:id="rId16"/>
    <p:sldId id="368" r:id="rId17"/>
    <p:sldId id="380" r:id="rId18"/>
    <p:sldId id="376" r:id="rId19"/>
    <p:sldId id="377" r:id="rId20"/>
    <p:sldId id="378" r:id="rId21"/>
    <p:sldId id="379" r:id="rId22"/>
    <p:sldId id="381" r:id="rId23"/>
    <p:sldId id="382" r:id="rId24"/>
    <p:sldId id="383" r:id="rId25"/>
    <p:sldId id="384" r:id="rId26"/>
    <p:sldId id="385" r:id="rId27"/>
    <p:sldId id="327" r:id="rId28"/>
    <p:sldId id="328" r:id="rId29"/>
    <p:sldId id="329" r:id="rId30"/>
    <p:sldId id="267" r:id="rId31"/>
    <p:sldId id="264" r:id="rId32"/>
    <p:sldId id="330" r:id="rId33"/>
    <p:sldId id="265" r:id="rId34"/>
    <p:sldId id="268" r:id="rId35"/>
    <p:sldId id="270" r:id="rId36"/>
    <p:sldId id="331" r:id="rId37"/>
    <p:sldId id="369" r:id="rId38"/>
    <p:sldId id="386" r:id="rId39"/>
    <p:sldId id="387" r:id="rId40"/>
    <p:sldId id="388" r:id="rId41"/>
    <p:sldId id="389" r:id="rId42"/>
    <p:sldId id="390" r:id="rId43"/>
    <p:sldId id="391" r:id="rId44"/>
    <p:sldId id="392" r:id="rId45"/>
    <p:sldId id="393" r:id="rId46"/>
    <p:sldId id="394" r:id="rId47"/>
    <p:sldId id="395" r:id="rId48"/>
    <p:sldId id="339" r:id="rId49"/>
    <p:sldId id="337" r:id="rId50"/>
    <p:sldId id="272" r:id="rId51"/>
    <p:sldId id="338" r:id="rId52"/>
    <p:sldId id="273" r:id="rId53"/>
    <p:sldId id="336" r:id="rId54"/>
    <p:sldId id="274" r:id="rId55"/>
    <p:sldId id="287" r:id="rId56"/>
    <p:sldId id="289" r:id="rId57"/>
    <p:sldId id="333" r:id="rId58"/>
    <p:sldId id="370" r:id="rId59"/>
    <p:sldId id="291" r:id="rId60"/>
    <p:sldId id="342" r:id="rId61"/>
    <p:sldId id="341" r:id="rId62"/>
    <p:sldId id="343" r:id="rId63"/>
    <p:sldId id="340" r:id="rId64"/>
    <p:sldId id="292" r:id="rId65"/>
    <p:sldId id="294" r:id="rId66"/>
    <p:sldId id="295" r:id="rId67"/>
    <p:sldId id="297" r:id="rId68"/>
    <p:sldId id="344" r:id="rId69"/>
    <p:sldId id="371" r:id="rId70"/>
    <p:sldId id="298" r:id="rId71"/>
    <p:sldId id="348" r:id="rId72"/>
    <p:sldId id="346" r:id="rId73"/>
    <p:sldId id="347" r:id="rId74"/>
    <p:sldId id="299" r:id="rId75"/>
    <p:sldId id="345" r:id="rId76"/>
    <p:sldId id="300" r:id="rId77"/>
    <p:sldId id="275" r:id="rId78"/>
    <p:sldId id="334" r:id="rId79"/>
    <p:sldId id="364" r:id="rId80"/>
    <p:sldId id="372" r:id="rId81"/>
    <p:sldId id="286" r:id="rId82"/>
    <p:sldId id="278" r:id="rId83"/>
    <p:sldId id="366" r:id="rId84"/>
    <p:sldId id="367" r:id="rId85"/>
    <p:sldId id="373" r:id="rId86"/>
    <p:sldId id="284" r:id="rId87"/>
    <p:sldId id="281" r:id="rId88"/>
    <p:sldId id="363" r:id="rId89"/>
    <p:sldId id="365" r:id="rId90"/>
    <p:sldId id="374" r:id="rId91"/>
    <p:sldId id="283" r:id="rId92"/>
    <p:sldId id="301" r:id="rId93"/>
    <p:sldId id="396" r:id="rId94"/>
    <p:sldId id="397" r:id="rId95"/>
    <p:sldId id="398" r:id="rId96"/>
    <p:sldId id="399" r:id="rId97"/>
    <p:sldId id="306" r:id="rId98"/>
    <p:sldId id="311" r:id="rId99"/>
    <p:sldId id="316" r:id="rId100"/>
    <p:sldId id="312" r:id="rId101"/>
    <p:sldId id="317" r:id="rId102"/>
    <p:sldId id="302" r:id="rId103"/>
    <p:sldId id="303" r:id="rId104"/>
    <p:sldId id="355" r:id="rId105"/>
    <p:sldId id="354" r:id="rId106"/>
    <p:sldId id="353" r:id="rId107"/>
    <p:sldId id="356" r:id="rId108"/>
    <p:sldId id="357" r:id="rId109"/>
    <p:sldId id="360" r:id="rId110"/>
    <p:sldId id="359" r:id="rId111"/>
    <p:sldId id="358" r:id="rId112"/>
    <p:sldId id="310" r:id="rId113"/>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4" orient="horz" pos="3702" userDrawn="1">
          <p15:clr>
            <a:srgbClr val="A4A3A4"/>
          </p15:clr>
        </p15:guide>
        <p15:guide id="5" orient="horz" pos="1321" userDrawn="1">
          <p15:clr>
            <a:srgbClr val="A4A3A4"/>
          </p15:clr>
        </p15:guide>
        <p15:guide id="6" orient="horz" pos="2160" userDrawn="1">
          <p15:clr>
            <a:srgbClr val="A4A3A4"/>
          </p15:clr>
        </p15:guide>
        <p15:guide id="7" pos="2116"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iela Bolio Guzmán" initials="GB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6ED4"/>
    <a:srgbClr val="9966FF"/>
    <a:srgbClr val="DF4507"/>
    <a:srgbClr val="F97845"/>
    <a:srgbClr val="2473A4"/>
    <a:srgbClr val="68B1DE"/>
    <a:srgbClr val="FF5353"/>
    <a:srgbClr val="CC0000"/>
    <a:srgbClr val="FF2525"/>
    <a:srgbClr val="A19C9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p:scale>
          <a:sx n="55" d="100"/>
          <a:sy n="55" d="100"/>
        </p:scale>
        <p:origin x="-1296" y="-492"/>
      </p:cViewPr>
      <p:guideLst>
        <p:guide orient="horz" pos="3702"/>
        <p:guide orient="horz" pos="1321"/>
        <p:guide orient="horz" pos="2160"/>
        <p:guide pos="3840"/>
        <p:guide pos="2116"/>
      </p:guideLst>
    </p:cSldViewPr>
  </p:slideViewPr>
  <p:notesTextViewPr>
    <p:cViewPr>
      <p:scale>
        <a:sx n="1" d="1"/>
        <a:sy n="1" d="1"/>
      </p:scale>
      <p:origin x="0" y="0"/>
    </p:cViewPr>
  </p:notesTextViewPr>
  <p:notesViewPr>
    <p:cSldViewPr snapToGrid="0">
      <p:cViewPr varScale="1">
        <p:scale>
          <a:sx n="65" d="100"/>
          <a:sy n="65" d="100"/>
        </p:scale>
        <p:origin x="3082" y="3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124"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chartUserShapes" Target="../drawings/drawing3.xml"/><Relationship Id="rId1" Type="http://schemas.openxmlformats.org/officeDocument/2006/relationships/package" Target="../embeddings/Microsoft_Excel_Worksheet10.xlsx"/><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Excel_Worksheet11.xlsx"/><Relationship Id="rId1" Type="http://schemas.openxmlformats.org/officeDocument/2006/relationships/themeOverride" Target="../theme/themeOverride1.xml"/><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package" Target="../embeddings/Microsoft_Excel_Worksheet12.xlsx"/><Relationship Id="rId1" Type="http://schemas.openxmlformats.org/officeDocument/2006/relationships/themeOverride" Target="../theme/themeOverride2.xml"/><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package" Target="../embeddings/Microsoft_Excel_Worksheet14.xlsx"/><Relationship Id="rId1" Type="http://schemas.openxmlformats.org/officeDocument/2006/relationships/themeOverride" Target="../theme/themeOverride3.xml"/><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package" Target="../embeddings/Microsoft_Excel_Worksheet15.xlsx"/><Relationship Id="rId1" Type="http://schemas.openxmlformats.org/officeDocument/2006/relationships/themeOverride" Target="../theme/themeOverride4.xml"/><Relationship Id="rId4"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package" Target="../embeddings/Microsoft_Excel_Worksheet16.xlsx"/><Relationship Id="rId1" Type="http://schemas.openxmlformats.org/officeDocument/2006/relationships/themeOverride" Target="../theme/themeOverride5.xml"/><Relationship Id="rId4"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microsoft.com/office/2011/relationships/chartColorStyle" Target="colors17.xml"/><Relationship Id="rId2" Type="http://schemas.openxmlformats.org/officeDocument/2006/relationships/package" Target="../embeddings/Microsoft_Excel_Worksheet17.xlsx"/><Relationship Id="rId1" Type="http://schemas.openxmlformats.org/officeDocument/2006/relationships/themeOverride" Target="../theme/themeOverride6.xml"/><Relationship Id="rId4"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ColorStyle" Target="colors19.xml"/><Relationship Id="rId2" Type="http://schemas.openxmlformats.org/officeDocument/2006/relationships/package" Target="../embeddings/Microsoft_Excel_Worksheet19.xlsx"/><Relationship Id="rId1" Type="http://schemas.openxmlformats.org/officeDocument/2006/relationships/themeOverride" Target="../theme/themeOverride7.xml"/><Relationship Id="rId4"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ColorStyle" Target="colors20.xml"/><Relationship Id="rId2" Type="http://schemas.openxmlformats.org/officeDocument/2006/relationships/package" Target="../embeddings/Microsoft_Excel_Worksheet20.xlsx"/><Relationship Id="rId1" Type="http://schemas.openxmlformats.org/officeDocument/2006/relationships/themeOverride" Target="../theme/themeOverride8.xml"/><Relationship Id="rId4"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ColorStyle" Target="colors23.xml"/><Relationship Id="rId2" Type="http://schemas.openxmlformats.org/officeDocument/2006/relationships/package" Target="../embeddings/Microsoft_Excel_Worksheet23.xlsx"/><Relationship Id="rId1" Type="http://schemas.openxmlformats.org/officeDocument/2006/relationships/themeOverride" Target="../theme/themeOverride9.xml"/><Relationship Id="rId4"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microsoft.com/office/2011/relationships/chartColorStyle" Target="colors24.xml"/><Relationship Id="rId2" Type="http://schemas.openxmlformats.org/officeDocument/2006/relationships/package" Target="../embeddings/Microsoft_Excel_Worksheet24.xlsx"/><Relationship Id="rId1" Type="http://schemas.openxmlformats.org/officeDocument/2006/relationships/themeOverride" Target="../theme/themeOverride10.xml"/><Relationship Id="rId4"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microsoft.com/office/2011/relationships/chartColorStyle" Target="colors27.xml"/><Relationship Id="rId2" Type="http://schemas.openxmlformats.org/officeDocument/2006/relationships/chartUserShapes" Target="../drawings/drawing4.xml"/><Relationship Id="rId1" Type="http://schemas.openxmlformats.org/officeDocument/2006/relationships/package" Target="../embeddings/Microsoft_Excel_Worksheet27.xlsx"/><Relationship Id="rId4"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microsoft.com/office/2011/relationships/chartColorStyle" Target="colors28.xml"/><Relationship Id="rId2" Type="http://schemas.openxmlformats.org/officeDocument/2006/relationships/chartUserShapes" Target="../drawings/drawing5.xml"/><Relationship Id="rId1" Type="http://schemas.openxmlformats.org/officeDocument/2006/relationships/package" Target="../embeddings/Microsoft_Excel_Worksheet28.xlsx"/><Relationship Id="rId4"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microsoft.com/office/2011/relationships/chartColorStyle" Target="colors29.xml"/><Relationship Id="rId2" Type="http://schemas.openxmlformats.org/officeDocument/2006/relationships/chartUserShapes" Target="../drawings/drawing6.xml"/><Relationship Id="rId1" Type="http://schemas.openxmlformats.org/officeDocument/2006/relationships/package" Target="../embeddings/Microsoft_Excel_Worksheet29.xlsx"/><Relationship Id="rId4"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microsoft.com/office/2011/relationships/chartColorStyle" Target="colors30.xml"/><Relationship Id="rId2" Type="http://schemas.openxmlformats.org/officeDocument/2006/relationships/package" Target="../embeddings/Microsoft_Excel_Worksheet30.xlsx"/><Relationship Id="rId1" Type="http://schemas.openxmlformats.org/officeDocument/2006/relationships/themeOverride" Target="../theme/themeOverride11.xml"/><Relationship Id="rId4"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microsoft.com/office/2011/relationships/chartColorStyle" Target="colors31.xml"/><Relationship Id="rId2" Type="http://schemas.openxmlformats.org/officeDocument/2006/relationships/package" Target="../embeddings/Microsoft_Excel_Worksheet31.xlsx"/><Relationship Id="rId1" Type="http://schemas.openxmlformats.org/officeDocument/2006/relationships/themeOverride" Target="../theme/themeOverride12.xml"/><Relationship Id="rId4"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3" Type="http://schemas.microsoft.com/office/2011/relationships/chartColorStyle" Target="colors33.xml"/><Relationship Id="rId2" Type="http://schemas.openxmlformats.org/officeDocument/2006/relationships/package" Target="../embeddings/Microsoft_Excel_Worksheet33.xlsx"/><Relationship Id="rId1" Type="http://schemas.openxmlformats.org/officeDocument/2006/relationships/themeOverride" Target="../theme/themeOverride13.xml"/><Relationship Id="rId4"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microsoft.com/office/2011/relationships/chartColorStyle" Target="colors34.xml"/><Relationship Id="rId2" Type="http://schemas.openxmlformats.org/officeDocument/2006/relationships/package" Target="../embeddings/Microsoft_Excel_Worksheet34.xlsx"/><Relationship Id="rId1" Type="http://schemas.openxmlformats.org/officeDocument/2006/relationships/themeOverride" Target="../theme/themeOverride14.xml"/><Relationship Id="rId4"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microsoft.com/office/2011/relationships/chartColorStyle" Target="colors35.xml"/><Relationship Id="rId2" Type="http://schemas.openxmlformats.org/officeDocument/2006/relationships/package" Target="../embeddings/Microsoft_Excel_Worksheet35.xlsx"/><Relationship Id="rId1" Type="http://schemas.openxmlformats.org/officeDocument/2006/relationships/themeOverride" Target="../theme/themeOverride15.xml"/><Relationship Id="rId4"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microsoft.com/office/2011/relationships/chartColorStyle" Target="colors36.xml"/><Relationship Id="rId2" Type="http://schemas.openxmlformats.org/officeDocument/2006/relationships/package" Target="../embeddings/Microsoft_Excel_Worksheet36.xlsx"/><Relationship Id="rId1" Type="http://schemas.openxmlformats.org/officeDocument/2006/relationships/themeOverride" Target="../theme/themeOverride16.xml"/><Relationship Id="rId4"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microsoft.com/office/2011/relationships/chartColorStyle" Target="colors38.xml"/><Relationship Id="rId2" Type="http://schemas.openxmlformats.org/officeDocument/2006/relationships/package" Target="../embeddings/Microsoft_Excel_Worksheet38.xlsx"/><Relationship Id="rId1" Type="http://schemas.openxmlformats.org/officeDocument/2006/relationships/themeOverride" Target="../theme/themeOverride17.xml"/><Relationship Id="rId4"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microsoft.com/office/2011/relationships/chartColorStyle" Target="colors39.xml"/><Relationship Id="rId2" Type="http://schemas.openxmlformats.org/officeDocument/2006/relationships/package" Target="../embeddings/Microsoft_Excel_Worksheet39.xlsx"/><Relationship Id="rId1" Type="http://schemas.openxmlformats.org/officeDocument/2006/relationships/themeOverride" Target="../theme/themeOverride18.xml"/><Relationship Id="rId4"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3" Type="http://schemas.microsoft.com/office/2011/relationships/chartColorStyle" Target="colors42.xml"/><Relationship Id="rId2" Type="http://schemas.openxmlformats.org/officeDocument/2006/relationships/package" Target="../embeddings/Microsoft_Excel_Worksheet42.xlsx"/><Relationship Id="rId1" Type="http://schemas.openxmlformats.org/officeDocument/2006/relationships/themeOverride" Target="../theme/themeOverride19.xml"/><Relationship Id="rId4"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microsoft.com/office/2011/relationships/chartColorStyle" Target="colors43.xml"/><Relationship Id="rId2" Type="http://schemas.openxmlformats.org/officeDocument/2006/relationships/package" Target="../embeddings/Microsoft_Excel_Worksheet43.xlsx"/><Relationship Id="rId1" Type="http://schemas.openxmlformats.org/officeDocument/2006/relationships/themeOverride" Target="../theme/themeOverride20.xml"/><Relationship Id="rId4"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microsoft.com/office/2011/relationships/chartColorStyle" Target="colors46.xml"/><Relationship Id="rId2" Type="http://schemas.openxmlformats.org/officeDocument/2006/relationships/chartUserShapes" Target="../drawings/drawing7.xml"/><Relationship Id="rId1" Type="http://schemas.openxmlformats.org/officeDocument/2006/relationships/package" Target="../embeddings/Microsoft_Excel_Worksheet46.xlsx"/><Relationship Id="rId4"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microsoft.com/office/2011/relationships/chartColorStyle" Target="colors47.xml"/><Relationship Id="rId2" Type="http://schemas.openxmlformats.org/officeDocument/2006/relationships/chartUserShapes" Target="../drawings/drawing8.xml"/><Relationship Id="rId1" Type="http://schemas.openxmlformats.org/officeDocument/2006/relationships/package" Target="../embeddings/Microsoft_Excel_Worksheet47.xlsx"/><Relationship Id="rId4"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microsoft.com/office/2011/relationships/chartColorStyle" Target="colors48.xml"/><Relationship Id="rId2" Type="http://schemas.openxmlformats.org/officeDocument/2006/relationships/chartUserShapes" Target="../drawings/drawing9.xml"/><Relationship Id="rId1" Type="http://schemas.openxmlformats.org/officeDocument/2006/relationships/package" Target="../embeddings/Microsoft_Excel_Worksheet48.xlsx"/><Relationship Id="rId4"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microsoft.com/office/2011/relationships/chartStyle" Target="style50.xml"/><Relationship Id="rId2" Type="http://schemas.microsoft.com/office/2011/relationships/chartColorStyle" Target="colors50.xml"/><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3" Type="http://schemas.microsoft.com/office/2011/relationships/chartColorStyle" Target="colors51.xml"/><Relationship Id="rId2" Type="http://schemas.openxmlformats.org/officeDocument/2006/relationships/package" Target="../embeddings/Microsoft_Excel_Worksheet51.xlsx"/><Relationship Id="rId1" Type="http://schemas.openxmlformats.org/officeDocument/2006/relationships/themeOverride" Target="../theme/themeOverride21.xml"/><Relationship Id="rId4"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microsoft.com/office/2011/relationships/chartColorStyle" Target="colors52.xml"/><Relationship Id="rId2" Type="http://schemas.openxmlformats.org/officeDocument/2006/relationships/package" Target="../embeddings/Microsoft_Excel_Worksheet52.xlsx"/><Relationship Id="rId1" Type="http://schemas.openxmlformats.org/officeDocument/2006/relationships/themeOverride" Target="../theme/themeOverride22.xml"/><Relationship Id="rId4"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microsoft.com/office/2011/relationships/chartStyle" Target="style53.xml"/><Relationship Id="rId2" Type="http://schemas.microsoft.com/office/2011/relationships/chartColorStyle" Target="colors53.xml"/><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3" Type="http://schemas.microsoft.com/office/2011/relationships/chartStyle" Target="style54.xml"/><Relationship Id="rId2" Type="http://schemas.microsoft.com/office/2011/relationships/chartColorStyle" Target="colors54.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3" Type="http://schemas.microsoft.com/office/2011/relationships/chartColorStyle" Target="colors55.xml"/><Relationship Id="rId2" Type="http://schemas.openxmlformats.org/officeDocument/2006/relationships/chartUserShapes" Target="../drawings/drawing10.xml"/><Relationship Id="rId1" Type="http://schemas.openxmlformats.org/officeDocument/2006/relationships/package" Target="../embeddings/Microsoft_Excel_Worksheet55.xlsx"/><Relationship Id="rId4"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microsoft.com/office/2011/relationships/chartColorStyle" Target="colors56.xml"/><Relationship Id="rId2" Type="http://schemas.openxmlformats.org/officeDocument/2006/relationships/chartUserShapes" Target="../drawings/drawing11.xml"/><Relationship Id="rId1" Type="http://schemas.openxmlformats.org/officeDocument/2006/relationships/package" Target="../embeddings/Microsoft_Excel_Worksheet56.xlsx"/><Relationship Id="rId4"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microsoft.com/office/2011/relationships/chartColorStyle" Target="colors57.xml"/><Relationship Id="rId2" Type="http://schemas.openxmlformats.org/officeDocument/2006/relationships/chartUserShapes" Target="../drawings/drawing12.xml"/><Relationship Id="rId1" Type="http://schemas.openxmlformats.org/officeDocument/2006/relationships/package" Target="../embeddings/Microsoft_Excel_Worksheet57.xlsx"/><Relationship Id="rId4"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3" Type="http://schemas.microsoft.com/office/2011/relationships/chartStyle" Target="style59.xml"/><Relationship Id="rId2" Type="http://schemas.microsoft.com/office/2011/relationships/chartColorStyle" Target="colors59.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3" Type="http://schemas.microsoft.com/office/2011/relationships/chartColorStyle" Target="colors60.xml"/><Relationship Id="rId2" Type="http://schemas.openxmlformats.org/officeDocument/2006/relationships/package" Target="../embeddings/Microsoft_Excel_Worksheet60.xlsx"/><Relationship Id="rId1" Type="http://schemas.openxmlformats.org/officeDocument/2006/relationships/themeOverride" Target="../theme/themeOverride23.xml"/><Relationship Id="rId4"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microsoft.com/office/2011/relationships/chartColorStyle" Target="colors61.xml"/><Relationship Id="rId2" Type="http://schemas.openxmlformats.org/officeDocument/2006/relationships/package" Target="../embeddings/Microsoft_Excel_Worksheet61.xlsx"/><Relationship Id="rId1" Type="http://schemas.openxmlformats.org/officeDocument/2006/relationships/themeOverride" Target="../theme/themeOverride24.xml"/><Relationship Id="rId4"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microsoft.com/office/2011/relationships/chartStyle" Target="style62.xml"/><Relationship Id="rId2" Type="http://schemas.microsoft.com/office/2011/relationships/chartColorStyle" Target="colors62.xml"/><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3" Type="http://schemas.microsoft.com/office/2011/relationships/chartStyle" Target="style63.xml"/><Relationship Id="rId2" Type="http://schemas.microsoft.com/office/2011/relationships/chartColorStyle" Target="colors63.xml"/><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3" Type="http://schemas.microsoft.com/office/2011/relationships/chartColorStyle" Target="colors64.xml"/><Relationship Id="rId2" Type="http://schemas.openxmlformats.org/officeDocument/2006/relationships/chartUserShapes" Target="../drawings/drawing13.xml"/><Relationship Id="rId1" Type="http://schemas.openxmlformats.org/officeDocument/2006/relationships/package" Target="../embeddings/Microsoft_Excel_Worksheet64.xlsx"/><Relationship Id="rId4"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microsoft.com/office/2011/relationships/chartColorStyle" Target="colors65.xml"/><Relationship Id="rId2" Type="http://schemas.openxmlformats.org/officeDocument/2006/relationships/chartUserShapes" Target="../drawings/drawing14.xml"/><Relationship Id="rId1" Type="http://schemas.openxmlformats.org/officeDocument/2006/relationships/package" Target="../embeddings/Microsoft_Excel_Worksheet65.xlsx"/><Relationship Id="rId4"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microsoft.com/office/2011/relationships/chartColorStyle" Target="colors66.xml"/><Relationship Id="rId2" Type="http://schemas.openxmlformats.org/officeDocument/2006/relationships/chartUserShapes" Target="../drawings/drawing15.xml"/><Relationship Id="rId1" Type="http://schemas.openxmlformats.org/officeDocument/2006/relationships/package" Target="../embeddings/Microsoft_Excel_Worksheet66.xlsx"/><Relationship Id="rId4"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microsoft.com/office/2011/relationships/chartColorStyle" Target="colors67.xml"/><Relationship Id="rId2" Type="http://schemas.openxmlformats.org/officeDocument/2006/relationships/chartUserShapes" Target="../drawings/drawing16.xml"/><Relationship Id="rId1" Type="http://schemas.openxmlformats.org/officeDocument/2006/relationships/package" Target="../embeddings/Microsoft_Excel_Worksheet67.xlsx"/><Relationship Id="rId4"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microsoft.com/office/2011/relationships/chartColorStyle" Target="colors68.xml"/><Relationship Id="rId2" Type="http://schemas.openxmlformats.org/officeDocument/2006/relationships/chartUserShapes" Target="../drawings/drawing17.xml"/><Relationship Id="rId1" Type="http://schemas.openxmlformats.org/officeDocument/2006/relationships/package" Target="../embeddings/Microsoft_Excel_Worksheet68.xlsx"/><Relationship Id="rId4"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microsoft.com/office/2011/relationships/chartColorStyle" Target="colors69.xml"/><Relationship Id="rId2" Type="http://schemas.openxmlformats.org/officeDocument/2006/relationships/chartUserShapes" Target="../drawings/drawing18.xml"/><Relationship Id="rId1" Type="http://schemas.openxmlformats.org/officeDocument/2006/relationships/package" Target="../embeddings/Microsoft_Excel_Worksheet69.xlsx"/><Relationship Id="rId4"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3" Type="http://schemas.microsoft.com/office/2011/relationships/chartColorStyle" Target="colors70.xml"/><Relationship Id="rId2" Type="http://schemas.openxmlformats.org/officeDocument/2006/relationships/chartUserShapes" Target="../drawings/drawing19.xml"/><Relationship Id="rId1" Type="http://schemas.openxmlformats.org/officeDocument/2006/relationships/package" Target="../embeddings/Microsoft_Excel_Worksheet70.xlsx"/><Relationship Id="rId4"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microsoft.com/office/2011/relationships/chartColorStyle" Target="colors71.xml"/><Relationship Id="rId2" Type="http://schemas.openxmlformats.org/officeDocument/2006/relationships/chartUserShapes" Target="../drawings/drawing20.xml"/><Relationship Id="rId1" Type="http://schemas.openxmlformats.org/officeDocument/2006/relationships/package" Target="../embeddings/Microsoft_Excel_Worksheet71.xlsx"/><Relationship Id="rId4"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microsoft.com/office/2011/relationships/chartColorStyle" Target="colors72.xml"/><Relationship Id="rId2" Type="http://schemas.openxmlformats.org/officeDocument/2006/relationships/chartUserShapes" Target="../drawings/drawing21.xml"/><Relationship Id="rId1" Type="http://schemas.openxmlformats.org/officeDocument/2006/relationships/package" Target="../embeddings/Microsoft_Excel_Worksheet72.xlsx"/><Relationship Id="rId4"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microsoft.com/office/2011/relationships/chartColorStyle" Target="colors73.xml"/><Relationship Id="rId2" Type="http://schemas.openxmlformats.org/officeDocument/2006/relationships/package" Target="../embeddings/Microsoft_Excel_Worksheet73.xlsx"/><Relationship Id="rId1" Type="http://schemas.openxmlformats.org/officeDocument/2006/relationships/themeOverride" Target="../theme/themeOverride25.xml"/><Relationship Id="rId4"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microsoft.com/office/2011/relationships/chartColorStyle" Target="colors74.xml"/><Relationship Id="rId2" Type="http://schemas.openxmlformats.org/officeDocument/2006/relationships/package" Target="../embeddings/Microsoft_Excel_Worksheet74.xlsx"/><Relationship Id="rId1" Type="http://schemas.openxmlformats.org/officeDocument/2006/relationships/themeOverride" Target="../theme/themeOverride26.xml"/><Relationship Id="rId4"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microsoft.com/office/2011/relationships/chartStyle" Target="style75.xml"/><Relationship Id="rId2" Type="http://schemas.microsoft.com/office/2011/relationships/chartColorStyle" Target="colors75.xml"/><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3" Type="http://schemas.microsoft.com/office/2011/relationships/chartColorStyle" Target="colors76.xml"/><Relationship Id="rId2" Type="http://schemas.openxmlformats.org/officeDocument/2006/relationships/package" Target="../embeddings/Microsoft_Excel_Worksheet76.xlsx"/><Relationship Id="rId1" Type="http://schemas.openxmlformats.org/officeDocument/2006/relationships/themeOverride" Target="../theme/themeOverride27.xml"/><Relationship Id="rId4"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microsoft.com/office/2011/relationships/chartStyle" Target="style77.xml"/><Relationship Id="rId2" Type="http://schemas.microsoft.com/office/2011/relationships/chartColorStyle" Target="colors77.xml"/><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3" Type="http://schemas.microsoft.com/office/2011/relationships/chartStyle" Target="style78.xml"/><Relationship Id="rId2" Type="http://schemas.microsoft.com/office/2011/relationships/chartColorStyle" Target="colors78.xml"/><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3" Type="http://schemas.microsoft.com/office/2011/relationships/chartStyle" Target="style79.xml"/><Relationship Id="rId2" Type="http://schemas.microsoft.com/office/2011/relationships/chartColorStyle" Target="colors79.xml"/><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1.xml"/><Relationship Id="rId1" Type="http://schemas.openxmlformats.org/officeDocument/2006/relationships/package" Target="../embeddings/Microsoft_Excel_Worksheet8.xlsx"/><Relationship Id="rId4"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microsoft.com/office/2011/relationships/chartStyle" Target="style80.xml"/><Relationship Id="rId2" Type="http://schemas.microsoft.com/office/2011/relationships/chartColorStyle" Target="colors80.xml"/><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3" Type="http://schemas.microsoft.com/office/2011/relationships/chartStyle" Target="style81.xml"/><Relationship Id="rId2" Type="http://schemas.microsoft.com/office/2011/relationships/chartColorStyle" Target="colors81.xml"/><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3" Type="http://schemas.microsoft.com/office/2011/relationships/chartStyle" Target="style82.xml"/><Relationship Id="rId2" Type="http://schemas.microsoft.com/office/2011/relationships/chartColorStyle" Target="colors82.xml"/><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3" Type="http://schemas.microsoft.com/office/2011/relationships/chartStyle" Target="style83.xml"/><Relationship Id="rId2" Type="http://schemas.microsoft.com/office/2011/relationships/chartColorStyle" Target="colors83.xml"/><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3" Type="http://schemas.microsoft.com/office/2011/relationships/chartStyle" Target="style84.xml"/><Relationship Id="rId2" Type="http://schemas.microsoft.com/office/2011/relationships/chartColorStyle" Target="colors84.xml"/><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3" Type="http://schemas.microsoft.com/office/2011/relationships/chartStyle" Target="style85.xml"/><Relationship Id="rId2" Type="http://schemas.microsoft.com/office/2011/relationships/chartColorStyle" Target="colors85.xml"/><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3" Type="http://schemas.microsoft.com/office/2011/relationships/chartStyle" Target="style86.xml"/><Relationship Id="rId2" Type="http://schemas.microsoft.com/office/2011/relationships/chartColorStyle" Target="colors86.xml"/><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3" Type="http://schemas.microsoft.com/office/2011/relationships/chartColorStyle" Target="colors87.xml"/><Relationship Id="rId2" Type="http://schemas.openxmlformats.org/officeDocument/2006/relationships/chartUserShapes" Target="../drawings/drawing22.xml"/><Relationship Id="rId1" Type="http://schemas.openxmlformats.org/officeDocument/2006/relationships/package" Target="../embeddings/Microsoft_Excel_Worksheet87.xlsx"/><Relationship Id="rId4"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microsoft.com/office/2011/relationships/chartColorStyle" Target="colors88.xml"/><Relationship Id="rId2" Type="http://schemas.openxmlformats.org/officeDocument/2006/relationships/chartUserShapes" Target="../drawings/drawing23.xml"/><Relationship Id="rId1" Type="http://schemas.openxmlformats.org/officeDocument/2006/relationships/package" Target="../embeddings/Microsoft_Excel_Worksheet88.xlsx"/><Relationship Id="rId4"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microsoft.com/office/2011/relationships/chartColorStyle" Target="colors89.xml"/><Relationship Id="rId2" Type="http://schemas.openxmlformats.org/officeDocument/2006/relationships/chartUserShapes" Target="../drawings/drawing24.xml"/><Relationship Id="rId1" Type="http://schemas.openxmlformats.org/officeDocument/2006/relationships/package" Target="../embeddings/Microsoft_Excel_Worksheet89.xlsx"/><Relationship Id="rId4"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chartUserShapes" Target="../drawings/drawing2.xml"/><Relationship Id="rId1" Type="http://schemas.openxmlformats.org/officeDocument/2006/relationships/package" Target="../embeddings/Microsoft_Excel_Worksheet9.xlsx"/><Relationship Id="rId4"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microsoft.com/office/2011/relationships/chartColorStyle" Target="colors90.xml"/><Relationship Id="rId2" Type="http://schemas.openxmlformats.org/officeDocument/2006/relationships/chartUserShapes" Target="../drawings/drawing25.xml"/><Relationship Id="rId1" Type="http://schemas.openxmlformats.org/officeDocument/2006/relationships/package" Target="../embeddings/Microsoft_Excel_Worksheet90.xlsx"/><Relationship Id="rId4" Type="http://schemas.microsoft.com/office/2011/relationships/chartStyle" Target="style90.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Música</c:v>
                </c:pt>
              </c:strCache>
            </c:strRef>
          </c:tx>
          <c:dPt>
            <c:idx val="0"/>
            <c:bubble3D val="0"/>
            <c:spPr>
              <a:solidFill>
                <a:srgbClr val="FF0066"/>
              </a:solidFill>
              <a:ln w="19050">
                <a:solidFill>
                  <a:schemeClr val="lt1"/>
                </a:solidFill>
              </a:ln>
              <a:effectLst/>
            </c:spPr>
            <c:extLst xmlns:c16r2="http://schemas.microsoft.com/office/drawing/2015/06/chart">
              <c:ext xmlns:c16="http://schemas.microsoft.com/office/drawing/2014/chart" uri="{C3380CC4-5D6E-409C-BE32-E72D297353CC}">
                <c16:uniqueId val="{00000001-2799-42EA-9819-78E2C1A46356}"/>
              </c:ext>
            </c:extLst>
          </c:dPt>
          <c:dPt>
            <c:idx val="1"/>
            <c:bubble3D val="0"/>
            <c:spPr>
              <a:solidFill>
                <a:srgbClr val="FF75AD"/>
              </a:solidFill>
              <a:ln w="19050">
                <a:solidFill>
                  <a:schemeClr val="lt1"/>
                </a:solidFill>
              </a:ln>
              <a:effectLst/>
            </c:spPr>
            <c:extLst xmlns:c16r2="http://schemas.microsoft.com/office/drawing/2015/06/chart">
              <c:ext xmlns:c16="http://schemas.microsoft.com/office/drawing/2014/chart" uri="{C3380CC4-5D6E-409C-BE32-E72D297353CC}">
                <c16:uniqueId val="{00000002-2799-42EA-9819-78E2C1A46356}"/>
              </c:ext>
            </c:extLst>
          </c:dPt>
          <c:dPt>
            <c:idx val="2"/>
            <c:bubble3D val="0"/>
            <c:spPr>
              <a:solidFill>
                <a:srgbClr val="A19C90"/>
              </a:solidFill>
              <a:ln w="19050">
                <a:solidFill>
                  <a:schemeClr val="lt1"/>
                </a:solidFill>
              </a:ln>
              <a:effectLst/>
            </c:spPr>
            <c:extLst xmlns:c16r2="http://schemas.microsoft.com/office/drawing/2015/06/chart">
              <c:ext xmlns:c16="http://schemas.microsoft.com/office/drawing/2014/chart" uri="{C3380CC4-5D6E-409C-BE32-E72D297353CC}">
                <c16:uniqueId val="{00000003-2799-42EA-9819-78E2C1A46356}"/>
              </c:ext>
            </c:extLst>
          </c:dPt>
          <c:cat>
            <c:strRef>
              <c:f>Hoja1!$A$2:$A$4</c:f>
              <c:strCache>
                <c:ptCount val="3"/>
                <c:pt idx="0">
                  <c:v>Piratas declarados</c:v>
                </c:pt>
                <c:pt idx="1">
                  <c:v>Piratas no declarados</c:v>
                </c:pt>
                <c:pt idx="2">
                  <c:v>No piratas</c:v>
                </c:pt>
              </c:strCache>
            </c:strRef>
          </c:cat>
          <c:val>
            <c:numRef>
              <c:f>Hoja1!$B$2:$B$4</c:f>
              <c:numCache>
                <c:formatCode>General</c:formatCode>
                <c:ptCount val="3"/>
                <c:pt idx="0">
                  <c:v>68.400000000000006</c:v>
                </c:pt>
                <c:pt idx="1">
                  <c:v>4.3</c:v>
                </c:pt>
                <c:pt idx="2">
                  <c:v>27.3</c:v>
                </c:pt>
              </c:numCache>
            </c:numRef>
          </c:val>
          <c:extLst xmlns:c16r2="http://schemas.microsoft.com/office/drawing/2015/06/chart">
            <c:ext xmlns:c16="http://schemas.microsoft.com/office/drawing/2014/chart" uri="{C3380CC4-5D6E-409C-BE32-E72D297353CC}">
              <c16:uniqueId val="{00000000-2799-42EA-9819-78E2C1A463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 total</a:t>
            </a:r>
            <a:r>
              <a:rPr lang="es-MX" b="1" i="1" baseline="0" dirty="0"/>
              <a:t> (físico o digital ) de música</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FE04-491B-9589-FF1878577918}"/>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FE04-491B-9589-FF1878577918}"/>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84.6</c:v>
                </c:pt>
              </c:numCache>
            </c:numRef>
          </c:val>
          <c:extLst xmlns:c16r2="http://schemas.microsoft.com/office/drawing/2015/06/chart">
            <c:ext xmlns:c16="http://schemas.microsoft.com/office/drawing/2014/chart" uri="{C3380CC4-5D6E-409C-BE32-E72D297353CC}">
              <c16:uniqueId val="{00000004-FE04-491B-9589-FF1878577918}"/>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5.3</c:v>
                </c:pt>
              </c:numCache>
            </c:numRef>
          </c:val>
          <c:extLst xmlns:c16r2="http://schemas.microsoft.com/office/drawing/2015/06/chart">
            <c:ext xmlns:c16="http://schemas.microsoft.com/office/drawing/2014/chart" uri="{C3380CC4-5D6E-409C-BE32-E72D297353CC}">
              <c16:uniqueId val="{00000005-FE04-491B-9589-FF1878577918}"/>
            </c:ext>
          </c:extLst>
        </c:ser>
        <c:dLbls>
          <c:showLegendKey val="0"/>
          <c:showVal val="0"/>
          <c:showCatName val="0"/>
          <c:showSerName val="0"/>
          <c:showPercent val="0"/>
          <c:showBubbleSize val="0"/>
        </c:dLbls>
        <c:gapWidth val="150"/>
        <c:overlap val="100"/>
        <c:axId val="140734848"/>
        <c:axId val="140736384"/>
      </c:barChart>
      <c:catAx>
        <c:axId val="14073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736384"/>
        <c:crosses val="autoZero"/>
        <c:auto val="1"/>
        <c:lblAlgn val="ctr"/>
        <c:lblOffset val="100"/>
        <c:noMultiLvlLbl val="0"/>
      </c:catAx>
      <c:valAx>
        <c:axId val="140736384"/>
        <c:scaling>
          <c:orientation val="minMax"/>
          <c:max val="100"/>
          <c:min val="0"/>
        </c:scaling>
        <c:delete val="1"/>
        <c:axPos val="l"/>
        <c:numFmt formatCode="General" sourceLinked="1"/>
        <c:majorTickMark val="none"/>
        <c:minorTickMark val="none"/>
        <c:tickLblPos val="nextTo"/>
        <c:crossAx val="14073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s-MX" dirty="0"/>
              <a:t> de piratería física por género</a:t>
            </a:r>
          </a:p>
        </c:rich>
      </c:tx>
      <c:layout>
        <c:manualLayout>
          <c:xMode val="edge"/>
          <c:yMode val="edge"/>
          <c:x val="0.21486633811230582"/>
          <c:y val="1.8898809523809523E-2"/>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Género</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AB70-4895-9AC5-8CD9759B3B90}"/>
              </c:ext>
            </c:extLst>
          </c:dPt>
          <c:dPt>
            <c:idx val="2"/>
            <c:invertIfNegative val="0"/>
            <c:bubble3D val="0"/>
            <c:spPr>
              <a:solidFill>
                <a:srgbClr val="604878"/>
              </a:solidFill>
              <a:ln>
                <a:noFill/>
              </a:ln>
              <a:effectLst/>
            </c:spPr>
            <c:extLst xmlns:c16r2="http://schemas.microsoft.com/office/drawing/2015/06/chart">
              <c:ext xmlns:c16="http://schemas.microsoft.com/office/drawing/2014/chart" uri="{C3380CC4-5D6E-409C-BE32-E72D297353CC}">
                <c16:uniqueId val="{00000003-C1C3-4BE4-A0FA-604230CD0D19}"/>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C1C3-4BE4-A0FA-604230CD0D19}"/>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C1C3-4BE4-A0FA-604230CD0D19}"/>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C1C3-4BE4-A0FA-604230CD0D1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3"/>
                <c:pt idx="1">
                  <c:v>Hombre</c:v>
                </c:pt>
                <c:pt idx="2">
                  <c:v>Mujer</c:v>
                </c:pt>
              </c:strCache>
            </c:strRef>
          </c:cat>
          <c:val>
            <c:numRef>
              <c:f>Hoja1!$B$2:$B$6</c:f>
              <c:numCache>
                <c:formatCode>0%</c:formatCode>
                <c:ptCount val="5"/>
                <c:pt idx="1">
                  <c:v>0.56000000000000005</c:v>
                </c:pt>
                <c:pt idx="2">
                  <c:v>0.53</c:v>
                </c:pt>
              </c:numCache>
            </c:numRef>
          </c:val>
          <c:extLst xmlns:c16r2="http://schemas.microsoft.com/office/drawing/2015/06/chart">
            <c:ext xmlns:c16="http://schemas.microsoft.com/office/drawing/2014/chart" uri="{C3380CC4-5D6E-409C-BE32-E72D297353CC}">
              <c16:uniqueId val="{0000000A-C1C3-4BE4-A0FA-604230CD0D19}"/>
            </c:ext>
          </c:extLst>
        </c:ser>
        <c:dLbls>
          <c:showLegendKey val="0"/>
          <c:showVal val="0"/>
          <c:showCatName val="0"/>
          <c:showSerName val="0"/>
          <c:showPercent val="0"/>
          <c:showBubbleSize val="0"/>
        </c:dLbls>
        <c:gapWidth val="48"/>
        <c:overlap val="-27"/>
        <c:axId val="139827072"/>
        <c:axId val="139828608"/>
      </c:barChart>
      <c:catAx>
        <c:axId val="13982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39828608"/>
        <c:crosses val="autoZero"/>
        <c:auto val="1"/>
        <c:lblAlgn val="ctr"/>
        <c:lblOffset val="100"/>
        <c:noMultiLvlLbl val="0"/>
      </c:catAx>
      <c:valAx>
        <c:axId val="139828608"/>
        <c:scaling>
          <c:orientation val="minMax"/>
          <c:min val="0"/>
        </c:scaling>
        <c:delete val="1"/>
        <c:axPos val="l"/>
        <c:numFmt formatCode="0%" sourceLinked="1"/>
        <c:majorTickMark val="out"/>
        <c:minorTickMark val="none"/>
        <c:tickLblPos val="nextTo"/>
        <c:crossAx val="1398270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s-MX" baseline="0" dirty="0"/>
              <a:t> de piratería física por edad</a:t>
            </a:r>
            <a:endParaRPr lang="es-MX"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Edad</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FB9A-4010-A7E8-6738A5815DF1}"/>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FB9A-4010-A7E8-6738A5815DF1}"/>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FB9A-4010-A7E8-6738A5815DF1}"/>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FB9A-4010-A7E8-6738A5815DF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18 a 24</c:v>
                </c:pt>
                <c:pt idx="1">
                  <c:v>25 a 34</c:v>
                </c:pt>
                <c:pt idx="2">
                  <c:v>35 a 44</c:v>
                </c:pt>
                <c:pt idx="3">
                  <c:v>45 a 59</c:v>
                </c:pt>
                <c:pt idx="4">
                  <c:v>60 y más</c:v>
                </c:pt>
              </c:strCache>
            </c:strRef>
          </c:cat>
          <c:val>
            <c:numRef>
              <c:f>Hoja1!$B$2:$B$6</c:f>
              <c:numCache>
                <c:formatCode>0%</c:formatCode>
                <c:ptCount val="5"/>
                <c:pt idx="0">
                  <c:v>0.61</c:v>
                </c:pt>
                <c:pt idx="1">
                  <c:v>0.55000000000000004</c:v>
                </c:pt>
                <c:pt idx="2">
                  <c:v>0.6</c:v>
                </c:pt>
                <c:pt idx="3">
                  <c:v>0.5</c:v>
                </c:pt>
                <c:pt idx="4">
                  <c:v>0.47</c:v>
                </c:pt>
              </c:numCache>
            </c:numRef>
          </c:val>
          <c:extLst xmlns:c16r2="http://schemas.microsoft.com/office/drawing/2015/06/chart">
            <c:ext xmlns:c16="http://schemas.microsoft.com/office/drawing/2014/chart" uri="{C3380CC4-5D6E-409C-BE32-E72D297353CC}">
              <c16:uniqueId val="{0000000A-FB9A-4010-A7E8-6738A5815DF1}"/>
            </c:ext>
          </c:extLst>
        </c:ser>
        <c:dLbls>
          <c:showLegendKey val="0"/>
          <c:showVal val="0"/>
          <c:showCatName val="0"/>
          <c:showSerName val="0"/>
          <c:showPercent val="0"/>
          <c:showBubbleSize val="0"/>
        </c:dLbls>
        <c:gapWidth val="48"/>
        <c:overlap val="-27"/>
        <c:axId val="139531008"/>
        <c:axId val="139532544"/>
      </c:barChart>
      <c:catAx>
        <c:axId val="13953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39532544"/>
        <c:crosses val="autoZero"/>
        <c:auto val="1"/>
        <c:lblAlgn val="ctr"/>
        <c:lblOffset val="100"/>
        <c:noMultiLvlLbl val="0"/>
      </c:catAx>
      <c:valAx>
        <c:axId val="139532544"/>
        <c:scaling>
          <c:orientation val="minMax"/>
        </c:scaling>
        <c:delete val="1"/>
        <c:axPos val="l"/>
        <c:numFmt formatCode="0%" sourceLinked="1"/>
        <c:majorTickMark val="none"/>
        <c:minorTickMark val="none"/>
        <c:tickLblPos val="nextTo"/>
        <c:crossAx val="13953100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n-US" sz="1600" dirty="0"/>
              <a:t> de </a:t>
            </a:r>
            <a:r>
              <a:rPr lang="en-US" sz="1600" dirty="0" err="1"/>
              <a:t>piratería</a:t>
            </a:r>
            <a:r>
              <a:rPr lang="en-US" sz="1600" dirty="0"/>
              <a:t> </a:t>
            </a:r>
            <a:r>
              <a:rPr lang="en-US" sz="1600" dirty="0" err="1"/>
              <a:t>física</a:t>
            </a:r>
            <a:r>
              <a:rPr lang="en-US" sz="1600" dirty="0"/>
              <a:t> </a:t>
            </a:r>
            <a:r>
              <a:rPr lang="en-US" sz="1600" dirty="0" err="1"/>
              <a:t>por</a:t>
            </a:r>
            <a:r>
              <a:rPr lang="en-US" sz="1600" dirty="0"/>
              <a:t> </a:t>
            </a:r>
            <a:r>
              <a:rPr lang="en-US" sz="1600" dirty="0" err="1"/>
              <a:t>escolaridad</a:t>
            </a:r>
            <a:endParaRPr lang="en-US"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Escolaridad</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C7A7-4E27-8961-C40C4792D57C}"/>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C7A7-4E27-8961-C40C4792D57C}"/>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C7A7-4E27-8961-C40C4792D57C}"/>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C7A7-4E27-8961-C40C4792D57C}"/>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C7A7-4E27-8961-C40C4792D5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Ninguna</c:v>
                </c:pt>
                <c:pt idx="1">
                  <c:v>Primaria</c:v>
                </c:pt>
                <c:pt idx="2">
                  <c:v>Secundaria</c:v>
                </c:pt>
                <c:pt idx="3">
                  <c:v>Preparatoria</c:v>
                </c:pt>
                <c:pt idx="4">
                  <c:v>Técnica</c:v>
                </c:pt>
                <c:pt idx="5">
                  <c:v>Universidad</c:v>
                </c:pt>
              </c:strCache>
            </c:strRef>
          </c:cat>
          <c:val>
            <c:numRef>
              <c:f>Hoja1!$B$2:$B$7</c:f>
              <c:numCache>
                <c:formatCode>0%</c:formatCode>
                <c:ptCount val="6"/>
                <c:pt idx="0">
                  <c:v>0.32</c:v>
                </c:pt>
                <c:pt idx="1">
                  <c:v>0.54</c:v>
                </c:pt>
                <c:pt idx="2">
                  <c:v>0.56000000000000005</c:v>
                </c:pt>
                <c:pt idx="3">
                  <c:v>0.6</c:v>
                </c:pt>
                <c:pt idx="4">
                  <c:v>0.59</c:v>
                </c:pt>
                <c:pt idx="5">
                  <c:v>0.45</c:v>
                </c:pt>
              </c:numCache>
            </c:numRef>
          </c:val>
          <c:extLst xmlns:c16r2="http://schemas.microsoft.com/office/drawing/2015/06/chart">
            <c:ext xmlns:c16="http://schemas.microsoft.com/office/drawing/2014/chart" uri="{C3380CC4-5D6E-409C-BE32-E72D297353CC}">
              <c16:uniqueId val="{0000000A-C7A7-4E27-8961-C40C4792D57C}"/>
            </c:ext>
          </c:extLst>
        </c:ser>
        <c:dLbls>
          <c:showLegendKey val="0"/>
          <c:showVal val="0"/>
          <c:showCatName val="0"/>
          <c:showSerName val="0"/>
          <c:showPercent val="0"/>
          <c:showBubbleSize val="0"/>
        </c:dLbls>
        <c:gapWidth val="48"/>
        <c:overlap val="-27"/>
        <c:axId val="139624832"/>
        <c:axId val="139626368"/>
      </c:barChart>
      <c:catAx>
        <c:axId val="13962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39626368"/>
        <c:crosses val="autoZero"/>
        <c:auto val="1"/>
        <c:lblAlgn val="ctr"/>
        <c:lblOffset val="100"/>
        <c:noMultiLvlLbl val="0"/>
      </c:catAx>
      <c:valAx>
        <c:axId val="139626368"/>
        <c:scaling>
          <c:orientation val="minMax"/>
        </c:scaling>
        <c:delete val="1"/>
        <c:axPos val="l"/>
        <c:numFmt formatCode="0%" sourceLinked="1"/>
        <c:majorTickMark val="none"/>
        <c:minorTickMark val="none"/>
        <c:tickLblPos val="nextTo"/>
        <c:crossAx val="13962483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s-MX" sz="1600" baseline="0" dirty="0"/>
              <a:t> de piratería física por </a:t>
            </a:r>
            <a:r>
              <a:rPr lang="es-MX" sz="1600" baseline="0" dirty="0" err="1"/>
              <a:t>NSE</a:t>
            </a:r>
            <a:endParaRPr lang="es-MX"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NSE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D70D-447D-80E9-A11786A02D94}"/>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D70D-447D-80E9-A11786A02D94}"/>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D70D-447D-80E9-A11786A02D94}"/>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D70D-447D-80E9-A11786A02D9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A/B/C+</c:v>
                </c:pt>
                <c:pt idx="1">
                  <c:v>C</c:v>
                </c:pt>
                <c:pt idx="2">
                  <c:v>C-</c:v>
                </c:pt>
                <c:pt idx="3">
                  <c:v>D+</c:v>
                </c:pt>
                <c:pt idx="4">
                  <c:v>D/E</c:v>
                </c:pt>
              </c:strCache>
            </c:strRef>
          </c:cat>
          <c:val>
            <c:numRef>
              <c:f>Hoja1!$B$2:$B$6</c:f>
              <c:numCache>
                <c:formatCode>0%</c:formatCode>
                <c:ptCount val="5"/>
                <c:pt idx="0">
                  <c:v>0.48</c:v>
                </c:pt>
                <c:pt idx="1">
                  <c:v>0.53</c:v>
                </c:pt>
                <c:pt idx="2">
                  <c:v>0.61</c:v>
                </c:pt>
                <c:pt idx="3">
                  <c:v>0.56999999999999995</c:v>
                </c:pt>
                <c:pt idx="4">
                  <c:v>0.55000000000000004</c:v>
                </c:pt>
              </c:numCache>
            </c:numRef>
          </c:val>
          <c:extLst xmlns:c16r2="http://schemas.microsoft.com/office/drawing/2015/06/chart">
            <c:ext xmlns:c16="http://schemas.microsoft.com/office/drawing/2014/chart" uri="{C3380CC4-5D6E-409C-BE32-E72D297353CC}">
              <c16:uniqueId val="{00000008-D70D-447D-80E9-A11786A02D94}"/>
            </c:ext>
          </c:extLst>
        </c:ser>
        <c:dLbls>
          <c:showLegendKey val="0"/>
          <c:showVal val="0"/>
          <c:showCatName val="0"/>
          <c:showSerName val="0"/>
          <c:showPercent val="0"/>
          <c:showBubbleSize val="0"/>
        </c:dLbls>
        <c:gapWidth val="48"/>
        <c:overlap val="-27"/>
        <c:axId val="139709440"/>
        <c:axId val="139723520"/>
      </c:barChart>
      <c:catAx>
        <c:axId val="13970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39723520"/>
        <c:crosses val="autoZero"/>
        <c:auto val="1"/>
        <c:lblAlgn val="ctr"/>
        <c:lblOffset val="100"/>
        <c:noMultiLvlLbl val="0"/>
      </c:catAx>
      <c:valAx>
        <c:axId val="139723520"/>
        <c:scaling>
          <c:orientation val="minMax"/>
        </c:scaling>
        <c:delete val="1"/>
        <c:axPos val="l"/>
        <c:numFmt formatCode="0%" sourceLinked="1"/>
        <c:majorTickMark val="none"/>
        <c:minorTickMark val="none"/>
        <c:tickLblPos val="nextTo"/>
        <c:crossAx val="1397094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1" u="none" strike="noStrike" kern="1200" spc="0" baseline="0">
                <a:solidFill>
                  <a:prstClr val="black">
                    <a:lumMod val="65000"/>
                    <a:lumOff val="35000"/>
                  </a:prstClr>
                </a:solidFill>
                <a:latin typeface="+mn-lt"/>
                <a:ea typeface="+mn-ea"/>
                <a:cs typeface="+mn-cs"/>
              </a:defRPr>
            </a:pPr>
            <a:r>
              <a:rPr lang="en-US" sz="1600" b="1" i="1" u="none" strike="noStrike" baseline="0" dirty="0" err="1" smtClean="0">
                <a:effectLst/>
              </a:rPr>
              <a:t>Porcentaje</a:t>
            </a:r>
            <a:r>
              <a:rPr lang="en-US" sz="1600" b="1" i="1" u="none" strike="noStrike" baseline="0" dirty="0" smtClean="0">
                <a:effectLst/>
              </a:rPr>
              <a:t> de </a:t>
            </a:r>
            <a:r>
              <a:rPr lang="en-US" sz="1600" b="1" i="1" u="none" strike="noStrike" baseline="0" dirty="0" err="1" smtClean="0">
                <a:effectLst/>
              </a:rPr>
              <a:t>consumidores</a:t>
            </a:r>
            <a:r>
              <a:rPr lang="es-MX" sz="1600" b="1" i="1" u="none" strike="noStrike" baseline="0" dirty="0" smtClean="0">
                <a:effectLst/>
              </a:rPr>
              <a:t> de piratería física por </a:t>
            </a:r>
            <a:r>
              <a:rPr lang="es-MX" sz="1600" b="1" i="1" baseline="0" dirty="0" smtClean="0">
                <a:effectLst/>
              </a:rPr>
              <a:t>consumo </a:t>
            </a:r>
            <a:r>
              <a:rPr lang="es-MX" sz="1600" b="1" i="1" baseline="0" dirty="0">
                <a:effectLst/>
              </a:rPr>
              <a:t>de </a:t>
            </a:r>
            <a:r>
              <a:rPr lang="es-MX" sz="1600" b="1" i="1" baseline="0" dirty="0" smtClean="0">
                <a:effectLst/>
              </a:rPr>
              <a:t>música</a:t>
            </a:r>
            <a:endParaRPr lang="es-MX" sz="1600" dirty="0">
              <a:effectLst/>
            </a:endParaRPr>
          </a:p>
        </c:rich>
      </c:tx>
      <c:layout>
        <c:manualLayout>
          <c:xMode val="edge"/>
          <c:yMode val="edge"/>
          <c:x val="0.32150647095959595"/>
          <c:y val="1.7493112947658401E-2"/>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Frecuencia de consumo</c:v>
                </c:pt>
              </c:strCache>
            </c:strRef>
          </c:tx>
          <c:spPr>
            <a:solidFill>
              <a:schemeClr val="accent1"/>
            </a:solidFill>
            <a:ln>
              <a:noFill/>
            </a:ln>
            <a:effectLst/>
          </c:spPr>
          <c:invertIfNegative val="0"/>
          <c:dPt>
            <c:idx val="0"/>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1-787B-41D5-BC42-18E7C6F09D69}"/>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CBBD-427F-9E1F-E536CEEFE3F7}"/>
              </c:ext>
            </c:extLst>
          </c:dPt>
          <c:dPt>
            <c:idx val="3"/>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CBBD-427F-9E1F-E536CEEFE3F7}"/>
              </c:ext>
            </c:extLst>
          </c:dPt>
          <c:dPt>
            <c:idx val="4"/>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CBBD-427F-9E1F-E536CEEFE3F7}"/>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CBBD-427F-9E1F-E536CEEFE3F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 </c:v>
                </c:pt>
                <c:pt idx="1">
                  <c:v>Más de una vez por semana</c:v>
                </c:pt>
                <c:pt idx="2">
                  <c:v>Más de una vez al mes</c:v>
                </c:pt>
                <c:pt idx="3">
                  <c:v>Al menos cada 6 meses</c:v>
                </c:pt>
                <c:pt idx="4">
                  <c:v>Menos de una vez al año</c:v>
                </c:pt>
              </c:strCache>
            </c:strRef>
          </c:cat>
          <c:val>
            <c:numRef>
              <c:f>Hoja1!$B$2:$B$6</c:f>
              <c:numCache>
                <c:formatCode>0%</c:formatCode>
                <c:ptCount val="5"/>
                <c:pt idx="1">
                  <c:v>0.81</c:v>
                </c:pt>
                <c:pt idx="2">
                  <c:v>0.79</c:v>
                </c:pt>
                <c:pt idx="3">
                  <c:v>0.79</c:v>
                </c:pt>
                <c:pt idx="4">
                  <c:v>0.28999999999999998</c:v>
                </c:pt>
              </c:numCache>
            </c:numRef>
          </c:val>
          <c:extLst xmlns:c16r2="http://schemas.microsoft.com/office/drawing/2015/06/chart">
            <c:ext xmlns:c16="http://schemas.microsoft.com/office/drawing/2014/chart" uri="{C3380CC4-5D6E-409C-BE32-E72D297353CC}">
              <c16:uniqueId val="{0000000A-CBBD-427F-9E1F-E536CEEFE3F7}"/>
            </c:ext>
          </c:extLst>
        </c:ser>
        <c:dLbls>
          <c:showLegendKey val="0"/>
          <c:showVal val="0"/>
          <c:showCatName val="0"/>
          <c:showSerName val="0"/>
          <c:showPercent val="0"/>
          <c:showBubbleSize val="0"/>
        </c:dLbls>
        <c:gapWidth val="48"/>
        <c:overlap val="-27"/>
        <c:axId val="140905088"/>
        <c:axId val="140906880"/>
      </c:barChart>
      <c:catAx>
        <c:axId val="14090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40906880"/>
        <c:crosses val="autoZero"/>
        <c:auto val="1"/>
        <c:lblAlgn val="ctr"/>
        <c:lblOffset val="100"/>
        <c:noMultiLvlLbl val="0"/>
      </c:catAx>
      <c:valAx>
        <c:axId val="140906880"/>
        <c:scaling>
          <c:orientation val="minMax"/>
        </c:scaling>
        <c:delete val="1"/>
        <c:axPos val="l"/>
        <c:numFmt formatCode="0%" sourceLinked="1"/>
        <c:majorTickMark val="none"/>
        <c:minorTickMark val="none"/>
        <c:tickLblPos val="nextTo"/>
        <c:crossAx val="1409050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s-MX" dirty="0"/>
              <a:t> de piratería digital por género</a:t>
            </a:r>
          </a:p>
        </c:rich>
      </c:tx>
      <c:layout>
        <c:manualLayout>
          <c:xMode val="edge"/>
          <c:yMode val="edge"/>
          <c:x val="0.21486633811230582"/>
          <c:y val="1.8898809523809523E-2"/>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Música / CDs / Canciones</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2B58-4AD1-AE60-25EA82B319A7}"/>
              </c:ext>
            </c:extLst>
          </c:dPt>
          <c:dPt>
            <c:idx val="2"/>
            <c:invertIfNegative val="0"/>
            <c:bubble3D val="0"/>
            <c:spPr>
              <a:solidFill>
                <a:srgbClr val="604878"/>
              </a:solidFill>
              <a:ln>
                <a:noFill/>
              </a:ln>
              <a:effectLst/>
            </c:spPr>
            <c:extLst xmlns:c16r2="http://schemas.microsoft.com/office/drawing/2015/06/chart">
              <c:ext xmlns:c16="http://schemas.microsoft.com/office/drawing/2014/chart" uri="{C3380CC4-5D6E-409C-BE32-E72D297353CC}">
                <c16:uniqueId val="{00000003-2B58-4AD1-AE60-25EA82B319A7}"/>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2B58-4AD1-AE60-25EA82B319A7}"/>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2B58-4AD1-AE60-25EA82B319A7}"/>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2B58-4AD1-AE60-25EA82B319A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3"/>
                <c:pt idx="1">
                  <c:v>Hombre</c:v>
                </c:pt>
                <c:pt idx="2">
                  <c:v>Mujer</c:v>
                </c:pt>
              </c:strCache>
            </c:strRef>
          </c:cat>
          <c:val>
            <c:numRef>
              <c:f>Hoja1!$B$2:$B$6</c:f>
              <c:numCache>
                <c:formatCode>0%</c:formatCode>
                <c:ptCount val="5"/>
                <c:pt idx="1">
                  <c:v>0.45</c:v>
                </c:pt>
                <c:pt idx="2">
                  <c:v>0.39</c:v>
                </c:pt>
              </c:numCache>
            </c:numRef>
          </c:val>
          <c:extLst xmlns:c16r2="http://schemas.microsoft.com/office/drawing/2015/06/chart">
            <c:ext xmlns:c16="http://schemas.microsoft.com/office/drawing/2014/chart" uri="{C3380CC4-5D6E-409C-BE32-E72D297353CC}">
              <c16:uniqueId val="{0000000A-2B58-4AD1-AE60-25EA82B319A7}"/>
            </c:ext>
          </c:extLst>
        </c:ser>
        <c:dLbls>
          <c:showLegendKey val="0"/>
          <c:showVal val="0"/>
          <c:showCatName val="0"/>
          <c:showSerName val="0"/>
          <c:showPercent val="0"/>
          <c:showBubbleSize val="0"/>
        </c:dLbls>
        <c:gapWidth val="48"/>
        <c:overlap val="-27"/>
        <c:axId val="141007104"/>
        <c:axId val="141021184"/>
      </c:barChart>
      <c:catAx>
        <c:axId val="14100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41021184"/>
        <c:crosses val="autoZero"/>
        <c:auto val="1"/>
        <c:lblAlgn val="ctr"/>
        <c:lblOffset val="100"/>
        <c:noMultiLvlLbl val="0"/>
      </c:catAx>
      <c:valAx>
        <c:axId val="141021184"/>
        <c:scaling>
          <c:orientation val="minMax"/>
          <c:min val="0"/>
        </c:scaling>
        <c:delete val="1"/>
        <c:axPos val="l"/>
        <c:numFmt formatCode="0%" sourceLinked="1"/>
        <c:majorTickMark val="out"/>
        <c:minorTickMark val="none"/>
        <c:tickLblPos val="nextTo"/>
        <c:crossAx val="1410071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s-MX" baseline="0" dirty="0"/>
              <a:t> de piratería digital por edad</a:t>
            </a:r>
            <a:endParaRPr lang="es-MX"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Edad</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29E5-477B-A46D-9276896EDD72}"/>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29E5-477B-A46D-9276896EDD72}"/>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29E5-477B-A46D-9276896EDD72}"/>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29E5-477B-A46D-9276896EDD7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18 a 24</c:v>
                </c:pt>
                <c:pt idx="1">
                  <c:v>25 a 34</c:v>
                </c:pt>
                <c:pt idx="2">
                  <c:v>35 a 44</c:v>
                </c:pt>
                <c:pt idx="3">
                  <c:v>45 a 59</c:v>
                </c:pt>
                <c:pt idx="4">
                  <c:v>60 y más</c:v>
                </c:pt>
              </c:strCache>
            </c:strRef>
          </c:cat>
          <c:val>
            <c:numRef>
              <c:f>Hoja1!$B$2:$B$6</c:f>
              <c:numCache>
                <c:formatCode>0%</c:formatCode>
                <c:ptCount val="5"/>
                <c:pt idx="0">
                  <c:v>0.7</c:v>
                </c:pt>
                <c:pt idx="1">
                  <c:v>0.56999999999999995</c:v>
                </c:pt>
                <c:pt idx="2">
                  <c:v>0.49</c:v>
                </c:pt>
                <c:pt idx="3">
                  <c:v>0.21</c:v>
                </c:pt>
                <c:pt idx="4">
                  <c:v>0.06</c:v>
                </c:pt>
              </c:numCache>
            </c:numRef>
          </c:val>
          <c:extLst xmlns:c16r2="http://schemas.microsoft.com/office/drawing/2015/06/chart">
            <c:ext xmlns:c16="http://schemas.microsoft.com/office/drawing/2014/chart" uri="{C3380CC4-5D6E-409C-BE32-E72D297353CC}">
              <c16:uniqueId val="{00000008-29E5-477B-A46D-9276896EDD72}"/>
            </c:ext>
          </c:extLst>
        </c:ser>
        <c:dLbls>
          <c:showLegendKey val="0"/>
          <c:showVal val="0"/>
          <c:showCatName val="0"/>
          <c:showSerName val="0"/>
          <c:showPercent val="0"/>
          <c:showBubbleSize val="0"/>
        </c:dLbls>
        <c:gapWidth val="48"/>
        <c:overlap val="-27"/>
        <c:axId val="141087872"/>
        <c:axId val="141089408"/>
      </c:barChart>
      <c:catAx>
        <c:axId val="14108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41089408"/>
        <c:crosses val="autoZero"/>
        <c:auto val="1"/>
        <c:lblAlgn val="ctr"/>
        <c:lblOffset val="100"/>
        <c:noMultiLvlLbl val="0"/>
      </c:catAx>
      <c:valAx>
        <c:axId val="141089408"/>
        <c:scaling>
          <c:orientation val="minMax"/>
        </c:scaling>
        <c:delete val="1"/>
        <c:axPos val="l"/>
        <c:numFmt formatCode="0%" sourceLinked="1"/>
        <c:majorTickMark val="none"/>
        <c:minorTickMark val="none"/>
        <c:tickLblPos val="nextTo"/>
        <c:crossAx val="1410878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n-US" sz="1600" dirty="0"/>
              <a:t> de </a:t>
            </a:r>
            <a:r>
              <a:rPr lang="en-US" sz="1600" dirty="0" err="1"/>
              <a:t>piratería</a:t>
            </a:r>
            <a:r>
              <a:rPr lang="en-US" sz="1600" dirty="0"/>
              <a:t> </a:t>
            </a:r>
            <a:r>
              <a:rPr lang="es-MX" sz="1600" b="1" i="1" u="none" strike="noStrike" baseline="0" dirty="0">
                <a:effectLst/>
              </a:rPr>
              <a:t>digital</a:t>
            </a:r>
            <a:r>
              <a:rPr lang="en-US" sz="1600" dirty="0"/>
              <a:t> </a:t>
            </a:r>
            <a:r>
              <a:rPr lang="en-US" sz="1600" dirty="0" err="1"/>
              <a:t>por</a:t>
            </a:r>
            <a:r>
              <a:rPr lang="en-US" sz="1600" dirty="0"/>
              <a:t> </a:t>
            </a:r>
            <a:r>
              <a:rPr lang="en-US" sz="1600" dirty="0" err="1"/>
              <a:t>escolaridad</a:t>
            </a:r>
            <a:endParaRPr lang="en-US"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Escolaridad</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49FB-4667-94E7-2644BD17FB63}"/>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49FB-4667-94E7-2644BD17FB63}"/>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49FB-4667-94E7-2644BD17FB63}"/>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49FB-4667-94E7-2644BD17FB63}"/>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49FB-4667-94E7-2644BD17FB6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Ninguna</c:v>
                </c:pt>
                <c:pt idx="1">
                  <c:v>Primaria</c:v>
                </c:pt>
                <c:pt idx="2">
                  <c:v>Secundaria</c:v>
                </c:pt>
                <c:pt idx="3">
                  <c:v>Preparatoria</c:v>
                </c:pt>
                <c:pt idx="4">
                  <c:v>Técnica</c:v>
                </c:pt>
                <c:pt idx="5">
                  <c:v>Universidad</c:v>
                </c:pt>
              </c:strCache>
            </c:strRef>
          </c:cat>
          <c:val>
            <c:numRef>
              <c:f>Hoja1!$B$2:$B$7</c:f>
              <c:numCache>
                <c:formatCode>0%</c:formatCode>
                <c:ptCount val="6"/>
                <c:pt idx="0">
                  <c:v>0.09</c:v>
                </c:pt>
                <c:pt idx="1">
                  <c:v>0.13</c:v>
                </c:pt>
                <c:pt idx="2">
                  <c:v>0.36</c:v>
                </c:pt>
                <c:pt idx="3">
                  <c:v>0.59</c:v>
                </c:pt>
                <c:pt idx="4">
                  <c:v>0.44</c:v>
                </c:pt>
                <c:pt idx="5">
                  <c:v>0.51</c:v>
                </c:pt>
              </c:numCache>
            </c:numRef>
          </c:val>
          <c:extLst xmlns:c16r2="http://schemas.microsoft.com/office/drawing/2015/06/chart">
            <c:ext xmlns:c16="http://schemas.microsoft.com/office/drawing/2014/chart" uri="{C3380CC4-5D6E-409C-BE32-E72D297353CC}">
              <c16:uniqueId val="{0000000A-49FB-4667-94E7-2644BD17FB63}"/>
            </c:ext>
          </c:extLst>
        </c:ser>
        <c:dLbls>
          <c:showLegendKey val="0"/>
          <c:showVal val="0"/>
          <c:showCatName val="0"/>
          <c:showSerName val="0"/>
          <c:showPercent val="0"/>
          <c:showBubbleSize val="0"/>
        </c:dLbls>
        <c:gapWidth val="48"/>
        <c:overlap val="-27"/>
        <c:axId val="148009728"/>
        <c:axId val="148011264"/>
      </c:barChart>
      <c:catAx>
        <c:axId val="14800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48011264"/>
        <c:crosses val="autoZero"/>
        <c:auto val="1"/>
        <c:lblAlgn val="ctr"/>
        <c:lblOffset val="100"/>
        <c:noMultiLvlLbl val="0"/>
      </c:catAx>
      <c:valAx>
        <c:axId val="148011264"/>
        <c:scaling>
          <c:orientation val="minMax"/>
        </c:scaling>
        <c:delete val="1"/>
        <c:axPos val="l"/>
        <c:numFmt formatCode="0%" sourceLinked="1"/>
        <c:majorTickMark val="none"/>
        <c:minorTickMark val="none"/>
        <c:tickLblPos val="nextTo"/>
        <c:crossAx val="1480097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s-MX" sz="1600" baseline="0" dirty="0"/>
              <a:t> de piratería </a:t>
            </a:r>
            <a:r>
              <a:rPr lang="es-MX" sz="1600" b="1" i="1" u="none" strike="noStrike" baseline="0" dirty="0">
                <a:effectLst/>
              </a:rPr>
              <a:t>digital</a:t>
            </a:r>
            <a:r>
              <a:rPr lang="es-MX" sz="1600" baseline="0" dirty="0"/>
              <a:t> por </a:t>
            </a:r>
            <a:r>
              <a:rPr lang="es-MX" sz="1600" baseline="0" dirty="0" err="1"/>
              <a:t>NSE</a:t>
            </a:r>
            <a:endParaRPr lang="es-MX"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NSE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1556-4B92-8685-415045E1FD66}"/>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1556-4B92-8685-415045E1FD66}"/>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1556-4B92-8685-415045E1FD66}"/>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1556-4B92-8685-415045E1FD6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A/B/C+</c:v>
                </c:pt>
                <c:pt idx="1">
                  <c:v>C</c:v>
                </c:pt>
                <c:pt idx="2">
                  <c:v>C-</c:v>
                </c:pt>
                <c:pt idx="3">
                  <c:v>D+</c:v>
                </c:pt>
                <c:pt idx="4">
                  <c:v>D/E</c:v>
                </c:pt>
              </c:strCache>
            </c:strRef>
          </c:cat>
          <c:val>
            <c:numRef>
              <c:f>Hoja1!$B$2:$B$6</c:f>
              <c:numCache>
                <c:formatCode>0%</c:formatCode>
                <c:ptCount val="5"/>
                <c:pt idx="0">
                  <c:v>0.5</c:v>
                </c:pt>
                <c:pt idx="1">
                  <c:v>0.42</c:v>
                </c:pt>
                <c:pt idx="2">
                  <c:v>0.4</c:v>
                </c:pt>
                <c:pt idx="3">
                  <c:v>0.43</c:v>
                </c:pt>
                <c:pt idx="4">
                  <c:v>0.32</c:v>
                </c:pt>
              </c:numCache>
            </c:numRef>
          </c:val>
          <c:extLst xmlns:c16r2="http://schemas.microsoft.com/office/drawing/2015/06/chart">
            <c:ext xmlns:c16="http://schemas.microsoft.com/office/drawing/2014/chart" uri="{C3380CC4-5D6E-409C-BE32-E72D297353CC}">
              <c16:uniqueId val="{00000008-1556-4B92-8685-415045E1FD66}"/>
            </c:ext>
          </c:extLst>
        </c:ser>
        <c:dLbls>
          <c:showLegendKey val="0"/>
          <c:showVal val="0"/>
          <c:showCatName val="0"/>
          <c:showSerName val="0"/>
          <c:showPercent val="0"/>
          <c:showBubbleSize val="0"/>
        </c:dLbls>
        <c:gapWidth val="48"/>
        <c:overlap val="-27"/>
        <c:axId val="180112768"/>
        <c:axId val="180143232"/>
      </c:barChart>
      <c:catAx>
        <c:axId val="18011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80143232"/>
        <c:crosses val="autoZero"/>
        <c:auto val="1"/>
        <c:lblAlgn val="ctr"/>
        <c:lblOffset val="100"/>
        <c:noMultiLvlLbl val="0"/>
      </c:catAx>
      <c:valAx>
        <c:axId val="180143232"/>
        <c:scaling>
          <c:orientation val="minMax"/>
        </c:scaling>
        <c:delete val="1"/>
        <c:axPos val="l"/>
        <c:numFmt formatCode="0%" sourceLinked="1"/>
        <c:majorTickMark val="none"/>
        <c:minorTickMark val="none"/>
        <c:tickLblPos val="nextTo"/>
        <c:crossAx val="1801127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Música</c:v>
                </c:pt>
              </c:strCache>
            </c:strRef>
          </c:tx>
          <c:dPt>
            <c:idx val="0"/>
            <c:bubble3D val="0"/>
            <c:spPr>
              <a:solidFill>
                <a:srgbClr val="FF0066"/>
              </a:solidFill>
              <a:ln w="19050">
                <a:solidFill>
                  <a:schemeClr val="lt1"/>
                </a:solidFill>
              </a:ln>
              <a:effectLst/>
            </c:spPr>
            <c:extLst xmlns:c16r2="http://schemas.microsoft.com/office/drawing/2015/06/chart">
              <c:ext xmlns:c16="http://schemas.microsoft.com/office/drawing/2014/chart" uri="{C3380CC4-5D6E-409C-BE32-E72D297353CC}">
                <c16:uniqueId val="{00000001-2799-42EA-9819-78E2C1A46356}"/>
              </c:ext>
            </c:extLst>
          </c:dPt>
          <c:dPt>
            <c:idx val="1"/>
            <c:bubble3D val="0"/>
            <c:spPr>
              <a:solidFill>
                <a:srgbClr val="FF75AD"/>
              </a:solidFill>
              <a:ln w="19050">
                <a:solidFill>
                  <a:schemeClr val="lt1"/>
                </a:solidFill>
              </a:ln>
              <a:effectLst/>
            </c:spPr>
            <c:extLst xmlns:c16r2="http://schemas.microsoft.com/office/drawing/2015/06/chart">
              <c:ext xmlns:c16="http://schemas.microsoft.com/office/drawing/2014/chart" uri="{C3380CC4-5D6E-409C-BE32-E72D297353CC}">
                <c16:uniqueId val="{00000002-2799-42EA-9819-78E2C1A46356}"/>
              </c:ext>
            </c:extLst>
          </c:dPt>
          <c:dPt>
            <c:idx val="2"/>
            <c:bubble3D val="0"/>
            <c:spPr>
              <a:solidFill>
                <a:srgbClr val="A19C90"/>
              </a:solidFill>
              <a:ln w="19050">
                <a:solidFill>
                  <a:schemeClr val="lt1"/>
                </a:solidFill>
              </a:ln>
              <a:effectLst/>
            </c:spPr>
            <c:extLst xmlns:c16r2="http://schemas.microsoft.com/office/drawing/2015/06/chart">
              <c:ext xmlns:c16="http://schemas.microsoft.com/office/drawing/2014/chart" uri="{C3380CC4-5D6E-409C-BE32-E72D297353CC}">
                <c16:uniqueId val="{00000003-2799-42EA-9819-78E2C1A46356}"/>
              </c:ext>
            </c:extLst>
          </c:dPt>
          <c:cat>
            <c:strRef>
              <c:f>Hoja1!$A$2:$A$4</c:f>
              <c:strCache>
                <c:ptCount val="3"/>
                <c:pt idx="0">
                  <c:v>Piratas declarados</c:v>
                </c:pt>
                <c:pt idx="1">
                  <c:v>Piratas no declarados</c:v>
                </c:pt>
                <c:pt idx="2">
                  <c:v>No piratas</c:v>
                </c:pt>
              </c:strCache>
            </c:strRef>
          </c:cat>
          <c:val>
            <c:numRef>
              <c:f>Hoja1!$B$2:$B$4</c:f>
              <c:numCache>
                <c:formatCode>General</c:formatCode>
                <c:ptCount val="3"/>
                <c:pt idx="0">
                  <c:v>63.7</c:v>
                </c:pt>
                <c:pt idx="1">
                  <c:v>3.8</c:v>
                </c:pt>
                <c:pt idx="2">
                  <c:v>32.5</c:v>
                </c:pt>
              </c:numCache>
            </c:numRef>
          </c:val>
          <c:extLst xmlns:c16r2="http://schemas.microsoft.com/office/drawing/2015/06/chart">
            <c:ext xmlns:c16="http://schemas.microsoft.com/office/drawing/2014/chart" uri="{C3380CC4-5D6E-409C-BE32-E72D297353CC}">
              <c16:uniqueId val="{00000000-2799-42EA-9819-78E2C1A463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1" u="none" strike="noStrike" kern="1200" spc="0" baseline="0">
                <a:solidFill>
                  <a:prstClr val="black">
                    <a:lumMod val="65000"/>
                    <a:lumOff val="35000"/>
                  </a:prstClr>
                </a:solidFill>
                <a:latin typeface="+mn-lt"/>
                <a:ea typeface="+mn-ea"/>
                <a:cs typeface="+mn-cs"/>
              </a:defRPr>
            </a:pPr>
            <a:r>
              <a:rPr lang="en-US" sz="1600" b="1" i="1" u="none" strike="noStrike" baseline="0" dirty="0" err="1" smtClean="0">
                <a:effectLst/>
              </a:rPr>
              <a:t>Porcentaje</a:t>
            </a:r>
            <a:r>
              <a:rPr lang="en-US" sz="1600" b="1" i="1" u="none" strike="noStrike" baseline="0" dirty="0" smtClean="0">
                <a:effectLst/>
              </a:rPr>
              <a:t> de </a:t>
            </a:r>
            <a:r>
              <a:rPr lang="en-US" sz="1600" b="1" i="1" u="none" strike="noStrike" baseline="0" dirty="0" err="1" smtClean="0">
                <a:effectLst/>
              </a:rPr>
              <a:t>consumidores</a:t>
            </a:r>
            <a:r>
              <a:rPr lang="es-MX" sz="1600" b="1" i="1" u="none" strike="noStrike" baseline="0" dirty="0" smtClean="0">
                <a:effectLst/>
              </a:rPr>
              <a:t> de piratería digital por</a:t>
            </a:r>
            <a:r>
              <a:rPr lang="es-MX" sz="1600" b="1" i="1" baseline="0" dirty="0" smtClean="0">
                <a:effectLst/>
              </a:rPr>
              <a:t> </a:t>
            </a:r>
            <a:r>
              <a:rPr lang="es-MX" sz="1600" b="1" i="1" baseline="0" dirty="0">
                <a:effectLst/>
              </a:rPr>
              <a:t>consumo de </a:t>
            </a:r>
            <a:r>
              <a:rPr lang="es-MX" sz="1600" b="1" i="1" baseline="0" dirty="0" smtClean="0">
                <a:effectLst/>
              </a:rPr>
              <a:t>música</a:t>
            </a:r>
            <a:endParaRPr lang="es-MX" sz="1600" dirty="0">
              <a:effectLst/>
            </a:endParaRPr>
          </a:p>
        </c:rich>
      </c:tx>
      <c:layout>
        <c:manualLayout>
          <c:xMode val="edge"/>
          <c:yMode val="edge"/>
          <c:x val="0.33834122474747474"/>
          <c:y val="1.7493112947658401E-2"/>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Frecuencia de consumo</c:v>
                </c:pt>
              </c:strCache>
            </c:strRef>
          </c:tx>
          <c:spPr>
            <a:solidFill>
              <a:schemeClr val="accent1"/>
            </a:solidFill>
            <a:ln>
              <a:noFill/>
            </a:ln>
            <a:effectLst/>
          </c:spPr>
          <c:invertIfNegative val="0"/>
          <c:dPt>
            <c:idx val="0"/>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1-702A-4E80-A42C-88FC1F3DBA12}"/>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702A-4E80-A42C-88FC1F3DBA12}"/>
              </c:ext>
            </c:extLst>
          </c:dPt>
          <c:dPt>
            <c:idx val="3"/>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702A-4E80-A42C-88FC1F3DBA12}"/>
              </c:ext>
            </c:extLst>
          </c:dPt>
          <c:dPt>
            <c:idx val="4"/>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702A-4E80-A42C-88FC1F3DBA12}"/>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702A-4E80-A42C-88FC1F3DBA12}"/>
              </c:ext>
            </c:extLst>
          </c:dPt>
          <c:dLbls>
            <c:dLbl>
              <c:idx val="0"/>
              <c:delete val="1"/>
              <c:extLst xmlns:c16r2="http://schemas.microsoft.com/office/drawing/2015/06/chart">
                <c:ext xmlns:c16="http://schemas.microsoft.com/office/drawing/2014/chart" uri="{C3380CC4-5D6E-409C-BE32-E72D297353CC}">
                  <c16:uniqueId val="{00000001-702A-4E80-A42C-88FC1F3DBA1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 </c:v>
                </c:pt>
                <c:pt idx="1">
                  <c:v>Más de una vez por semana</c:v>
                </c:pt>
                <c:pt idx="2">
                  <c:v>Más de una vez al mes</c:v>
                </c:pt>
                <c:pt idx="3">
                  <c:v>Al menos cada 6 meses</c:v>
                </c:pt>
                <c:pt idx="4">
                  <c:v>Menos de una vez al año</c:v>
                </c:pt>
              </c:strCache>
            </c:strRef>
          </c:cat>
          <c:val>
            <c:numRef>
              <c:f>Hoja1!$B$2:$B$6</c:f>
              <c:numCache>
                <c:formatCode>0%</c:formatCode>
                <c:ptCount val="5"/>
                <c:pt idx="0">
                  <c:v>0</c:v>
                </c:pt>
                <c:pt idx="1">
                  <c:v>0.68</c:v>
                </c:pt>
                <c:pt idx="2">
                  <c:v>0.53</c:v>
                </c:pt>
                <c:pt idx="3">
                  <c:v>0.45</c:v>
                </c:pt>
                <c:pt idx="4">
                  <c:v>0.28999999999999998</c:v>
                </c:pt>
              </c:numCache>
            </c:numRef>
          </c:val>
          <c:extLst xmlns:c16r2="http://schemas.microsoft.com/office/drawing/2015/06/chart">
            <c:ext xmlns:c16="http://schemas.microsoft.com/office/drawing/2014/chart" uri="{C3380CC4-5D6E-409C-BE32-E72D297353CC}">
              <c16:uniqueId val="{0000000A-702A-4E80-A42C-88FC1F3DBA12}"/>
            </c:ext>
          </c:extLst>
        </c:ser>
        <c:dLbls>
          <c:showLegendKey val="0"/>
          <c:showVal val="0"/>
          <c:showCatName val="0"/>
          <c:showSerName val="0"/>
          <c:showPercent val="0"/>
          <c:showBubbleSize val="0"/>
        </c:dLbls>
        <c:gapWidth val="48"/>
        <c:overlap val="-27"/>
        <c:axId val="205331840"/>
        <c:axId val="205358208"/>
      </c:barChart>
      <c:catAx>
        <c:axId val="20533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5358208"/>
        <c:crosses val="autoZero"/>
        <c:auto val="1"/>
        <c:lblAlgn val="ctr"/>
        <c:lblOffset val="100"/>
        <c:noMultiLvlLbl val="0"/>
      </c:catAx>
      <c:valAx>
        <c:axId val="205358208"/>
        <c:scaling>
          <c:orientation val="minMax"/>
        </c:scaling>
        <c:delete val="1"/>
        <c:axPos val="l"/>
        <c:numFmt formatCode="0%" sourceLinked="1"/>
        <c:majorTickMark val="none"/>
        <c:minorTickMark val="none"/>
        <c:tickLblPos val="nextTo"/>
        <c:crossAx val="2053318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dirty="0" err="1"/>
              <a:t>Cantidad</a:t>
            </a:r>
            <a:r>
              <a:rPr lang="en-US" sz="1600" baseline="0" dirty="0"/>
              <a:t> de </a:t>
            </a:r>
            <a:r>
              <a:rPr lang="en-US" sz="1600" baseline="0" dirty="0" err="1"/>
              <a:t>o</a:t>
            </a:r>
            <a:r>
              <a:rPr lang="en-US" sz="1600" dirty="0" err="1"/>
              <a:t>casiones</a:t>
            </a:r>
            <a:r>
              <a:rPr lang="en-US" sz="1600" dirty="0"/>
              <a:t> de</a:t>
            </a:r>
            <a:r>
              <a:rPr lang="en-US" sz="1600" baseline="0" dirty="0"/>
              <a:t> </a:t>
            </a:r>
            <a:r>
              <a:rPr lang="en-US" sz="1600" baseline="0" dirty="0" err="1"/>
              <a:t>compras</a:t>
            </a:r>
            <a:r>
              <a:rPr lang="en-US" sz="1600" baseline="0" dirty="0"/>
              <a:t> </a:t>
            </a:r>
            <a:r>
              <a:rPr lang="en-US" sz="1600" dirty="0" err="1"/>
              <a:t>físicas</a:t>
            </a:r>
            <a:endParaRPr lang="en-US"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Ocasiones 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067-42F1-BC84-1A260BB81737}"/>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7067-42F1-BC84-1A260BB81737}"/>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7067-42F1-BC84-1A260BB81737}"/>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7067-42F1-BC84-1A260BB81737}"/>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7067-42F1-BC84-1A260BB817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1 ó 2</c:v>
                </c:pt>
                <c:pt idx="1">
                  <c:v>3 ó 4</c:v>
                </c:pt>
                <c:pt idx="2">
                  <c:v>5 ó 6</c:v>
                </c:pt>
                <c:pt idx="3">
                  <c:v>7 u 8</c:v>
                </c:pt>
                <c:pt idx="4">
                  <c:v>9 ó 10</c:v>
                </c:pt>
                <c:pt idx="5">
                  <c:v>Más de 10</c:v>
                </c:pt>
              </c:strCache>
            </c:strRef>
          </c:cat>
          <c:val>
            <c:numRef>
              <c:f>Hoja1!$B$2:$B$7</c:f>
              <c:numCache>
                <c:formatCode>0%</c:formatCode>
                <c:ptCount val="6"/>
                <c:pt idx="0">
                  <c:v>0.35</c:v>
                </c:pt>
                <c:pt idx="1">
                  <c:v>0.24</c:v>
                </c:pt>
                <c:pt idx="2">
                  <c:v>0.15</c:v>
                </c:pt>
                <c:pt idx="3">
                  <c:v>0.05</c:v>
                </c:pt>
                <c:pt idx="4">
                  <c:v>0.1</c:v>
                </c:pt>
                <c:pt idx="5">
                  <c:v>0.11</c:v>
                </c:pt>
              </c:numCache>
            </c:numRef>
          </c:val>
          <c:extLst xmlns:c16r2="http://schemas.microsoft.com/office/drawing/2015/06/chart">
            <c:ext xmlns:c16="http://schemas.microsoft.com/office/drawing/2014/chart" uri="{C3380CC4-5D6E-409C-BE32-E72D297353CC}">
              <c16:uniqueId val="{0000000A-7067-42F1-BC84-1A260BB81737}"/>
            </c:ext>
          </c:extLst>
        </c:ser>
        <c:dLbls>
          <c:showLegendKey val="0"/>
          <c:showVal val="0"/>
          <c:showCatName val="0"/>
          <c:showSerName val="0"/>
          <c:showPercent val="0"/>
          <c:showBubbleSize val="0"/>
        </c:dLbls>
        <c:gapWidth val="48"/>
        <c:overlap val="-27"/>
        <c:axId val="205478912"/>
        <c:axId val="205484800"/>
      </c:barChart>
      <c:catAx>
        <c:axId val="20547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5484800"/>
        <c:crosses val="autoZero"/>
        <c:auto val="1"/>
        <c:lblAlgn val="ctr"/>
        <c:lblOffset val="100"/>
        <c:noMultiLvlLbl val="0"/>
      </c:catAx>
      <c:valAx>
        <c:axId val="205484800"/>
        <c:scaling>
          <c:orientation val="minMax"/>
        </c:scaling>
        <c:delete val="1"/>
        <c:axPos val="l"/>
        <c:numFmt formatCode="0%" sourceLinked="1"/>
        <c:majorTickMark val="none"/>
        <c:minorTickMark val="none"/>
        <c:tickLblPos val="nextTo"/>
        <c:crossAx val="2054789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aseline="0" dirty="0" err="1"/>
              <a:t>Cantidad</a:t>
            </a:r>
            <a:r>
              <a:rPr lang="en-US" sz="1600" baseline="0" dirty="0"/>
              <a:t> de </a:t>
            </a:r>
            <a:r>
              <a:rPr lang="en-US" sz="1600" baseline="0" dirty="0" err="1"/>
              <a:t>o</a:t>
            </a:r>
            <a:r>
              <a:rPr lang="en-US" sz="1600" dirty="0" err="1"/>
              <a:t>casiones</a:t>
            </a:r>
            <a:r>
              <a:rPr lang="en-US" sz="1600" dirty="0"/>
              <a:t> de </a:t>
            </a:r>
            <a:r>
              <a:rPr lang="en-US" sz="1600" dirty="0" err="1"/>
              <a:t>compras</a:t>
            </a:r>
            <a:r>
              <a:rPr lang="en-US" sz="1600" baseline="0" dirty="0"/>
              <a:t> </a:t>
            </a:r>
            <a:r>
              <a:rPr lang="en-US" sz="1600" dirty="0" err="1"/>
              <a:t>digitales</a:t>
            </a:r>
            <a:endParaRPr lang="en-US"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Ocasiones 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DE2-47FF-ADD5-3B503632B85B}"/>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8DE2-47FF-ADD5-3B503632B85B}"/>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8DE2-47FF-ADD5-3B503632B85B}"/>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8DE2-47FF-ADD5-3B503632B85B}"/>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8DE2-47FF-ADD5-3B503632B8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1 ó 2</c:v>
                </c:pt>
                <c:pt idx="1">
                  <c:v>3 ó 4</c:v>
                </c:pt>
                <c:pt idx="2">
                  <c:v>5 ó 6</c:v>
                </c:pt>
                <c:pt idx="3">
                  <c:v>7 u 8</c:v>
                </c:pt>
                <c:pt idx="4">
                  <c:v>9 ó 10</c:v>
                </c:pt>
                <c:pt idx="5">
                  <c:v>Más de 10</c:v>
                </c:pt>
              </c:strCache>
            </c:strRef>
          </c:cat>
          <c:val>
            <c:numRef>
              <c:f>Hoja1!$B$2:$B$7</c:f>
              <c:numCache>
                <c:formatCode>0%</c:formatCode>
                <c:ptCount val="6"/>
                <c:pt idx="0">
                  <c:v>0.17</c:v>
                </c:pt>
                <c:pt idx="1">
                  <c:v>0.14000000000000001</c:v>
                </c:pt>
                <c:pt idx="2">
                  <c:v>0.09</c:v>
                </c:pt>
                <c:pt idx="3">
                  <c:v>7.0000000000000007E-2</c:v>
                </c:pt>
                <c:pt idx="4">
                  <c:v>0.13</c:v>
                </c:pt>
                <c:pt idx="5">
                  <c:v>0.4</c:v>
                </c:pt>
              </c:numCache>
            </c:numRef>
          </c:val>
          <c:extLst xmlns:c16r2="http://schemas.microsoft.com/office/drawing/2015/06/chart">
            <c:ext xmlns:c16="http://schemas.microsoft.com/office/drawing/2014/chart" uri="{C3380CC4-5D6E-409C-BE32-E72D297353CC}">
              <c16:uniqueId val="{0000000A-8DE2-47FF-ADD5-3B503632B85B}"/>
            </c:ext>
          </c:extLst>
        </c:ser>
        <c:dLbls>
          <c:showLegendKey val="0"/>
          <c:showVal val="0"/>
          <c:showCatName val="0"/>
          <c:showSerName val="0"/>
          <c:showPercent val="0"/>
          <c:showBubbleSize val="0"/>
        </c:dLbls>
        <c:gapWidth val="48"/>
        <c:overlap val="-27"/>
        <c:axId val="205450624"/>
        <c:axId val="205530240"/>
      </c:barChart>
      <c:catAx>
        <c:axId val="20545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5530240"/>
        <c:crosses val="autoZero"/>
        <c:auto val="1"/>
        <c:lblAlgn val="ctr"/>
        <c:lblOffset val="100"/>
        <c:noMultiLvlLbl val="0"/>
      </c:catAx>
      <c:valAx>
        <c:axId val="205530240"/>
        <c:scaling>
          <c:orientation val="minMax"/>
        </c:scaling>
        <c:delete val="1"/>
        <c:axPos val="l"/>
        <c:numFmt formatCode="0%" sourceLinked="1"/>
        <c:majorTickMark val="none"/>
        <c:minorTickMark val="none"/>
        <c:tickLblPos val="nextTo"/>
        <c:crossAx val="20545062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s-MX" dirty="0"/>
              <a:t>Gasto en la última ocasión</a:t>
            </a:r>
            <a:r>
              <a:rPr lang="es-MX" baseline="0" dirty="0"/>
              <a:t> de compra física</a:t>
            </a:r>
            <a:endParaRPr lang="es-MX"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Música / CDs / Canciones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DE2-47FF-ADD5-3B503632B85B}"/>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8DE2-47FF-ADD5-3B503632B85B}"/>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8DE2-47FF-ADD5-3B503632B85B}"/>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8DE2-47FF-ADD5-3B503632B85B}"/>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8DE2-47FF-ADD5-3B503632B8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Nada / Gratis / $ 0</c:v>
                </c:pt>
                <c:pt idx="1">
                  <c:v>De $ 1 a $ 20</c:v>
                </c:pt>
                <c:pt idx="2">
                  <c:v>De $ 21 a $ 40</c:v>
                </c:pt>
                <c:pt idx="3">
                  <c:v>De $ 41 a $ 60</c:v>
                </c:pt>
                <c:pt idx="4">
                  <c:v>Más de $ 60</c:v>
                </c:pt>
              </c:strCache>
            </c:strRef>
          </c:cat>
          <c:val>
            <c:numRef>
              <c:f>Hoja1!$B$2:$B$6</c:f>
              <c:numCache>
                <c:formatCode>0%</c:formatCode>
                <c:ptCount val="5"/>
                <c:pt idx="0">
                  <c:v>0</c:v>
                </c:pt>
                <c:pt idx="1">
                  <c:v>0.36</c:v>
                </c:pt>
                <c:pt idx="2">
                  <c:v>0.26</c:v>
                </c:pt>
                <c:pt idx="3">
                  <c:v>0.2</c:v>
                </c:pt>
                <c:pt idx="4">
                  <c:v>0.18</c:v>
                </c:pt>
              </c:numCache>
            </c:numRef>
          </c:val>
          <c:extLst xmlns:c16r2="http://schemas.microsoft.com/office/drawing/2015/06/chart">
            <c:ext xmlns:c16="http://schemas.microsoft.com/office/drawing/2014/chart" uri="{C3380CC4-5D6E-409C-BE32-E72D297353CC}">
              <c16:uniqueId val="{0000000A-8DE2-47FF-ADD5-3B503632B85B}"/>
            </c:ext>
          </c:extLst>
        </c:ser>
        <c:dLbls>
          <c:showLegendKey val="0"/>
          <c:showVal val="0"/>
          <c:showCatName val="0"/>
          <c:showSerName val="0"/>
          <c:showPercent val="0"/>
          <c:showBubbleSize val="0"/>
        </c:dLbls>
        <c:gapWidth val="48"/>
        <c:overlap val="-27"/>
        <c:axId val="205676544"/>
        <c:axId val="205678080"/>
      </c:barChart>
      <c:catAx>
        <c:axId val="20567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5678080"/>
        <c:crosses val="autoZero"/>
        <c:auto val="1"/>
        <c:lblAlgn val="ctr"/>
        <c:lblOffset val="100"/>
        <c:noMultiLvlLbl val="0"/>
      </c:catAx>
      <c:valAx>
        <c:axId val="205678080"/>
        <c:scaling>
          <c:orientation val="minMax"/>
        </c:scaling>
        <c:delete val="1"/>
        <c:axPos val="l"/>
        <c:numFmt formatCode="0%" sourceLinked="1"/>
        <c:majorTickMark val="none"/>
        <c:minorTickMark val="none"/>
        <c:tickLblPos val="nextTo"/>
        <c:crossAx val="20567654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s-MX" dirty="0"/>
              <a:t>Gasto</a:t>
            </a:r>
            <a:r>
              <a:rPr lang="es-MX" baseline="0" dirty="0"/>
              <a:t> en la última ocasión de compra digital</a:t>
            </a:r>
            <a:endParaRPr lang="es-MX"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Música / CDs / Canciones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DE2-47FF-ADD5-3B503632B85B}"/>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8DE2-47FF-ADD5-3B503632B85B}"/>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8DE2-47FF-ADD5-3B503632B85B}"/>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8DE2-47FF-ADD5-3B503632B85B}"/>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8DE2-47FF-ADD5-3B503632B8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Nada / Gratis / $ 0</c:v>
                </c:pt>
                <c:pt idx="1">
                  <c:v>De $ 1 a $ 20</c:v>
                </c:pt>
                <c:pt idx="2">
                  <c:v>De $ 21 a $ 40</c:v>
                </c:pt>
                <c:pt idx="3">
                  <c:v>De $ 41 a $ 60</c:v>
                </c:pt>
                <c:pt idx="4">
                  <c:v>Más de $ 60</c:v>
                </c:pt>
              </c:strCache>
            </c:strRef>
          </c:cat>
          <c:val>
            <c:numRef>
              <c:f>Hoja1!$B$2:$B$6</c:f>
              <c:numCache>
                <c:formatCode>0%</c:formatCode>
                <c:ptCount val="5"/>
                <c:pt idx="0">
                  <c:v>0.83</c:v>
                </c:pt>
                <c:pt idx="1">
                  <c:v>0.04</c:v>
                </c:pt>
                <c:pt idx="2">
                  <c:v>0.03</c:v>
                </c:pt>
                <c:pt idx="3">
                  <c:v>0.04</c:v>
                </c:pt>
                <c:pt idx="4">
                  <c:v>0.06</c:v>
                </c:pt>
              </c:numCache>
            </c:numRef>
          </c:val>
          <c:extLst xmlns:c16r2="http://schemas.microsoft.com/office/drawing/2015/06/chart">
            <c:ext xmlns:c16="http://schemas.microsoft.com/office/drawing/2014/chart" uri="{C3380CC4-5D6E-409C-BE32-E72D297353CC}">
              <c16:uniqueId val="{0000000A-8DE2-47FF-ADD5-3B503632B85B}"/>
            </c:ext>
          </c:extLst>
        </c:ser>
        <c:dLbls>
          <c:showLegendKey val="0"/>
          <c:showVal val="0"/>
          <c:showCatName val="0"/>
          <c:showSerName val="0"/>
          <c:showPercent val="0"/>
          <c:showBubbleSize val="0"/>
        </c:dLbls>
        <c:gapWidth val="48"/>
        <c:overlap val="-27"/>
        <c:axId val="205849344"/>
        <c:axId val="205850880"/>
      </c:barChart>
      <c:catAx>
        <c:axId val="20584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5850880"/>
        <c:crosses val="autoZero"/>
        <c:auto val="1"/>
        <c:lblAlgn val="ctr"/>
        <c:lblOffset val="100"/>
        <c:noMultiLvlLbl val="0"/>
      </c:catAx>
      <c:valAx>
        <c:axId val="205850880"/>
        <c:scaling>
          <c:orientation val="minMax"/>
        </c:scaling>
        <c:delete val="1"/>
        <c:axPos val="l"/>
        <c:numFmt formatCode="0%" sourceLinked="1"/>
        <c:majorTickMark val="none"/>
        <c:minorTickMark val="none"/>
        <c:tickLblPos val="nextTo"/>
        <c:crossAx val="20584934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dirty="0" err="1"/>
              <a:t>Razón</a:t>
            </a:r>
            <a:r>
              <a:rPr lang="en-US" sz="1600" dirty="0"/>
              <a:t> de </a:t>
            </a:r>
            <a:r>
              <a:rPr lang="en-US" sz="1600" dirty="0" err="1"/>
              <a:t>compra</a:t>
            </a:r>
            <a:r>
              <a:rPr lang="en-US" sz="1600" dirty="0"/>
              <a:t> </a:t>
            </a:r>
            <a:r>
              <a:rPr lang="en-US" sz="1600" dirty="0" err="1"/>
              <a:t>física</a:t>
            </a:r>
            <a:endParaRPr lang="en-US"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A31-4AD2-AAF0-98CCA7609CDC}"/>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7A31-4AD2-AAF0-98CCA7609CD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MX"/>
                </a:p>
              </c:txPr>
              <c:dLblPos val="inBase"/>
              <c:showLegendKey val="0"/>
              <c:showVal val="1"/>
              <c:showCatName val="0"/>
              <c:showSerName val="0"/>
              <c:showPercent val="0"/>
              <c:showBubbleSize val="0"/>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Facilidad para adquirirlo</c:v>
                </c:pt>
                <c:pt idx="1">
                  <c:v>Precio</c:v>
                </c:pt>
                <c:pt idx="2">
                  <c:v>Me gustó</c:v>
                </c:pt>
              </c:strCache>
            </c:strRef>
          </c:cat>
          <c:val>
            <c:numRef>
              <c:f>Hoja1!$B$2:$B$4</c:f>
              <c:numCache>
                <c:formatCode>0%</c:formatCode>
                <c:ptCount val="3"/>
                <c:pt idx="0">
                  <c:v>0.24</c:v>
                </c:pt>
                <c:pt idx="1">
                  <c:v>0.6</c:v>
                </c:pt>
                <c:pt idx="2" formatCode="General">
                  <c:v>0.05</c:v>
                </c:pt>
              </c:numCache>
            </c:numRef>
          </c:val>
          <c:extLst xmlns:c16r2="http://schemas.microsoft.com/office/drawing/2015/06/chart">
            <c:ext xmlns:c16="http://schemas.microsoft.com/office/drawing/2014/chart" uri="{C3380CC4-5D6E-409C-BE32-E72D297353CC}">
              <c16:uniqueId val="{00000004-7A31-4AD2-AAF0-98CCA7609CDC}"/>
            </c:ext>
          </c:extLst>
        </c:ser>
        <c:dLbls>
          <c:showLegendKey val="0"/>
          <c:showVal val="0"/>
          <c:showCatName val="0"/>
          <c:showSerName val="0"/>
          <c:showPercent val="0"/>
          <c:showBubbleSize val="0"/>
        </c:dLbls>
        <c:gapWidth val="48"/>
        <c:overlap val="-27"/>
        <c:axId val="205939072"/>
        <c:axId val="205940608"/>
      </c:barChart>
      <c:catAx>
        <c:axId val="20593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5940608"/>
        <c:crosses val="autoZero"/>
        <c:auto val="1"/>
        <c:lblAlgn val="ctr"/>
        <c:lblOffset val="100"/>
        <c:noMultiLvlLbl val="0"/>
      </c:catAx>
      <c:valAx>
        <c:axId val="205940608"/>
        <c:scaling>
          <c:orientation val="minMax"/>
        </c:scaling>
        <c:delete val="1"/>
        <c:axPos val="l"/>
        <c:numFmt formatCode="0%" sourceLinked="1"/>
        <c:majorTickMark val="none"/>
        <c:minorTickMark val="none"/>
        <c:tickLblPos val="nextTo"/>
        <c:crossAx val="2059390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s-MX" sz="1600" dirty="0"/>
              <a:t>Razón</a:t>
            </a:r>
            <a:r>
              <a:rPr lang="es-MX" sz="1600" baseline="0" dirty="0"/>
              <a:t> de compra digital</a:t>
            </a:r>
            <a:endParaRPr lang="es-MX"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4BC8-48B5-9DFA-A0628FFD5139}"/>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4BC8-48B5-9DFA-A0628FFD5139}"/>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MX"/>
                </a:p>
              </c:txPr>
              <c:dLblPos val="inBase"/>
              <c:showLegendKey val="0"/>
              <c:showVal val="1"/>
              <c:showCatName val="0"/>
              <c:showSerName val="0"/>
              <c:showPercent val="0"/>
              <c:showBubbleSize val="0"/>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Facilidad para adquirirlo</c:v>
                </c:pt>
                <c:pt idx="1">
                  <c:v>Precio</c:v>
                </c:pt>
                <c:pt idx="2">
                  <c:v>Me gustó</c:v>
                </c:pt>
              </c:strCache>
            </c:strRef>
          </c:cat>
          <c:val>
            <c:numRef>
              <c:f>Hoja1!$B$2:$B$4</c:f>
              <c:numCache>
                <c:formatCode>0%</c:formatCode>
                <c:ptCount val="3"/>
                <c:pt idx="0">
                  <c:v>0.51</c:v>
                </c:pt>
                <c:pt idx="1">
                  <c:v>0.06</c:v>
                </c:pt>
                <c:pt idx="2">
                  <c:v>0.23</c:v>
                </c:pt>
              </c:numCache>
            </c:numRef>
          </c:val>
          <c:extLst xmlns:c16r2="http://schemas.microsoft.com/office/drawing/2015/06/chart">
            <c:ext xmlns:c16="http://schemas.microsoft.com/office/drawing/2014/chart" uri="{C3380CC4-5D6E-409C-BE32-E72D297353CC}">
              <c16:uniqueId val="{00000004-4BC8-48B5-9DFA-A0628FFD5139}"/>
            </c:ext>
          </c:extLst>
        </c:ser>
        <c:dLbls>
          <c:showLegendKey val="0"/>
          <c:showVal val="0"/>
          <c:showCatName val="0"/>
          <c:showSerName val="0"/>
          <c:showPercent val="0"/>
          <c:showBubbleSize val="0"/>
        </c:dLbls>
        <c:gapWidth val="48"/>
        <c:overlap val="-27"/>
        <c:axId val="206346880"/>
        <c:axId val="205980032"/>
      </c:barChart>
      <c:catAx>
        <c:axId val="20634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5980032"/>
        <c:crosses val="autoZero"/>
        <c:auto val="1"/>
        <c:lblAlgn val="ctr"/>
        <c:lblOffset val="100"/>
        <c:noMultiLvlLbl val="0"/>
      </c:catAx>
      <c:valAx>
        <c:axId val="205980032"/>
        <c:scaling>
          <c:orientation val="minMax"/>
        </c:scaling>
        <c:delete val="1"/>
        <c:axPos val="l"/>
        <c:numFmt formatCode="0%" sourceLinked="1"/>
        <c:majorTickMark val="none"/>
        <c:minorTickMark val="none"/>
        <c:tickLblPos val="nextTo"/>
        <c:crossAx val="2063468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física</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1871-4CEA-ACE7-911D54F8D000}"/>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1871-4CEA-ACE7-911D54F8D000}"/>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91.2</c:v>
                </c:pt>
              </c:numCache>
            </c:numRef>
          </c:val>
          <c:extLst xmlns:c16r2="http://schemas.microsoft.com/office/drawing/2015/06/chart">
            <c:ext xmlns:c16="http://schemas.microsoft.com/office/drawing/2014/chart" uri="{C3380CC4-5D6E-409C-BE32-E72D297353CC}">
              <c16:uniqueId val="{00000004-1871-4CEA-ACE7-911D54F8D000}"/>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6</c:v>
                </c:pt>
              </c:numCache>
            </c:numRef>
          </c:val>
          <c:extLst xmlns:c16r2="http://schemas.microsoft.com/office/drawing/2015/06/chart">
            <c:ext xmlns:c16="http://schemas.microsoft.com/office/drawing/2014/chart" uri="{C3380CC4-5D6E-409C-BE32-E72D297353CC}">
              <c16:uniqueId val="{00000005-1871-4CEA-ACE7-911D54F8D000}"/>
            </c:ext>
          </c:extLst>
        </c:ser>
        <c:dLbls>
          <c:showLegendKey val="0"/>
          <c:showVal val="0"/>
          <c:showCatName val="0"/>
          <c:showSerName val="0"/>
          <c:showPercent val="0"/>
          <c:showBubbleSize val="0"/>
        </c:dLbls>
        <c:gapWidth val="150"/>
        <c:overlap val="100"/>
        <c:axId val="206143488"/>
        <c:axId val="206145024"/>
      </c:barChart>
      <c:catAx>
        <c:axId val="20614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6145024"/>
        <c:crosses val="autoZero"/>
        <c:auto val="1"/>
        <c:lblAlgn val="ctr"/>
        <c:lblOffset val="100"/>
        <c:noMultiLvlLbl val="0"/>
      </c:catAx>
      <c:valAx>
        <c:axId val="206145024"/>
        <c:scaling>
          <c:orientation val="minMax"/>
          <c:max val="100"/>
          <c:min val="0"/>
        </c:scaling>
        <c:delete val="1"/>
        <c:axPos val="l"/>
        <c:numFmt formatCode="General" sourceLinked="1"/>
        <c:majorTickMark val="none"/>
        <c:minorTickMark val="none"/>
        <c:tickLblPos val="nextTo"/>
        <c:crossAx val="20614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digital</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5A70-4E88-AD05-FE0A2C31578D}"/>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5A70-4E88-AD05-FE0A2C31578D}"/>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57.4</c:v>
                </c:pt>
              </c:numCache>
            </c:numRef>
          </c:val>
          <c:extLst xmlns:c16r2="http://schemas.microsoft.com/office/drawing/2015/06/chart">
            <c:ext xmlns:c16="http://schemas.microsoft.com/office/drawing/2014/chart" uri="{C3380CC4-5D6E-409C-BE32-E72D297353CC}">
              <c16:uniqueId val="{00000004-5A70-4E88-AD05-FE0A2C31578D}"/>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4.9000000000000004</c:v>
                </c:pt>
              </c:numCache>
            </c:numRef>
          </c:val>
          <c:extLst xmlns:c16r2="http://schemas.microsoft.com/office/drawing/2015/06/chart">
            <c:ext xmlns:c16="http://schemas.microsoft.com/office/drawing/2014/chart" uri="{C3380CC4-5D6E-409C-BE32-E72D297353CC}">
              <c16:uniqueId val="{00000005-5A70-4E88-AD05-FE0A2C31578D}"/>
            </c:ext>
          </c:extLst>
        </c:ser>
        <c:dLbls>
          <c:showLegendKey val="0"/>
          <c:showVal val="0"/>
          <c:showCatName val="0"/>
          <c:showSerName val="0"/>
          <c:showPercent val="0"/>
          <c:showBubbleSize val="0"/>
        </c:dLbls>
        <c:gapWidth val="150"/>
        <c:overlap val="100"/>
        <c:axId val="206220672"/>
        <c:axId val="206226560"/>
      </c:barChart>
      <c:catAx>
        <c:axId val="20622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6226560"/>
        <c:crosses val="autoZero"/>
        <c:auto val="1"/>
        <c:lblAlgn val="ctr"/>
        <c:lblOffset val="100"/>
        <c:noMultiLvlLbl val="0"/>
      </c:catAx>
      <c:valAx>
        <c:axId val="206226560"/>
        <c:scaling>
          <c:orientation val="minMax"/>
          <c:max val="100"/>
          <c:min val="0"/>
        </c:scaling>
        <c:delete val="1"/>
        <c:axPos val="l"/>
        <c:numFmt formatCode="General" sourceLinked="1"/>
        <c:majorTickMark val="none"/>
        <c:minorTickMark val="none"/>
        <c:tickLblPos val="nextTo"/>
        <c:crossAx val="206220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 </a:t>
            </a:r>
            <a:r>
              <a:rPr lang="es-MX" sz="1862" b="1" i="1" u="none" strike="noStrike" baseline="0" dirty="0">
                <a:effectLst/>
              </a:rPr>
              <a:t>total (físico o digital ) </a:t>
            </a:r>
            <a:r>
              <a:rPr lang="es-MX" b="1" i="1" baseline="0" dirty="0"/>
              <a:t>de películas</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5A70-4E88-AD05-FE0A2C31578D}"/>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5A70-4E88-AD05-FE0A2C31578D}"/>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84.4</c:v>
                </c:pt>
              </c:numCache>
            </c:numRef>
          </c:val>
          <c:extLst xmlns:c16r2="http://schemas.microsoft.com/office/drawing/2015/06/chart">
            <c:ext xmlns:c16="http://schemas.microsoft.com/office/drawing/2014/chart" uri="{C3380CC4-5D6E-409C-BE32-E72D297353CC}">
              <c16:uniqueId val="{00000004-5A70-4E88-AD05-FE0A2C31578D}"/>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5.0999999999999996</c:v>
                </c:pt>
              </c:numCache>
            </c:numRef>
          </c:val>
          <c:extLst xmlns:c16r2="http://schemas.microsoft.com/office/drawing/2015/06/chart">
            <c:ext xmlns:c16="http://schemas.microsoft.com/office/drawing/2014/chart" uri="{C3380CC4-5D6E-409C-BE32-E72D297353CC}">
              <c16:uniqueId val="{00000005-5A70-4E88-AD05-FE0A2C31578D}"/>
            </c:ext>
          </c:extLst>
        </c:ser>
        <c:dLbls>
          <c:showLegendKey val="0"/>
          <c:showVal val="0"/>
          <c:showCatName val="0"/>
          <c:showSerName val="0"/>
          <c:showPercent val="0"/>
          <c:showBubbleSize val="0"/>
        </c:dLbls>
        <c:gapWidth val="150"/>
        <c:overlap val="100"/>
        <c:axId val="206720000"/>
        <c:axId val="206721792"/>
      </c:barChart>
      <c:catAx>
        <c:axId val="20672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6721792"/>
        <c:crosses val="autoZero"/>
        <c:auto val="1"/>
        <c:lblAlgn val="ctr"/>
        <c:lblOffset val="100"/>
        <c:noMultiLvlLbl val="0"/>
      </c:catAx>
      <c:valAx>
        <c:axId val="206721792"/>
        <c:scaling>
          <c:orientation val="minMax"/>
          <c:max val="100"/>
          <c:min val="0"/>
        </c:scaling>
        <c:delete val="1"/>
        <c:axPos val="l"/>
        <c:numFmt formatCode="General" sourceLinked="1"/>
        <c:majorTickMark val="none"/>
        <c:minorTickMark val="none"/>
        <c:tickLblPos val="nextTo"/>
        <c:crossAx val="206720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Libros</c:v>
                </c:pt>
              </c:strCache>
            </c:strRef>
          </c:tx>
          <c:dPt>
            <c:idx val="0"/>
            <c:bubble3D val="0"/>
            <c:spPr>
              <a:solidFill>
                <a:srgbClr val="FF0066"/>
              </a:solidFill>
              <a:ln w="19050">
                <a:solidFill>
                  <a:schemeClr val="lt1"/>
                </a:solidFill>
              </a:ln>
              <a:effectLst/>
            </c:spPr>
            <c:extLst xmlns:c16r2="http://schemas.microsoft.com/office/drawing/2015/06/chart">
              <c:ext xmlns:c16="http://schemas.microsoft.com/office/drawing/2014/chart" uri="{C3380CC4-5D6E-409C-BE32-E72D297353CC}">
                <c16:uniqueId val="{00000001-2799-42EA-9819-78E2C1A46356}"/>
              </c:ext>
            </c:extLst>
          </c:dPt>
          <c:dPt>
            <c:idx val="1"/>
            <c:bubble3D val="0"/>
            <c:spPr>
              <a:solidFill>
                <a:srgbClr val="FF75AD"/>
              </a:solidFill>
              <a:ln w="19050">
                <a:solidFill>
                  <a:schemeClr val="lt1"/>
                </a:solidFill>
              </a:ln>
              <a:effectLst/>
            </c:spPr>
            <c:extLst xmlns:c16r2="http://schemas.microsoft.com/office/drawing/2015/06/chart">
              <c:ext xmlns:c16="http://schemas.microsoft.com/office/drawing/2014/chart" uri="{C3380CC4-5D6E-409C-BE32-E72D297353CC}">
                <c16:uniqueId val="{00000002-2799-42EA-9819-78E2C1A46356}"/>
              </c:ext>
            </c:extLst>
          </c:dPt>
          <c:dPt>
            <c:idx val="2"/>
            <c:bubble3D val="0"/>
            <c:spPr>
              <a:solidFill>
                <a:srgbClr val="A19C90"/>
              </a:solidFill>
              <a:ln w="19050">
                <a:solidFill>
                  <a:schemeClr val="lt1"/>
                </a:solidFill>
              </a:ln>
              <a:effectLst/>
            </c:spPr>
            <c:extLst xmlns:c16r2="http://schemas.microsoft.com/office/drawing/2015/06/chart">
              <c:ext xmlns:c16="http://schemas.microsoft.com/office/drawing/2014/chart" uri="{C3380CC4-5D6E-409C-BE32-E72D297353CC}">
                <c16:uniqueId val="{00000003-2799-42EA-9819-78E2C1A46356}"/>
              </c:ext>
            </c:extLst>
          </c:dPt>
          <c:cat>
            <c:strRef>
              <c:f>Hoja1!$A$2:$A$4</c:f>
              <c:strCache>
                <c:ptCount val="3"/>
                <c:pt idx="0">
                  <c:v>Piratas declarados</c:v>
                </c:pt>
                <c:pt idx="1">
                  <c:v>Piratas no declarados</c:v>
                </c:pt>
                <c:pt idx="2">
                  <c:v>No piratas</c:v>
                </c:pt>
              </c:strCache>
            </c:strRef>
          </c:cat>
          <c:val>
            <c:numRef>
              <c:f>Hoja1!$B$2:$B$4</c:f>
              <c:numCache>
                <c:formatCode>General</c:formatCode>
                <c:ptCount val="3"/>
                <c:pt idx="0">
                  <c:v>13.2</c:v>
                </c:pt>
                <c:pt idx="1">
                  <c:v>4.3</c:v>
                </c:pt>
                <c:pt idx="2">
                  <c:v>82.6</c:v>
                </c:pt>
              </c:numCache>
            </c:numRef>
          </c:val>
          <c:extLst xmlns:c16r2="http://schemas.microsoft.com/office/drawing/2015/06/chart">
            <c:ext xmlns:c16="http://schemas.microsoft.com/office/drawing/2014/chart" uri="{C3380CC4-5D6E-409C-BE32-E72D297353CC}">
              <c16:uniqueId val="{00000000-2799-42EA-9819-78E2C1A463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s-MX" dirty="0"/>
              <a:t> de piratería física por género</a:t>
            </a:r>
          </a:p>
        </c:rich>
      </c:tx>
      <c:layout>
        <c:manualLayout>
          <c:xMode val="edge"/>
          <c:yMode val="edge"/>
          <c:x val="0.21486633811230582"/>
          <c:y val="1.8898809523809523E-2"/>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Música / CDs / Canciones</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BA7B-4752-9BB0-F7A3E51CC1CA}"/>
              </c:ext>
            </c:extLst>
          </c:dPt>
          <c:dPt>
            <c:idx val="2"/>
            <c:invertIfNegative val="0"/>
            <c:bubble3D val="0"/>
            <c:spPr>
              <a:solidFill>
                <a:srgbClr val="604878"/>
              </a:solidFill>
              <a:ln>
                <a:noFill/>
              </a:ln>
              <a:effectLst/>
            </c:spPr>
            <c:extLst xmlns:c16r2="http://schemas.microsoft.com/office/drawing/2015/06/chart">
              <c:ext xmlns:c16="http://schemas.microsoft.com/office/drawing/2014/chart" uri="{C3380CC4-5D6E-409C-BE32-E72D297353CC}">
                <c16:uniqueId val="{00000003-BA7B-4752-9BB0-F7A3E51CC1CA}"/>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BA7B-4752-9BB0-F7A3E51CC1CA}"/>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BA7B-4752-9BB0-F7A3E51CC1CA}"/>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BA7B-4752-9BB0-F7A3E51CC1C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3"/>
                <c:pt idx="1">
                  <c:v>Hombre</c:v>
                </c:pt>
                <c:pt idx="2">
                  <c:v>Mujer</c:v>
                </c:pt>
              </c:strCache>
            </c:strRef>
          </c:cat>
          <c:val>
            <c:numRef>
              <c:f>Hoja1!$B$2:$B$6</c:f>
              <c:numCache>
                <c:formatCode>0%</c:formatCode>
                <c:ptCount val="5"/>
                <c:pt idx="1">
                  <c:v>0.57999999999999996</c:v>
                </c:pt>
                <c:pt idx="2">
                  <c:v>0.56999999999999995</c:v>
                </c:pt>
              </c:numCache>
            </c:numRef>
          </c:val>
          <c:extLst xmlns:c16r2="http://schemas.microsoft.com/office/drawing/2015/06/chart">
            <c:ext xmlns:c16="http://schemas.microsoft.com/office/drawing/2014/chart" uri="{C3380CC4-5D6E-409C-BE32-E72D297353CC}">
              <c16:uniqueId val="{0000000A-BA7B-4752-9BB0-F7A3E51CC1CA}"/>
            </c:ext>
          </c:extLst>
        </c:ser>
        <c:dLbls>
          <c:showLegendKey val="0"/>
          <c:showVal val="0"/>
          <c:showCatName val="0"/>
          <c:showSerName val="0"/>
          <c:showPercent val="0"/>
          <c:showBubbleSize val="0"/>
        </c:dLbls>
        <c:gapWidth val="48"/>
        <c:overlap val="-27"/>
        <c:axId val="206537088"/>
        <c:axId val="206538624"/>
      </c:barChart>
      <c:catAx>
        <c:axId val="20653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6538624"/>
        <c:crosses val="autoZero"/>
        <c:auto val="1"/>
        <c:lblAlgn val="ctr"/>
        <c:lblOffset val="100"/>
        <c:noMultiLvlLbl val="0"/>
      </c:catAx>
      <c:valAx>
        <c:axId val="206538624"/>
        <c:scaling>
          <c:orientation val="minMax"/>
          <c:min val="0"/>
        </c:scaling>
        <c:delete val="1"/>
        <c:axPos val="l"/>
        <c:numFmt formatCode="0%" sourceLinked="1"/>
        <c:majorTickMark val="out"/>
        <c:minorTickMark val="none"/>
        <c:tickLblPos val="nextTo"/>
        <c:crossAx val="2065370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s-MX" baseline="0" dirty="0"/>
              <a:t> de piratería física por edad</a:t>
            </a:r>
            <a:endParaRPr lang="es-MX"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Edad</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9FC4-4347-82A2-C56B8E0860B7}"/>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9FC4-4347-82A2-C56B8E0860B7}"/>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9FC4-4347-82A2-C56B8E0860B7}"/>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9FC4-4347-82A2-C56B8E0860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18 a 24</c:v>
                </c:pt>
                <c:pt idx="1">
                  <c:v>25 a 34</c:v>
                </c:pt>
                <c:pt idx="2">
                  <c:v>35 a 44</c:v>
                </c:pt>
                <c:pt idx="3">
                  <c:v>45 a 59</c:v>
                </c:pt>
                <c:pt idx="4">
                  <c:v>60 y más</c:v>
                </c:pt>
              </c:strCache>
            </c:strRef>
          </c:cat>
          <c:val>
            <c:numRef>
              <c:f>Hoja1!$B$2:$B$6</c:f>
              <c:numCache>
                <c:formatCode>0%</c:formatCode>
                <c:ptCount val="5"/>
                <c:pt idx="0">
                  <c:v>0.67</c:v>
                </c:pt>
                <c:pt idx="1">
                  <c:v>0.61</c:v>
                </c:pt>
                <c:pt idx="2">
                  <c:v>0.59</c:v>
                </c:pt>
                <c:pt idx="3">
                  <c:v>0.56000000000000005</c:v>
                </c:pt>
                <c:pt idx="4">
                  <c:v>0.37</c:v>
                </c:pt>
              </c:numCache>
            </c:numRef>
          </c:val>
          <c:extLst xmlns:c16r2="http://schemas.microsoft.com/office/drawing/2015/06/chart">
            <c:ext xmlns:c16="http://schemas.microsoft.com/office/drawing/2014/chart" uri="{C3380CC4-5D6E-409C-BE32-E72D297353CC}">
              <c16:uniqueId val="{00000008-9FC4-4347-82A2-C56B8E0860B7}"/>
            </c:ext>
          </c:extLst>
        </c:ser>
        <c:dLbls>
          <c:showLegendKey val="0"/>
          <c:showVal val="0"/>
          <c:showCatName val="0"/>
          <c:showSerName val="0"/>
          <c:showPercent val="0"/>
          <c:showBubbleSize val="0"/>
        </c:dLbls>
        <c:gapWidth val="48"/>
        <c:overlap val="-27"/>
        <c:axId val="207035392"/>
        <c:axId val="207041280"/>
      </c:barChart>
      <c:catAx>
        <c:axId val="20703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7041280"/>
        <c:crosses val="autoZero"/>
        <c:auto val="1"/>
        <c:lblAlgn val="ctr"/>
        <c:lblOffset val="100"/>
        <c:noMultiLvlLbl val="0"/>
      </c:catAx>
      <c:valAx>
        <c:axId val="207041280"/>
        <c:scaling>
          <c:orientation val="minMax"/>
        </c:scaling>
        <c:delete val="1"/>
        <c:axPos val="l"/>
        <c:numFmt formatCode="0%" sourceLinked="1"/>
        <c:majorTickMark val="none"/>
        <c:minorTickMark val="none"/>
        <c:tickLblPos val="nextTo"/>
        <c:crossAx val="2070353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n-US" sz="1600" dirty="0"/>
              <a:t> de </a:t>
            </a:r>
            <a:r>
              <a:rPr lang="en-US" sz="1600" dirty="0" err="1"/>
              <a:t>piratería</a:t>
            </a:r>
            <a:r>
              <a:rPr lang="en-US" sz="1600" dirty="0"/>
              <a:t> </a:t>
            </a:r>
            <a:r>
              <a:rPr lang="en-US" sz="1600" dirty="0" err="1"/>
              <a:t>física</a:t>
            </a:r>
            <a:r>
              <a:rPr lang="en-US" sz="1600" dirty="0"/>
              <a:t> </a:t>
            </a:r>
            <a:r>
              <a:rPr lang="en-US" sz="1600" dirty="0" err="1"/>
              <a:t>por</a:t>
            </a:r>
            <a:r>
              <a:rPr lang="en-US" sz="1600" dirty="0"/>
              <a:t> </a:t>
            </a:r>
            <a:r>
              <a:rPr lang="en-US" sz="1600" dirty="0" err="1"/>
              <a:t>escolaridad</a:t>
            </a:r>
            <a:endParaRPr lang="en-US"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Escolaridad</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CBA2-4B0C-A149-EB04524B0E48}"/>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CBA2-4B0C-A149-EB04524B0E48}"/>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CBA2-4B0C-A149-EB04524B0E48}"/>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CBA2-4B0C-A149-EB04524B0E48}"/>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CBA2-4B0C-A149-EB04524B0E4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Ninguna</c:v>
                </c:pt>
                <c:pt idx="1">
                  <c:v>Primaria</c:v>
                </c:pt>
                <c:pt idx="2">
                  <c:v>Secundaria</c:v>
                </c:pt>
                <c:pt idx="3">
                  <c:v>Preparatoria</c:v>
                </c:pt>
                <c:pt idx="4">
                  <c:v>Técnica</c:v>
                </c:pt>
                <c:pt idx="5">
                  <c:v>Universidad</c:v>
                </c:pt>
              </c:strCache>
            </c:strRef>
          </c:cat>
          <c:val>
            <c:numRef>
              <c:f>Hoja1!$B$2:$B$7</c:f>
              <c:numCache>
                <c:formatCode>0%</c:formatCode>
                <c:ptCount val="6"/>
                <c:pt idx="0">
                  <c:v>0.32</c:v>
                </c:pt>
                <c:pt idx="1">
                  <c:v>0.48</c:v>
                </c:pt>
                <c:pt idx="2">
                  <c:v>0.55000000000000004</c:v>
                </c:pt>
                <c:pt idx="3">
                  <c:v>0.68</c:v>
                </c:pt>
                <c:pt idx="4">
                  <c:v>0.63</c:v>
                </c:pt>
                <c:pt idx="5">
                  <c:v>0.49</c:v>
                </c:pt>
              </c:numCache>
            </c:numRef>
          </c:val>
          <c:extLst xmlns:c16r2="http://schemas.microsoft.com/office/drawing/2015/06/chart">
            <c:ext xmlns:c16="http://schemas.microsoft.com/office/drawing/2014/chart" uri="{C3380CC4-5D6E-409C-BE32-E72D297353CC}">
              <c16:uniqueId val="{0000000A-CBA2-4B0C-A149-EB04524B0E48}"/>
            </c:ext>
          </c:extLst>
        </c:ser>
        <c:dLbls>
          <c:showLegendKey val="0"/>
          <c:showVal val="0"/>
          <c:showCatName val="0"/>
          <c:showSerName val="0"/>
          <c:showPercent val="0"/>
          <c:showBubbleSize val="0"/>
        </c:dLbls>
        <c:gapWidth val="48"/>
        <c:overlap val="-27"/>
        <c:axId val="206772864"/>
        <c:axId val="206782848"/>
      </c:barChart>
      <c:catAx>
        <c:axId val="20677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6782848"/>
        <c:crosses val="autoZero"/>
        <c:auto val="1"/>
        <c:lblAlgn val="ctr"/>
        <c:lblOffset val="100"/>
        <c:noMultiLvlLbl val="0"/>
      </c:catAx>
      <c:valAx>
        <c:axId val="206782848"/>
        <c:scaling>
          <c:orientation val="minMax"/>
        </c:scaling>
        <c:delete val="1"/>
        <c:axPos val="l"/>
        <c:numFmt formatCode="0%" sourceLinked="1"/>
        <c:majorTickMark val="none"/>
        <c:minorTickMark val="none"/>
        <c:tickLblPos val="nextTo"/>
        <c:crossAx val="2067728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s-MX" sz="1600" baseline="0" dirty="0"/>
              <a:t> de piratería física por </a:t>
            </a:r>
            <a:r>
              <a:rPr lang="es-MX" sz="1600" baseline="0" dirty="0" err="1"/>
              <a:t>NSE</a:t>
            </a:r>
            <a:endParaRPr lang="es-MX"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NSE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49CC-4859-B290-E1D1A7A58F9A}"/>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49CC-4859-B290-E1D1A7A58F9A}"/>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49CC-4859-B290-E1D1A7A58F9A}"/>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49CC-4859-B290-E1D1A7A58F9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A/B/C+</c:v>
                </c:pt>
                <c:pt idx="1">
                  <c:v>C</c:v>
                </c:pt>
                <c:pt idx="2">
                  <c:v>C-</c:v>
                </c:pt>
                <c:pt idx="3">
                  <c:v>D+</c:v>
                </c:pt>
                <c:pt idx="4">
                  <c:v>D/E</c:v>
                </c:pt>
              </c:strCache>
            </c:strRef>
          </c:cat>
          <c:val>
            <c:numRef>
              <c:f>Hoja1!$B$2:$B$6</c:f>
              <c:numCache>
                <c:formatCode>0%</c:formatCode>
                <c:ptCount val="5"/>
                <c:pt idx="0">
                  <c:v>0.5</c:v>
                </c:pt>
                <c:pt idx="1">
                  <c:v>0.6</c:v>
                </c:pt>
                <c:pt idx="2">
                  <c:v>0.56999999999999995</c:v>
                </c:pt>
                <c:pt idx="3">
                  <c:v>0.67</c:v>
                </c:pt>
                <c:pt idx="4">
                  <c:v>0.5</c:v>
                </c:pt>
              </c:numCache>
            </c:numRef>
          </c:val>
          <c:extLst xmlns:c16r2="http://schemas.microsoft.com/office/drawing/2015/06/chart">
            <c:ext xmlns:c16="http://schemas.microsoft.com/office/drawing/2014/chart" uri="{C3380CC4-5D6E-409C-BE32-E72D297353CC}">
              <c16:uniqueId val="{00000008-49CC-4859-B290-E1D1A7A58F9A}"/>
            </c:ext>
          </c:extLst>
        </c:ser>
        <c:dLbls>
          <c:showLegendKey val="0"/>
          <c:showVal val="0"/>
          <c:showCatName val="0"/>
          <c:showSerName val="0"/>
          <c:showPercent val="0"/>
          <c:showBubbleSize val="0"/>
        </c:dLbls>
        <c:gapWidth val="48"/>
        <c:overlap val="-27"/>
        <c:axId val="206906880"/>
        <c:axId val="206908416"/>
      </c:barChart>
      <c:catAx>
        <c:axId val="20690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6908416"/>
        <c:crosses val="autoZero"/>
        <c:auto val="1"/>
        <c:lblAlgn val="ctr"/>
        <c:lblOffset val="100"/>
        <c:noMultiLvlLbl val="0"/>
      </c:catAx>
      <c:valAx>
        <c:axId val="206908416"/>
        <c:scaling>
          <c:orientation val="minMax"/>
        </c:scaling>
        <c:delete val="1"/>
        <c:axPos val="l"/>
        <c:numFmt formatCode="0%" sourceLinked="1"/>
        <c:majorTickMark val="none"/>
        <c:minorTickMark val="none"/>
        <c:tickLblPos val="nextTo"/>
        <c:crossAx val="2069068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1" u="none" strike="noStrike" kern="1200" spc="0" baseline="0">
                <a:solidFill>
                  <a:prstClr val="black">
                    <a:lumMod val="65000"/>
                    <a:lumOff val="35000"/>
                  </a:prstClr>
                </a:solidFill>
                <a:latin typeface="+mn-lt"/>
                <a:ea typeface="+mn-ea"/>
                <a:cs typeface="+mn-cs"/>
              </a:defRPr>
            </a:pPr>
            <a:r>
              <a:rPr lang="en-US" sz="1600" b="1" i="1" u="none" strike="noStrike" baseline="0" dirty="0" err="1" smtClean="0">
                <a:effectLst/>
              </a:rPr>
              <a:t>Porcentaje</a:t>
            </a:r>
            <a:r>
              <a:rPr lang="en-US" sz="1600" b="1" i="1" u="none" strike="noStrike" baseline="0" dirty="0" smtClean="0">
                <a:effectLst/>
              </a:rPr>
              <a:t> de </a:t>
            </a:r>
            <a:r>
              <a:rPr lang="en-US" sz="1600" b="1" i="1" u="none" strike="noStrike" baseline="0" dirty="0" err="1" smtClean="0">
                <a:effectLst/>
              </a:rPr>
              <a:t>consumidores</a:t>
            </a:r>
            <a:r>
              <a:rPr lang="es-MX" sz="1600" b="1" i="1" u="none" strike="noStrike" baseline="0" dirty="0" smtClean="0">
                <a:effectLst/>
              </a:rPr>
              <a:t> de piratería física  por</a:t>
            </a:r>
            <a:r>
              <a:rPr lang="es-MX" sz="1600" b="1" i="1" baseline="0" dirty="0" smtClean="0">
                <a:effectLst/>
              </a:rPr>
              <a:t> </a:t>
            </a:r>
            <a:r>
              <a:rPr lang="es-MX" sz="1600" b="1" i="1" baseline="0" dirty="0">
                <a:effectLst/>
              </a:rPr>
              <a:t>consumo de </a:t>
            </a:r>
            <a:r>
              <a:rPr lang="es-MX" sz="1600" b="1" i="1" baseline="0" dirty="0" smtClean="0">
                <a:effectLst/>
              </a:rPr>
              <a:t>películas</a:t>
            </a:r>
            <a:endParaRPr lang="es-MX" sz="1600" dirty="0">
              <a:effectLst/>
            </a:endParaRPr>
          </a:p>
        </c:rich>
      </c:tx>
      <c:layout>
        <c:manualLayout>
          <c:xMode val="edge"/>
          <c:yMode val="edge"/>
          <c:x val="0.17317945075757576"/>
          <c:y val="1.7493112947658401E-2"/>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Frecuencia de consumo</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D69A-4623-8456-BFFB6E4EDFA2}"/>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0717-4F12-898E-4C4F43CD3801}"/>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0717-4F12-898E-4C4F43CD3801}"/>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0717-4F12-898E-4C4F43CD3801}"/>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0717-4F12-898E-4C4F43CD3801}"/>
              </c:ext>
            </c:extLst>
          </c:dPt>
          <c:dLbls>
            <c:dLbl>
              <c:idx val="4"/>
              <c:delete val="1"/>
              <c:extLst xmlns:c16r2="http://schemas.microsoft.com/office/drawing/2015/06/chart">
                <c:ext xmlns:c16="http://schemas.microsoft.com/office/drawing/2014/chart" uri="{C3380CC4-5D6E-409C-BE32-E72D297353CC}">
                  <c16:uniqueId val="{00000007-0717-4F12-898E-4C4F43CD380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Más de una vez por semana</c:v>
                </c:pt>
                <c:pt idx="1">
                  <c:v>Más de una vez al mes</c:v>
                </c:pt>
                <c:pt idx="2">
                  <c:v>Al menos cada 6 meses</c:v>
                </c:pt>
                <c:pt idx="3">
                  <c:v>Menos de una vez al año</c:v>
                </c:pt>
                <c:pt idx="4">
                  <c:v> </c:v>
                </c:pt>
              </c:strCache>
            </c:strRef>
          </c:cat>
          <c:val>
            <c:numRef>
              <c:f>Hoja1!$B$2:$B$6</c:f>
              <c:numCache>
                <c:formatCode>0%</c:formatCode>
                <c:ptCount val="5"/>
                <c:pt idx="0">
                  <c:v>0.78</c:v>
                </c:pt>
                <c:pt idx="1">
                  <c:v>0.84</c:v>
                </c:pt>
                <c:pt idx="2">
                  <c:v>0.8</c:v>
                </c:pt>
                <c:pt idx="3">
                  <c:v>0.28000000000000003</c:v>
                </c:pt>
                <c:pt idx="4">
                  <c:v>0</c:v>
                </c:pt>
              </c:numCache>
            </c:numRef>
          </c:val>
          <c:extLst xmlns:c16r2="http://schemas.microsoft.com/office/drawing/2015/06/chart">
            <c:ext xmlns:c16="http://schemas.microsoft.com/office/drawing/2014/chart" uri="{C3380CC4-5D6E-409C-BE32-E72D297353CC}">
              <c16:uniqueId val="{0000000A-0717-4F12-898E-4C4F43CD3801}"/>
            </c:ext>
          </c:extLst>
        </c:ser>
        <c:dLbls>
          <c:showLegendKey val="0"/>
          <c:showVal val="0"/>
          <c:showCatName val="0"/>
          <c:showSerName val="0"/>
          <c:showPercent val="0"/>
          <c:showBubbleSize val="0"/>
        </c:dLbls>
        <c:gapWidth val="48"/>
        <c:overlap val="-27"/>
        <c:axId val="206976512"/>
        <c:axId val="206978048"/>
      </c:barChart>
      <c:catAx>
        <c:axId val="20697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6978048"/>
        <c:crosses val="autoZero"/>
        <c:auto val="1"/>
        <c:lblAlgn val="ctr"/>
        <c:lblOffset val="100"/>
        <c:noMultiLvlLbl val="0"/>
      </c:catAx>
      <c:valAx>
        <c:axId val="206978048"/>
        <c:scaling>
          <c:orientation val="minMax"/>
        </c:scaling>
        <c:delete val="1"/>
        <c:axPos val="l"/>
        <c:numFmt formatCode="0%" sourceLinked="1"/>
        <c:majorTickMark val="none"/>
        <c:minorTickMark val="none"/>
        <c:tickLblPos val="nextTo"/>
        <c:crossAx val="2069765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s-MX" dirty="0"/>
              <a:t> de piratería digital por género</a:t>
            </a:r>
          </a:p>
        </c:rich>
      </c:tx>
      <c:layout>
        <c:manualLayout>
          <c:xMode val="edge"/>
          <c:yMode val="edge"/>
          <c:x val="0.21486633811230582"/>
          <c:y val="1.8898809523809523E-2"/>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Música / CDs / Canciones</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1B2C-412F-8B3F-6F74EAB1F46A}"/>
              </c:ext>
            </c:extLst>
          </c:dPt>
          <c:dPt>
            <c:idx val="2"/>
            <c:invertIfNegative val="0"/>
            <c:bubble3D val="0"/>
            <c:spPr>
              <a:solidFill>
                <a:srgbClr val="604878"/>
              </a:solidFill>
              <a:ln>
                <a:noFill/>
              </a:ln>
              <a:effectLst/>
            </c:spPr>
            <c:extLst xmlns:c16r2="http://schemas.microsoft.com/office/drawing/2015/06/chart">
              <c:ext xmlns:c16="http://schemas.microsoft.com/office/drawing/2014/chart" uri="{C3380CC4-5D6E-409C-BE32-E72D297353CC}">
                <c16:uniqueId val="{00000003-1B2C-412F-8B3F-6F74EAB1F46A}"/>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1B2C-412F-8B3F-6F74EAB1F46A}"/>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1B2C-412F-8B3F-6F74EAB1F46A}"/>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1B2C-412F-8B3F-6F74EAB1F46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3"/>
                <c:pt idx="1">
                  <c:v>Hombre</c:v>
                </c:pt>
                <c:pt idx="2">
                  <c:v>Mujer</c:v>
                </c:pt>
              </c:strCache>
            </c:strRef>
          </c:cat>
          <c:val>
            <c:numRef>
              <c:f>Hoja1!$B$2:$B$6</c:f>
              <c:numCache>
                <c:formatCode>0%</c:formatCode>
                <c:ptCount val="5"/>
                <c:pt idx="1">
                  <c:v>0.31</c:v>
                </c:pt>
                <c:pt idx="2">
                  <c:v>0.25</c:v>
                </c:pt>
              </c:numCache>
            </c:numRef>
          </c:val>
          <c:extLst xmlns:c16r2="http://schemas.microsoft.com/office/drawing/2015/06/chart">
            <c:ext xmlns:c16="http://schemas.microsoft.com/office/drawing/2014/chart" uri="{C3380CC4-5D6E-409C-BE32-E72D297353CC}">
              <c16:uniqueId val="{0000000A-1B2C-412F-8B3F-6F74EAB1F46A}"/>
            </c:ext>
          </c:extLst>
        </c:ser>
        <c:dLbls>
          <c:showLegendKey val="0"/>
          <c:showVal val="0"/>
          <c:showCatName val="0"/>
          <c:showSerName val="0"/>
          <c:showPercent val="0"/>
          <c:showBubbleSize val="0"/>
        </c:dLbls>
        <c:gapWidth val="48"/>
        <c:overlap val="-27"/>
        <c:axId val="209233024"/>
        <c:axId val="209234560"/>
      </c:barChart>
      <c:catAx>
        <c:axId val="20923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9234560"/>
        <c:crosses val="autoZero"/>
        <c:auto val="1"/>
        <c:lblAlgn val="ctr"/>
        <c:lblOffset val="100"/>
        <c:noMultiLvlLbl val="0"/>
      </c:catAx>
      <c:valAx>
        <c:axId val="209234560"/>
        <c:scaling>
          <c:orientation val="minMax"/>
          <c:min val="0"/>
        </c:scaling>
        <c:delete val="1"/>
        <c:axPos val="l"/>
        <c:numFmt formatCode="0%" sourceLinked="1"/>
        <c:majorTickMark val="out"/>
        <c:minorTickMark val="none"/>
        <c:tickLblPos val="nextTo"/>
        <c:crossAx val="20923302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s-MX" baseline="0" dirty="0"/>
              <a:t> de piratería digital por edad</a:t>
            </a:r>
            <a:endParaRPr lang="es-MX"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Edad</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3E12-4CE7-A3F6-B8DCE778B2B7}"/>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3E12-4CE7-A3F6-B8DCE778B2B7}"/>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3E12-4CE7-A3F6-B8DCE778B2B7}"/>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3E12-4CE7-A3F6-B8DCE778B2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18 a 24</c:v>
                </c:pt>
                <c:pt idx="1">
                  <c:v>25 a 34</c:v>
                </c:pt>
                <c:pt idx="2">
                  <c:v>35 a 44</c:v>
                </c:pt>
                <c:pt idx="3">
                  <c:v>45 a 59</c:v>
                </c:pt>
                <c:pt idx="4">
                  <c:v>60 y más</c:v>
                </c:pt>
              </c:strCache>
            </c:strRef>
          </c:cat>
          <c:val>
            <c:numRef>
              <c:f>Hoja1!$B$2:$B$6</c:f>
              <c:numCache>
                <c:formatCode>0%</c:formatCode>
                <c:ptCount val="5"/>
                <c:pt idx="0">
                  <c:v>0.49</c:v>
                </c:pt>
                <c:pt idx="1">
                  <c:v>0.36</c:v>
                </c:pt>
                <c:pt idx="2">
                  <c:v>0.33</c:v>
                </c:pt>
                <c:pt idx="3">
                  <c:v>0.12</c:v>
                </c:pt>
                <c:pt idx="4">
                  <c:v>0.04</c:v>
                </c:pt>
              </c:numCache>
            </c:numRef>
          </c:val>
          <c:extLst xmlns:c16r2="http://schemas.microsoft.com/office/drawing/2015/06/chart">
            <c:ext xmlns:c16="http://schemas.microsoft.com/office/drawing/2014/chart" uri="{C3380CC4-5D6E-409C-BE32-E72D297353CC}">
              <c16:uniqueId val="{00000008-3E12-4CE7-A3F6-B8DCE778B2B7}"/>
            </c:ext>
          </c:extLst>
        </c:ser>
        <c:dLbls>
          <c:showLegendKey val="0"/>
          <c:showVal val="0"/>
          <c:showCatName val="0"/>
          <c:showSerName val="0"/>
          <c:showPercent val="0"/>
          <c:showBubbleSize val="0"/>
        </c:dLbls>
        <c:gapWidth val="48"/>
        <c:overlap val="-27"/>
        <c:axId val="209309696"/>
        <c:axId val="209311232"/>
      </c:barChart>
      <c:catAx>
        <c:axId val="20930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9311232"/>
        <c:crosses val="autoZero"/>
        <c:auto val="1"/>
        <c:lblAlgn val="ctr"/>
        <c:lblOffset val="100"/>
        <c:noMultiLvlLbl val="0"/>
      </c:catAx>
      <c:valAx>
        <c:axId val="209311232"/>
        <c:scaling>
          <c:orientation val="minMax"/>
        </c:scaling>
        <c:delete val="1"/>
        <c:axPos val="l"/>
        <c:numFmt formatCode="0%" sourceLinked="1"/>
        <c:majorTickMark val="none"/>
        <c:minorTickMark val="none"/>
        <c:tickLblPos val="nextTo"/>
        <c:crossAx val="2093096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n-US" sz="1600" dirty="0"/>
              <a:t> de </a:t>
            </a:r>
            <a:r>
              <a:rPr lang="en-US" sz="1600" dirty="0" err="1"/>
              <a:t>piratería</a:t>
            </a:r>
            <a:r>
              <a:rPr lang="en-US" sz="1600" dirty="0"/>
              <a:t> </a:t>
            </a:r>
            <a:r>
              <a:rPr lang="es-MX" sz="1600" b="1" i="1" u="none" strike="noStrike" baseline="0" dirty="0">
                <a:effectLst/>
              </a:rPr>
              <a:t>digital</a:t>
            </a:r>
            <a:r>
              <a:rPr lang="en-US" sz="1600" dirty="0"/>
              <a:t> </a:t>
            </a:r>
            <a:r>
              <a:rPr lang="en-US" sz="1600" dirty="0" err="1"/>
              <a:t>por</a:t>
            </a:r>
            <a:r>
              <a:rPr lang="en-US" sz="1600" dirty="0"/>
              <a:t> </a:t>
            </a:r>
            <a:r>
              <a:rPr lang="en-US" sz="1600" dirty="0" err="1"/>
              <a:t>escolaridad</a:t>
            </a:r>
            <a:endParaRPr lang="en-US"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Escolaridad</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EA11-4F39-8C48-B3EA9DCAC337}"/>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EA11-4F39-8C48-B3EA9DCAC337}"/>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EA11-4F39-8C48-B3EA9DCAC337}"/>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EA11-4F39-8C48-B3EA9DCAC337}"/>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EA11-4F39-8C48-B3EA9DCAC3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Ninguna</c:v>
                </c:pt>
                <c:pt idx="1">
                  <c:v>Primaria</c:v>
                </c:pt>
                <c:pt idx="2">
                  <c:v>Secundaria</c:v>
                </c:pt>
                <c:pt idx="3">
                  <c:v>Preparatoria</c:v>
                </c:pt>
                <c:pt idx="4">
                  <c:v>Técnica</c:v>
                </c:pt>
                <c:pt idx="5">
                  <c:v>Universidad</c:v>
                </c:pt>
              </c:strCache>
            </c:strRef>
          </c:cat>
          <c:val>
            <c:numRef>
              <c:f>Hoja1!$B$2:$B$7</c:f>
              <c:numCache>
                <c:formatCode>0%</c:formatCode>
                <c:ptCount val="6"/>
                <c:pt idx="0">
                  <c:v>0.09</c:v>
                </c:pt>
                <c:pt idx="1">
                  <c:v>0.05</c:v>
                </c:pt>
                <c:pt idx="2">
                  <c:v>0.22</c:v>
                </c:pt>
                <c:pt idx="3">
                  <c:v>0.41</c:v>
                </c:pt>
                <c:pt idx="4">
                  <c:v>0.27</c:v>
                </c:pt>
                <c:pt idx="5">
                  <c:v>0.36</c:v>
                </c:pt>
              </c:numCache>
            </c:numRef>
          </c:val>
          <c:extLst xmlns:c16r2="http://schemas.microsoft.com/office/drawing/2015/06/chart">
            <c:ext xmlns:c16="http://schemas.microsoft.com/office/drawing/2014/chart" uri="{C3380CC4-5D6E-409C-BE32-E72D297353CC}">
              <c16:uniqueId val="{0000000A-EA11-4F39-8C48-B3EA9DCAC337}"/>
            </c:ext>
          </c:extLst>
        </c:ser>
        <c:dLbls>
          <c:showLegendKey val="0"/>
          <c:showVal val="0"/>
          <c:showCatName val="0"/>
          <c:showSerName val="0"/>
          <c:showPercent val="0"/>
          <c:showBubbleSize val="0"/>
        </c:dLbls>
        <c:gapWidth val="48"/>
        <c:overlap val="-27"/>
        <c:axId val="209468800"/>
        <c:axId val="209478784"/>
      </c:barChart>
      <c:catAx>
        <c:axId val="20946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9478784"/>
        <c:crosses val="autoZero"/>
        <c:auto val="1"/>
        <c:lblAlgn val="ctr"/>
        <c:lblOffset val="100"/>
        <c:noMultiLvlLbl val="0"/>
      </c:catAx>
      <c:valAx>
        <c:axId val="209478784"/>
        <c:scaling>
          <c:orientation val="minMax"/>
        </c:scaling>
        <c:delete val="1"/>
        <c:axPos val="l"/>
        <c:numFmt formatCode="0%" sourceLinked="1"/>
        <c:majorTickMark val="none"/>
        <c:minorTickMark val="none"/>
        <c:tickLblPos val="nextTo"/>
        <c:crossAx val="20946880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n-US" sz="1600" b="1" i="1" u="none" strike="noStrike" baseline="0" dirty="0" err="1">
                <a:effectLst/>
              </a:rPr>
              <a:t>consumidores</a:t>
            </a:r>
            <a:r>
              <a:rPr lang="es-MX" sz="1600" baseline="0" dirty="0"/>
              <a:t> de piratería </a:t>
            </a:r>
            <a:r>
              <a:rPr lang="es-MX" sz="1600" b="1" i="1" u="none" strike="noStrike" baseline="0" dirty="0">
                <a:effectLst/>
              </a:rPr>
              <a:t>digital</a:t>
            </a:r>
            <a:r>
              <a:rPr lang="es-MX" sz="1600" baseline="0" dirty="0"/>
              <a:t> por </a:t>
            </a:r>
            <a:r>
              <a:rPr lang="es-MX" sz="1600" baseline="0" dirty="0" err="1"/>
              <a:t>NSE</a:t>
            </a:r>
            <a:endParaRPr lang="es-MX"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NSE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E9F6-4FAE-A9C7-8F0F5477C155}"/>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E9F6-4FAE-A9C7-8F0F5477C155}"/>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E9F6-4FAE-A9C7-8F0F5477C155}"/>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E9F6-4FAE-A9C7-8F0F5477C15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A/B/C+</c:v>
                </c:pt>
                <c:pt idx="1">
                  <c:v>C</c:v>
                </c:pt>
                <c:pt idx="2">
                  <c:v>C-</c:v>
                </c:pt>
                <c:pt idx="3">
                  <c:v>D+</c:v>
                </c:pt>
                <c:pt idx="4">
                  <c:v>D/E</c:v>
                </c:pt>
              </c:strCache>
            </c:strRef>
          </c:cat>
          <c:val>
            <c:numRef>
              <c:f>Hoja1!$B$2:$B$6</c:f>
              <c:numCache>
                <c:formatCode>0%</c:formatCode>
                <c:ptCount val="5"/>
                <c:pt idx="0">
                  <c:v>0.4</c:v>
                </c:pt>
                <c:pt idx="1">
                  <c:v>0.3</c:v>
                </c:pt>
                <c:pt idx="2">
                  <c:v>0.24</c:v>
                </c:pt>
                <c:pt idx="3">
                  <c:v>0.25</c:v>
                </c:pt>
                <c:pt idx="4">
                  <c:v>0.17</c:v>
                </c:pt>
              </c:numCache>
            </c:numRef>
          </c:val>
          <c:extLst xmlns:c16r2="http://schemas.microsoft.com/office/drawing/2015/06/chart">
            <c:ext xmlns:c16="http://schemas.microsoft.com/office/drawing/2014/chart" uri="{C3380CC4-5D6E-409C-BE32-E72D297353CC}">
              <c16:uniqueId val="{00000008-E9F6-4FAE-A9C7-8F0F5477C155}"/>
            </c:ext>
          </c:extLst>
        </c:ser>
        <c:dLbls>
          <c:showLegendKey val="0"/>
          <c:showVal val="0"/>
          <c:showCatName val="0"/>
          <c:showSerName val="0"/>
          <c:showPercent val="0"/>
          <c:showBubbleSize val="0"/>
        </c:dLbls>
        <c:gapWidth val="48"/>
        <c:overlap val="-27"/>
        <c:axId val="209885440"/>
        <c:axId val="209907712"/>
      </c:barChart>
      <c:catAx>
        <c:axId val="20988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9907712"/>
        <c:crosses val="autoZero"/>
        <c:auto val="1"/>
        <c:lblAlgn val="ctr"/>
        <c:lblOffset val="100"/>
        <c:noMultiLvlLbl val="0"/>
      </c:catAx>
      <c:valAx>
        <c:axId val="209907712"/>
        <c:scaling>
          <c:orientation val="minMax"/>
        </c:scaling>
        <c:delete val="1"/>
        <c:axPos val="l"/>
        <c:numFmt formatCode="0%" sourceLinked="1"/>
        <c:majorTickMark val="none"/>
        <c:minorTickMark val="none"/>
        <c:tickLblPos val="nextTo"/>
        <c:crossAx val="2098854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1" u="none" strike="noStrike" kern="1200" spc="0" baseline="0">
                <a:solidFill>
                  <a:prstClr val="black">
                    <a:lumMod val="65000"/>
                    <a:lumOff val="35000"/>
                  </a:prstClr>
                </a:solidFill>
                <a:latin typeface="+mn-lt"/>
                <a:ea typeface="+mn-ea"/>
                <a:cs typeface="+mn-cs"/>
              </a:defRPr>
            </a:pPr>
            <a:r>
              <a:rPr lang="en-US" sz="1600" b="1" i="1" u="none" strike="noStrike" baseline="0" dirty="0" err="1" smtClean="0">
                <a:effectLst/>
              </a:rPr>
              <a:t>Porcentaje</a:t>
            </a:r>
            <a:r>
              <a:rPr lang="en-US" sz="1600" b="1" i="1" u="none" strike="noStrike" baseline="0" dirty="0" smtClean="0">
                <a:effectLst/>
              </a:rPr>
              <a:t> de </a:t>
            </a:r>
            <a:r>
              <a:rPr lang="en-US" sz="1600" b="1" i="1" u="none" strike="noStrike" baseline="0" dirty="0" err="1" smtClean="0">
                <a:effectLst/>
              </a:rPr>
              <a:t>consumidores</a:t>
            </a:r>
            <a:r>
              <a:rPr lang="es-MX" sz="1600" b="1" i="1" u="none" strike="noStrike" baseline="0" dirty="0" smtClean="0">
                <a:effectLst/>
              </a:rPr>
              <a:t> de piratería digital por consumo de películas </a:t>
            </a:r>
            <a:endParaRPr lang="es-MX" sz="1600" dirty="0">
              <a:effectLst/>
            </a:endParaRPr>
          </a:p>
        </c:rich>
      </c:tx>
      <c:layout>
        <c:manualLayout>
          <c:xMode val="edge"/>
          <c:yMode val="edge"/>
          <c:x val="0.33834122474747474"/>
          <c:y val="1.7493112947658401E-2"/>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Frecuencia de consumo</c:v>
                </c:pt>
              </c:strCache>
            </c:strRef>
          </c:tx>
          <c:spPr>
            <a:solidFill>
              <a:schemeClr val="accent1"/>
            </a:solidFill>
            <a:ln>
              <a:noFill/>
            </a:ln>
            <a:effectLst/>
          </c:spPr>
          <c:invertIfNegative val="0"/>
          <c:dPt>
            <c:idx val="0"/>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1-AA8E-44BF-8A95-4290A97C3D3C}"/>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AA8E-44BF-8A95-4290A97C3D3C}"/>
              </c:ext>
            </c:extLst>
          </c:dPt>
          <c:dPt>
            <c:idx val="3"/>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AA8E-44BF-8A95-4290A97C3D3C}"/>
              </c:ext>
            </c:extLst>
          </c:dPt>
          <c:dPt>
            <c:idx val="4"/>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AA8E-44BF-8A95-4290A97C3D3C}"/>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AA8E-44BF-8A95-4290A97C3D3C}"/>
              </c:ext>
            </c:extLst>
          </c:dPt>
          <c:dLbls>
            <c:dLbl>
              <c:idx val="0"/>
              <c:delete val="1"/>
              <c:extLst xmlns:c16r2="http://schemas.microsoft.com/office/drawing/2015/06/chart">
                <c:ext xmlns:c16="http://schemas.microsoft.com/office/drawing/2014/chart" uri="{C3380CC4-5D6E-409C-BE32-E72D297353CC}">
                  <c16:uniqueId val="{00000001-AA8E-44BF-8A95-4290A97C3D3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 </c:v>
                </c:pt>
                <c:pt idx="1">
                  <c:v>Más de una vez por semana</c:v>
                </c:pt>
                <c:pt idx="2">
                  <c:v>Más de una vez al mes</c:v>
                </c:pt>
                <c:pt idx="3">
                  <c:v>Al menos cada 6 meses</c:v>
                </c:pt>
                <c:pt idx="4">
                  <c:v>Menos de una vez al año</c:v>
                </c:pt>
              </c:strCache>
            </c:strRef>
          </c:cat>
          <c:val>
            <c:numRef>
              <c:f>Hoja1!$B$2:$B$6</c:f>
              <c:numCache>
                <c:formatCode>0%</c:formatCode>
                <c:ptCount val="5"/>
                <c:pt idx="0">
                  <c:v>0</c:v>
                </c:pt>
                <c:pt idx="1">
                  <c:v>0.5</c:v>
                </c:pt>
                <c:pt idx="2">
                  <c:v>0.41</c:v>
                </c:pt>
                <c:pt idx="3">
                  <c:v>0.27</c:v>
                </c:pt>
                <c:pt idx="4">
                  <c:v>0.15</c:v>
                </c:pt>
              </c:numCache>
            </c:numRef>
          </c:val>
          <c:extLst xmlns:c16r2="http://schemas.microsoft.com/office/drawing/2015/06/chart">
            <c:ext xmlns:c16="http://schemas.microsoft.com/office/drawing/2014/chart" uri="{C3380CC4-5D6E-409C-BE32-E72D297353CC}">
              <c16:uniqueId val="{0000000A-AA8E-44BF-8A95-4290A97C3D3C}"/>
            </c:ext>
          </c:extLst>
        </c:ser>
        <c:dLbls>
          <c:showLegendKey val="0"/>
          <c:showVal val="0"/>
          <c:showCatName val="0"/>
          <c:showSerName val="0"/>
          <c:showPercent val="0"/>
          <c:showBubbleSize val="0"/>
        </c:dLbls>
        <c:gapWidth val="48"/>
        <c:overlap val="-27"/>
        <c:axId val="209840384"/>
        <c:axId val="209526784"/>
      </c:barChart>
      <c:catAx>
        <c:axId val="20984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9526784"/>
        <c:crosses val="autoZero"/>
        <c:auto val="1"/>
        <c:lblAlgn val="ctr"/>
        <c:lblOffset val="100"/>
        <c:noMultiLvlLbl val="0"/>
      </c:catAx>
      <c:valAx>
        <c:axId val="209526784"/>
        <c:scaling>
          <c:orientation val="minMax"/>
        </c:scaling>
        <c:delete val="1"/>
        <c:axPos val="l"/>
        <c:numFmt formatCode="0%" sourceLinked="1"/>
        <c:majorTickMark val="none"/>
        <c:minorTickMark val="none"/>
        <c:tickLblPos val="nextTo"/>
        <c:crossAx val="20984038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Software</c:v>
                </c:pt>
              </c:strCache>
            </c:strRef>
          </c:tx>
          <c:dPt>
            <c:idx val="0"/>
            <c:bubble3D val="0"/>
            <c:spPr>
              <a:solidFill>
                <a:srgbClr val="FF0066"/>
              </a:solidFill>
              <a:ln w="19050">
                <a:solidFill>
                  <a:schemeClr val="lt1"/>
                </a:solidFill>
              </a:ln>
              <a:effectLst/>
            </c:spPr>
            <c:extLst xmlns:c16r2="http://schemas.microsoft.com/office/drawing/2015/06/chart">
              <c:ext xmlns:c16="http://schemas.microsoft.com/office/drawing/2014/chart" uri="{C3380CC4-5D6E-409C-BE32-E72D297353CC}">
                <c16:uniqueId val="{00000001-2799-42EA-9819-78E2C1A46356}"/>
              </c:ext>
            </c:extLst>
          </c:dPt>
          <c:dPt>
            <c:idx val="1"/>
            <c:bubble3D val="0"/>
            <c:spPr>
              <a:solidFill>
                <a:srgbClr val="FF75AD"/>
              </a:solidFill>
              <a:ln w="19050">
                <a:solidFill>
                  <a:schemeClr val="lt1"/>
                </a:solidFill>
              </a:ln>
              <a:effectLst/>
            </c:spPr>
            <c:extLst xmlns:c16r2="http://schemas.microsoft.com/office/drawing/2015/06/chart">
              <c:ext xmlns:c16="http://schemas.microsoft.com/office/drawing/2014/chart" uri="{C3380CC4-5D6E-409C-BE32-E72D297353CC}">
                <c16:uniqueId val="{00000002-2799-42EA-9819-78E2C1A46356}"/>
              </c:ext>
            </c:extLst>
          </c:dPt>
          <c:dPt>
            <c:idx val="2"/>
            <c:bubble3D val="0"/>
            <c:spPr>
              <a:solidFill>
                <a:srgbClr val="A19C90"/>
              </a:solidFill>
              <a:ln w="19050">
                <a:solidFill>
                  <a:schemeClr val="lt1"/>
                </a:solidFill>
              </a:ln>
              <a:effectLst/>
            </c:spPr>
            <c:extLst xmlns:c16r2="http://schemas.microsoft.com/office/drawing/2015/06/chart">
              <c:ext xmlns:c16="http://schemas.microsoft.com/office/drawing/2014/chart" uri="{C3380CC4-5D6E-409C-BE32-E72D297353CC}">
                <c16:uniqueId val="{00000003-2799-42EA-9819-78E2C1A46356}"/>
              </c:ext>
            </c:extLst>
          </c:dPt>
          <c:cat>
            <c:strRef>
              <c:f>Hoja1!$A$2:$A$4</c:f>
              <c:strCache>
                <c:ptCount val="3"/>
                <c:pt idx="0">
                  <c:v>Piratas declarados</c:v>
                </c:pt>
                <c:pt idx="1">
                  <c:v>Piratas no declarados</c:v>
                </c:pt>
                <c:pt idx="2">
                  <c:v>No piratas</c:v>
                </c:pt>
              </c:strCache>
            </c:strRef>
          </c:cat>
          <c:val>
            <c:numRef>
              <c:f>Hoja1!$B$2:$B$4</c:f>
              <c:numCache>
                <c:formatCode>General</c:formatCode>
                <c:ptCount val="3"/>
                <c:pt idx="0">
                  <c:v>6.7</c:v>
                </c:pt>
                <c:pt idx="1">
                  <c:v>2.6</c:v>
                </c:pt>
                <c:pt idx="2">
                  <c:v>90.7</c:v>
                </c:pt>
              </c:numCache>
            </c:numRef>
          </c:val>
          <c:extLst xmlns:c16r2="http://schemas.microsoft.com/office/drawing/2015/06/chart">
            <c:ext xmlns:c16="http://schemas.microsoft.com/office/drawing/2014/chart" uri="{C3380CC4-5D6E-409C-BE32-E72D297353CC}">
              <c16:uniqueId val="{00000000-2799-42EA-9819-78E2C1A463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dirty="0" err="1"/>
              <a:t>Cantidad</a:t>
            </a:r>
            <a:r>
              <a:rPr lang="en-US" sz="1600" baseline="0" dirty="0"/>
              <a:t> de </a:t>
            </a:r>
            <a:r>
              <a:rPr lang="en-US" sz="1600" baseline="0" dirty="0" err="1"/>
              <a:t>ocasiones</a:t>
            </a:r>
            <a:r>
              <a:rPr lang="en-US" sz="1600" baseline="0" dirty="0"/>
              <a:t> de </a:t>
            </a:r>
            <a:r>
              <a:rPr lang="en-US" sz="1600" baseline="0" dirty="0" err="1"/>
              <a:t>compras</a:t>
            </a:r>
            <a:r>
              <a:rPr lang="en-US" sz="1600" baseline="0" dirty="0"/>
              <a:t> </a:t>
            </a:r>
            <a:r>
              <a:rPr lang="en-US" sz="1600" baseline="0" dirty="0" err="1"/>
              <a:t>físicas</a:t>
            </a:r>
            <a:endParaRPr lang="en-US"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Ocasiones 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067-42F1-BC84-1A260BB81737}"/>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7067-42F1-BC84-1A260BB81737}"/>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7067-42F1-BC84-1A260BB81737}"/>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7067-42F1-BC84-1A260BB81737}"/>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7067-42F1-BC84-1A260BB817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1 ó 2</c:v>
                </c:pt>
                <c:pt idx="1">
                  <c:v>3 ó 4</c:v>
                </c:pt>
                <c:pt idx="2">
                  <c:v>5 ó 6</c:v>
                </c:pt>
                <c:pt idx="3">
                  <c:v>7 u 8</c:v>
                </c:pt>
                <c:pt idx="4">
                  <c:v>9 ó 10</c:v>
                </c:pt>
                <c:pt idx="5">
                  <c:v>Más de 10</c:v>
                </c:pt>
              </c:strCache>
            </c:strRef>
          </c:cat>
          <c:val>
            <c:numRef>
              <c:f>Hoja1!$B$2:$B$7</c:f>
              <c:numCache>
                <c:formatCode>0%</c:formatCode>
                <c:ptCount val="6"/>
                <c:pt idx="0">
                  <c:v>0.3</c:v>
                </c:pt>
                <c:pt idx="1">
                  <c:v>0.22</c:v>
                </c:pt>
                <c:pt idx="2">
                  <c:v>0.16</c:v>
                </c:pt>
                <c:pt idx="3">
                  <c:v>0.06</c:v>
                </c:pt>
                <c:pt idx="4">
                  <c:v>0.1</c:v>
                </c:pt>
                <c:pt idx="5">
                  <c:v>0.16</c:v>
                </c:pt>
              </c:numCache>
            </c:numRef>
          </c:val>
          <c:extLst xmlns:c16r2="http://schemas.microsoft.com/office/drawing/2015/06/chart">
            <c:ext xmlns:c16="http://schemas.microsoft.com/office/drawing/2014/chart" uri="{C3380CC4-5D6E-409C-BE32-E72D297353CC}">
              <c16:uniqueId val="{0000000A-7067-42F1-BC84-1A260BB81737}"/>
            </c:ext>
          </c:extLst>
        </c:ser>
        <c:dLbls>
          <c:showLegendKey val="0"/>
          <c:showVal val="0"/>
          <c:showCatName val="0"/>
          <c:showSerName val="0"/>
          <c:showPercent val="0"/>
          <c:showBubbleSize val="0"/>
        </c:dLbls>
        <c:gapWidth val="48"/>
        <c:overlap val="-27"/>
        <c:axId val="209602432"/>
        <c:axId val="209603968"/>
      </c:barChart>
      <c:catAx>
        <c:axId val="20960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9603968"/>
        <c:crosses val="autoZero"/>
        <c:auto val="1"/>
        <c:lblAlgn val="ctr"/>
        <c:lblOffset val="100"/>
        <c:noMultiLvlLbl val="0"/>
      </c:catAx>
      <c:valAx>
        <c:axId val="209603968"/>
        <c:scaling>
          <c:orientation val="minMax"/>
        </c:scaling>
        <c:delete val="1"/>
        <c:axPos val="l"/>
        <c:numFmt formatCode="0%" sourceLinked="1"/>
        <c:majorTickMark val="none"/>
        <c:minorTickMark val="none"/>
        <c:tickLblPos val="nextTo"/>
        <c:crossAx val="20960243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dirty="0" err="1"/>
              <a:t>Cantidad</a:t>
            </a:r>
            <a:r>
              <a:rPr lang="en-US" sz="1600" baseline="0" dirty="0"/>
              <a:t> de </a:t>
            </a:r>
            <a:r>
              <a:rPr lang="en-US" sz="1600" baseline="0" dirty="0" err="1"/>
              <a:t>ocasiones</a:t>
            </a:r>
            <a:r>
              <a:rPr lang="en-US" sz="1600" baseline="0" dirty="0"/>
              <a:t> de </a:t>
            </a:r>
            <a:r>
              <a:rPr lang="en-US" sz="1600" baseline="0" dirty="0" err="1"/>
              <a:t>compras</a:t>
            </a:r>
            <a:r>
              <a:rPr lang="en-US" sz="1600" baseline="0" dirty="0"/>
              <a:t> </a:t>
            </a:r>
            <a:r>
              <a:rPr lang="en-US" sz="1600" dirty="0"/>
              <a:t>digital</a:t>
            </a:r>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Ocasiones 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1933-4BA2-ACED-2E45EFD9CB73}"/>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1933-4BA2-ACED-2E45EFD9CB73}"/>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1933-4BA2-ACED-2E45EFD9CB73}"/>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1933-4BA2-ACED-2E45EFD9CB73}"/>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1933-4BA2-ACED-2E45EFD9CB7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1 ó 2</c:v>
                </c:pt>
                <c:pt idx="1">
                  <c:v>3 ó 4</c:v>
                </c:pt>
                <c:pt idx="2">
                  <c:v>5 ó 6</c:v>
                </c:pt>
                <c:pt idx="3">
                  <c:v>7 u 8</c:v>
                </c:pt>
                <c:pt idx="4">
                  <c:v>9 ó 10</c:v>
                </c:pt>
                <c:pt idx="5">
                  <c:v>Más de 10</c:v>
                </c:pt>
              </c:strCache>
            </c:strRef>
          </c:cat>
          <c:val>
            <c:numRef>
              <c:f>Hoja1!$B$2:$B$7</c:f>
              <c:numCache>
                <c:formatCode>0%</c:formatCode>
                <c:ptCount val="6"/>
                <c:pt idx="0">
                  <c:v>0.25</c:v>
                </c:pt>
                <c:pt idx="1">
                  <c:v>0.2</c:v>
                </c:pt>
                <c:pt idx="2">
                  <c:v>0.1</c:v>
                </c:pt>
                <c:pt idx="3">
                  <c:v>0.03</c:v>
                </c:pt>
                <c:pt idx="4">
                  <c:v>0.13</c:v>
                </c:pt>
                <c:pt idx="5">
                  <c:v>0.28999999999999998</c:v>
                </c:pt>
              </c:numCache>
            </c:numRef>
          </c:val>
          <c:extLst xmlns:c16r2="http://schemas.microsoft.com/office/drawing/2015/06/chart">
            <c:ext xmlns:c16="http://schemas.microsoft.com/office/drawing/2014/chart" uri="{C3380CC4-5D6E-409C-BE32-E72D297353CC}">
              <c16:uniqueId val="{0000000A-1933-4BA2-ACED-2E45EFD9CB73}"/>
            </c:ext>
          </c:extLst>
        </c:ser>
        <c:dLbls>
          <c:showLegendKey val="0"/>
          <c:showVal val="0"/>
          <c:showCatName val="0"/>
          <c:showSerName val="0"/>
          <c:showPercent val="0"/>
          <c:showBubbleSize val="0"/>
        </c:dLbls>
        <c:gapWidth val="48"/>
        <c:overlap val="-27"/>
        <c:axId val="209971456"/>
        <c:axId val="209649664"/>
      </c:barChart>
      <c:catAx>
        <c:axId val="20997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9649664"/>
        <c:crosses val="autoZero"/>
        <c:auto val="1"/>
        <c:lblAlgn val="ctr"/>
        <c:lblOffset val="100"/>
        <c:noMultiLvlLbl val="0"/>
      </c:catAx>
      <c:valAx>
        <c:axId val="209649664"/>
        <c:scaling>
          <c:orientation val="minMax"/>
        </c:scaling>
        <c:delete val="1"/>
        <c:axPos val="l"/>
        <c:numFmt formatCode="0%" sourceLinked="1"/>
        <c:majorTickMark val="none"/>
        <c:minorTickMark val="none"/>
        <c:tickLblPos val="nextTo"/>
        <c:crossAx val="2099714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1" u="none" strike="noStrike" kern="1200" spc="0" baseline="0">
                <a:solidFill>
                  <a:prstClr val="black">
                    <a:lumMod val="65000"/>
                    <a:lumOff val="35000"/>
                  </a:prstClr>
                </a:solidFill>
                <a:latin typeface="+mn-lt"/>
                <a:ea typeface="+mn-ea"/>
                <a:cs typeface="+mn-cs"/>
              </a:defRPr>
            </a:pPr>
            <a:r>
              <a:rPr lang="es-MX" sz="1600" b="1" i="1" baseline="0" dirty="0">
                <a:effectLst/>
              </a:rPr>
              <a:t>Gasto en la última ocasión de compra física</a:t>
            </a:r>
            <a:endParaRPr lang="es-MX" sz="1600" dirty="0">
              <a:effectLst/>
            </a:endParaRPr>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Música / CDs / Canciones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DE2-47FF-ADD5-3B503632B85B}"/>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8DE2-47FF-ADD5-3B503632B85B}"/>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8DE2-47FF-ADD5-3B503632B85B}"/>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8DE2-47FF-ADD5-3B503632B85B}"/>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8DE2-47FF-ADD5-3B503632B8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Nada / Gratis / $ 0</c:v>
                </c:pt>
                <c:pt idx="1">
                  <c:v>De $ 1 a $ 20</c:v>
                </c:pt>
                <c:pt idx="2">
                  <c:v>De $ 21 a $ 40</c:v>
                </c:pt>
                <c:pt idx="3">
                  <c:v>De $ 41 a $ 60</c:v>
                </c:pt>
                <c:pt idx="4">
                  <c:v>Más de $ 60</c:v>
                </c:pt>
              </c:strCache>
            </c:strRef>
          </c:cat>
          <c:val>
            <c:numRef>
              <c:f>Hoja1!$B$2:$B$6</c:f>
              <c:numCache>
                <c:formatCode>0%</c:formatCode>
                <c:ptCount val="5"/>
                <c:pt idx="0">
                  <c:v>0</c:v>
                </c:pt>
                <c:pt idx="1">
                  <c:v>0.26</c:v>
                </c:pt>
                <c:pt idx="2">
                  <c:v>0.31</c:v>
                </c:pt>
                <c:pt idx="3">
                  <c:v>0.22</c:v>
                </c:pt>
                <c:pt idx="4">
                  <c:v>0.21</c:v>
                </c:pt>
              </c:numCache>
            </c:numRef>
          </c:val>
          <c:extLst xmlns:c16r2="http://schemas.microsoft.com/office/drawing/2015/06/chart">
            <c:ext xmlns:c16="http://schemas.microsoft.com/office/drawing/2014/chart" uri="{C3380CC4-5D6E-409C-BE32-E72D297353CC}">
              <c16:uniqueId val="{0000000A-8DE2-47FF-ADD5-3B503632B85B}"/>
            </c:ext>
          </c:extLst>
        </c:ser>
        <c:dLbls>
          <c:showLegendKey val="0"/>
          <c:showVal val="0"/>
          <c:showCatName val="0"/>
          <c:showSerName val="0"/>
          <c:showPercent val="0"/>
          <c:showBubbleSize val="0"/>
        </c:dLbls>
        <c:gapWidth val="48"/>
        <c:overlap val="-27"/>
        <c:axId val="209713792"/>
        <c:axId val="209719680"/>
      </c:barChart>
      <c:catAx>
        <c:axId val="20971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9719680"/>
        <c:crosses val="autoZero"/>
        <c:auto val="1"/>
        <c:lblAlgn val="ctr"/>
        <c:lblOffset val="100"/>
        <c:noMultiLvlLbl val="0"/>
      </c:catAx>
      <c:valAx>
        <c:axId val="209719680"/>
        <c:scaling>
          <c:orientation val="minMax"/>
        </c:scaling>
        <c:delete val="1"/>
        <c:axPos val="l"/>
        <c:numFmt formatCode="0%" sourceLinked="1"/>
        <c:majorTickMark val="none"/>
        <c:minorTickMark val="none"/>
        <c:tickLblPos val="nextTo"/>
        <c:crossAx val="2097137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s-MX" dirty="0"/>
              <a:t>Gasto en la última ocasión de compra digital</a:t>
            </a:r>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Música / CDs / Canciones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DE2-47FF-ADD5-3B503632B85B}"/>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8DE2-47FF-ADD5-3B503632B85B}"/>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8DE2-47FF-ADD5-3B503632B85B}"/>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8DE2-47FF-ADD5-3B503632B85B}"/>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8DE2-47FF-ADD5-3B503632B8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Nada / Gratis / $ 0</c:v>
                </c:pt>
                <c:pt idx="1">
                  <c:v>De $ 1 a $ 20</c:v>
                </c:pt>
                <c:pt idx="2">
                  <c:v>De $ 21 a $ 40</c:v>
                </c:pt>
                <c:pt idx="3">
                  <c:v>De $ 41 a $ 60</c:v>
                </c:pt>
                <c:pt idx="4">
                  <c:v>Más de $ 60</c:v>
                </c:pt>
              </c:strCache>
            </c:strRef>
          </c:cat>
          <c:val>
            <c:numRef>
              <c:f>Hoja1!$B$2:$B$6</c:f>
              <c:numCache>
                <c:formatCode>0%</c:formatCode>
                <c:ptCount val="5"/>
                <c:pt idx="0">
                  <c:v>0.81</c:v>
                </c:pt>
                <c:pt idx="1">
                  <c:v>0.02</c:v>
                </c:pt>
                <c:pt idx="2">
                  <c:v>0.06</c:v>
                </c:pt>
                <c:pt idx="3">
                  <c:v>0.04</c:v>
                </c:pt>
                <c:pt idx="4">
                  <c:v>7.0000000000000007E-2</c:v>
                </c:pt>
              </c:numCache>
            </c:numRef>
          </c:val>
          <c:extLst xmlns:c16r2="http://schemas.microsoft.com/office/drawing/2015/06/chart">
            <c:ext xmlns:c16="http://schemas.microsoft.com/office/drawing/2014/chart" uri="{C3380CC4-5D6E-409C-BE32-E72D297353CC}">
              <c16:uniqueId val="{0000000A-8DE2-47FF-ADD5-3B503632B85B}"/>
            </c:ext>
          </c:extLst>
        </c:ser>
        <c:dLbls>
          <c:showLegendKey val="0"/>
          <c:showVal val="0"/>
          <c:showCatName val="0"/>
          <c:showSerName val="0"/>
          <c:showPercent val="0"/>
          <c:showBubbleSize val="0"/>
        </c:dLbls>
        <c:gapWidth val="48"/>
        <c:overlap val="-27"/>
        <c:axId val="210095488"/>
        <c:axId val="209986688"/>
      </c:barChart>
      <c:catAx>
        <c:axId val="21009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09986688"/>
        <c:crosses val="autoZero"/>
        <c:auto val="1"/>
        <c:lblAlgn val="ctr"/>
        <c:lblOffset val="100"/>
        <c:noMultiLvlLbl val="0"/>
      </c:catAx>
      <c:valAx>
        <c:axId val="209986688"/>
        <c:scaling>
          <c:orientation val="minMax"/>
        </c:scaling>
        <c:delete val="1"/>
        <c:axPos val="l"/>
        <c:numFmt formatCode="0%" sourceLinked="1"/>
        <c:majorTickMark val="none"/>
        <c:minorTickMark val="none"/>
        <c:tickLblPos val="nextTo"/>
        <c:crossAx val="2100954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dirty="0" err="1"/>
              <a:t>Razón</a:t>
            </a:r>
            <a:r>
              <a:rPr lang="en-US" sz="1600" dirty="0"/>
              <a:t> de </a:t>
            </a:r>
            <a:r>
              <a:rPr lang="en-US" sz="1600" dirty="0" err="1"/>
              <a:t>compra</a:t>
            </a:r>
            <a:r>
              <a:rPr lang="en-US" sz="1600" dirty="0"/>
              <a:t> </a:t>
            </a:r>
            <a:r>
              <a:rPr lang="en-US" sz="1600" dirty="0" err="1"/>
              <a:t>física</a:t>
            </a:r>
            <a:endParaRPr lang="en-US" sz="1600" dirty="0"/>
          </a:p>
        </c:rich>
      </c:tx>
      <c:layout>
        <c:manualLayout>
          <c:xMode val="edge"/>
          <c:yMode val="edge"/>
          <c:x val="0.31808097928436913"/>
          <c:y val="2.6191460055096419E-3"/>
        </c:manualLayout>
      </c:layout>
      <c:overlay val="0"/>
      <c:spPr>
        <a:noFill/>
        <a:ln>
          <a:noFill/>
        </a:ln>
        <a:effectLst/>
      </c:spPr>
    </c:title>
    <c:autoTitleDeleted val="0"/>
    <c:plotArea>
      <c:layout>
        <c:manualLayout>
          <c:layoutTarget val="inner"/>
          <c:xMode val="edge"/>
          <c:yMode val="edge"/>
          <c:x val="2.6308851224105461E-2"/>
          <c:y val="0.13857460973370064"/>
          <c:w val="0.94738229755178904"/>
          <c:h val="0.78295890725436179"/>
        </c:manualLayout>
      </c:layout>
      <c:barChart>
        <c:barDir val="col"/>
        <c:grouping val="clustered"/>
        <c:varyColors val="0"/>
        <c:ser>
          <c:idx val="0"/>
          <c:order val="0"/>
          <c:tx>
            <c:strRef>
              <c:f>Hoja1!$B$1</c:f>
              <c:strCache>
                <c:ptCount val="1"/>
                <c:pt idx="0">
                  <c:v>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A31-4AD2-AAF0-98CCA7609CDC}"/>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7A31-4AD2-AAF0-98CCA7609CDC}"/>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dLblPos val="inBase"/>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Facilidad para adquirirlo</c:v>
                </c:pt>
                <c:pt idx="1">
                  <c:v>Precio</c:v>
                </c:pt>
                <c:pt idx="2">
                  <c:v>Me gustó</c:v>
                </c:pt>
              </c:strCache>
            </c:strRef>
          </c:cat>
          <c:val>
            <c:numRef>
              <c:f>Hoja1!$B$2:$B$4</c:f>
              <c:numCache>
                <c:formatCode>0%</c:formatCode>
                <c:ptCount val="3"/>
                <c:pt idx="0">
                  <c:v>0.31</c:v>
                </c:pt>
                <c:pt idx="1">
                  <c:v>0.54</c:v>
                </c:pt>
                <c:pt idx="2">
                  <c:v>0.04</c:v>
                </c:pt>
              </c:numCache>
            </c:numRef>
          </c:val>
          <c:extLst xmlns:c16r2="http://schemas.microsoft.com/office/drawing/2015/06/chart">
            <c:ext xmlns:c16="http://schemas.microsoft.com/office/drawing/2014/chart" uri="{C3380CC4-5D6E-409C-BE32-E72D297353CC}">
              <c16:uniqueId val="{00000004-7A31-4AD2-AAF0-98CCA7609CDC}"/>
            </c:ext>
          </c:extLst>
        </c:ser>
        <c:dLbls>
          <c:showLegendKey val="0"/>
          <c:showVal val="0"/>
          <c:showCatName val="0"/>
          <c:showSerName val="0"/>
          <c:showPercent val="0"/>
          <c:showBubbleSize val="0"/>
        </c:dLbls>
        <c:gapWidth val="48"/>
        <c:overlap val="-27"/>
        <c:axId val="210188544"/>
        <c:axId val="210198528"/>
      </c:barChart>
      <c:catAx>
        <c:axId val="21018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0198528"/>
        <c:crosses val="autoZero"/>
        <c:auto val="1"/>
        <c:lblAlgn val="ctr"/>
        <c:lblOffset val="100"/>
        <c:noMultiLvlLbl val="0"/>
      </c:catAx>
      <c:valAx>
        <c:axId val="210198528"/>
        <c:scaling>
          <c:orientation val="minMax"/>
        </c:scaling>
        <c:delete val="1"/>
        <c:axPos val="l"/>
        <c:numFmt formatCode="0%" sourceLinked="1"/>
        <c:majorTickMark val="none"/>
        <c:minorTickMark val="none"/>
        <c:tickLblPos val="nextTo"/>
        <c:crossAx val="21018854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s-MX" sz="1600" dirty="0"/>
              <a:t>Razón</a:t>
            </a:r>
            <a:r>
              <a:rPr lang="es-MX" sz="1600" baseline="0" dirty="0"/>
              <a:t> de compra digital</a:t>
            </a:r>
            <a:endParaRPr lang="es-MX"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4BC8-48B5-9DFA-A0628FFD5139}"/>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4BC8-48B5-9DFA-A0628FFD513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MX"/>
                </a:p>
              </c:txPr>
              <c:dLblPos val="inBase"/>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Facilidad para adquirirlo</c:v>
                </c:pt>
                <c:pt idx="1">
                  <c:v>Precio</c:v>
                </c:pt>
                <c:pt idx="2">
                  <c:v>Me gustó</c:v>
                </c:pt>
              </c:strCache>
            </c:strRef>
          </c:cat>
          <c:val>
            <c:numRef>
              <c:f>Hoja1!$B$2:$B$4</c:f>
              <c:numCache>
                <c:formatCode>0%</c:formatCode>
                <c:ptCount val="3"/>
                <c:pt idx="0">
                  <c:v>0.51</c:v>
                </c:pt>
                <c:pt idx="1">
                  <c:v>0.06</c:v>
                </c:pt>
                <c:pt idx="2">
                  <c:v>0.2</c:v>
                </c:pt>
              </c:numCache>
            </c:numRef>
          </c:val>
          <c:extLst xmlns:c16r2="http://schemas.microsoft.com/office/drawing/2015/06/chart">
            <c:ext xmlns:c16="http://schemas.microsoft.com/office/drawing/2014/chart" uri="{C3380CC4-5D6E-409C-BE32-E72D297353CC}">
              <c16:uniqueId val="{00000004-4BC8-48B5-9DFA-A0628FFD5139}"/>
            </c:ext>
          </c:extLst>
        </c:ser>
        <c:dLbls>
          <c:showLegendKey val="0"/>
          <c:showVal val="0"/>
          <c:showCatName val="0"/>
          <c:showSerName val="0"/>
          <c:showPercent val="0"/>
          <c:showBubbleSize val="0"/>
        </c:dLbls>
        <c:gapWidth val="48"/>
        <c:overlap val="-27"/>
        <c:axId val="210629376"/>
        <c:axId val="210630912"/>
      </c:barChart>
      <c:catAx>
        <c:axId val="21062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0630912"/>
        <c:crosses val="autoZero"/>
        <c:auto val="1"/>
        <c:lblAlgn val="ctr"/>
        <c:lblOffset val="100"/>
        <c:noMultiLvlLbl val="0"/>
      </c:catAx>
      <c:valAx>
        <c:axId val="210630912"/>
        <c:scaling>
          <c:orientation val="minMax"/>
        </c:scaling>
        <c:delete val="1"/>
        <c:axPos val="l"/>
        <c:numFmt formatCode="0%" sourceLinked="1"/>
        <c:majorTickMark val="none"/>
        <c:minorTickMark val="none"/>
        <c:tickLblPos val="nextTo"/>
        <c:crossAx val="21062937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física</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6614-4393-B1B0-FCA13613C2F0}"/>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6614-4393-B1B0-FCA13613C2F0}"/>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33.5</c:v>
                </c:pt>
              </c:numCache>
            </c:numRef>
          </c:val>
          <c:extLst xmlns:c16r2="http://schemas.microsoft.com/office/drawing/2015/06/chart">
            <c:ext xmlns:c16="http://schemas.microsoft.com/office/drawing/2014/chart" uri="{C3380CC4-5D6E-409C-BE32-E72D297353CC}">
              <c16:uniqueId val="{00000004-6614-4393-B1B0-FCA13613C2F0}"/>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10.6</c:v>
                </c:pt>
              </c:numCache>
            </c:numRef>
          </c:val>
          <c:extLst xmlns:c16r2="http://schemas.microsoft.com/office/drawing/2015/06/chart">
            <c:ext xmlns:c16="http://schemas.microsoft.com/office/drawing/2014/chart" uri="{C3380CC4-5D6E-409C-BE32-E72D297353CC}">
              <c16:uniqueId val="{00000005-6614-4393-B1B0-FCA13613C2F0}"/>
            </c:ext>
          </c:extLst>
        </c:ser>
        <c:dLbls>
          <c:showLegendKey val="0"/>
          <c:showVal val="0"/>
          <c:showCatName val="0"/>
          <c:showSerName val="0"/>
          <c:showPercent val="0"/>
          <c:showBubbleSize val="0"/>
        </c:dLbls>
        <c:gapWidth val="150"/>
        <c:overlap val="100"/>
        <c:axId val="210474880"/>
        <c:axId val="210476416"/>
      </c:barChart>
      <c:catAx>
        <c:axId val="21047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0476416"/>
        <c:crosses val="autoZero"/>
        <c:auto val="1"/>
        <c:lblAlgn val="ctr"/>
        <c:lblOffset val="100"/>
        <c:noMultiLvlLbl val="0"/>
      </c:catAx>
      <c:valAx>
        <c:axId val="210476416"/>
        <c:scaling>
          <c:orientation val="minMax"/>
          <c:max val="100"/>
          <c:min val="0"/>
        </c:scaling>
        <c:delete val="1"/>
        <c:axPos val="l"/>
        <c:numFmt formatCode="General" sourceLinked="1"/>
        <c:majorTickMark val="none"/>
        <c:minorTickMark val="none"/>
        <c:tickLblPos val="nextTo"/>
        <c:crossAx val="210474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digital</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4B12-433D-8903-01F23CCFA5B6}"/>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4B12-433D-8903-01F23CCFA5B6}"/>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38.9</c:v>
                </c:pt>
              </c:numCache>
            </c:numRef>
          </c:val>
          <c:extLst xmlns:c16r2="http://schemas.microsoft.com/office/drawing/2015/06/chart">
            <c:ext xmlns:c16="http://schemas.microsoft.com/office/drawing/2014/chart" uri="{C3380CC4-5D6E-409C-BE32-E72D297353CC}">
              <c16:uniqueId val="{00000004-4B12-433D-8903-01F23CCFA5B6}"/>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9.9</c:v>
                </c:pt>
              </c:numCache>
            </c:numRef>
          </c:val>
          <c:extLst xmlns:c16r2="http://schemas.microsoft.com/office/drawing/2015/06/chart">
            <c:ext xmlns:c16="http://schemas.microsoft.com/office/drawing/2014/chart" uri="{C3380CC4-5D6E-409C-BE32-E72D297353CC}">
              <c16:uniqueId val="{00000005-4B12-433D-8903-01F23CCFA5B6}"/>
            </c:ext>
          </c:extLst>
        </c:ser>
        <c:dLbls>
          <c:showLegendKey val="0"/>
          <c:showVal val="0"/>
          <c:showCatName val="0"/>
          <c:showSerName val="0"/>
          <c:showPercent val="0"/>
          <c:showBubbleSize val="0"/>
        </c:dLbls>
        <c:gapWidth val="150"/>
        <c:overlap val="100"/>
        <c:axId val="210421632"/>
        <c:axId val="210423168"/>
      </c:barChart>
      <c:catAx>
        <c:axId val="21042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0423168"/>
        <c:crosses val="autoZero"/>
        <c:auto val="1"/>
        <c:lblAlgn val="ctr"/>
        <c:lblOffset val="100"/>
        <c:noMultiLvlLbl val="0"/>
      </c:catAx>
      <c:valAx>
        <c:axId val="210423168"/>
        <c:scaling>
          <c:orientation val="minMax"/>
          <c:max val="100"/>
          <c:min val="0"/>
        </c:scaling>
        <c:delete val="1"/>
        <c:axPos val="l"/>
        <c:numFmt formatCode="General" sourceLinked="1"/>
        <c:majorTickMark val="none"/>
        <c:minorTickMark val="none"/>
        <c:tickLblPos val="nextTo"/>
        <c:crossAx val="210421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 </a:t>
            </a:r>
            <a:r>
              <a:rPr lang="es-MX" sz="1862" b="1" i="1" u="none" strike="noStrike" baseline="0" dirty="0">
                <a:effectLst/>
              </a:rPr>
              <a:t>total (físico o digital ) </a:t>
            </a:r>
            <a:r>
              <a:rPr lang="es-MX" b="1" i="1" baseline="0" dirty="0"/>
              <a:t>de libros</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4B12-433D-8903-01F23CCFA5B6}"/>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4B12-433D-8903-01F23CCFA5B6}"/>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37.799999999999997</c:v>
                </c:pt>
              </c:numCache>
            </c:numRef>
          </c:val>
          <c:extLst xmlns:c16r2="http://schemas.microsoft.com/office/drawing/2015/06/chart">
            <c:ext xmlns:c16="http://schemas.microsoft.com/office/drawing/2014/chart" uri="{C3380CC4-5D6E-409C-BE32-E72D297353CC}">
              <c16:uniqueId val="{00000004-4B12-433D-8903-01F23CCFA5B6}"/>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12.2</c:v>
                </c:pt>
              </c:numCache>
            </c:numRef>
          </c:val>
          <c:extLst xmlns:c16r2="http://schemas.microsoft.com/office/drawing/2015/06/chart">
            <c:ext xmlns:c16="http://schemas.microsoft.com/office/drawing/2014/chart" uri="{C3380CC4-5D6E-409C-BE32-E72D297353CC}">
              <c16:uniqueId val="{00000005-4B12-433D-8903-01F23CCFA5B6}"/>
            </c:ext>
          </c:extLst>
        </c:ser>
        <c:dLbls>
          <c:showLegendKey val="0"/>
          <c:showVal val="0"/>
          <c:showCatName val="0"/>
          <c:showSerName val="0"/>
          <c:showPercent val="0"/>
          <c:showBubbleSize val="0"/>
        </c:dLbls>
        <c:gapWidth val="150"/>
        <c:overlap val="100"/>
        <c:axId val="210978688"/>
        <c:axId val="210980224"/>
      </c:barChart>
      <c:catAx>
        <c:axId val="21097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0980224"/>
        <c:crosses val="autoZero"/>
        <c:auto val="1"/>
        <c:lblAlgn val="ctr"/>
        <c:lblOffset val="100"/>
        <c:noMultiLvlLbl val="0"/>
      </c:catAx>
      <c:valAx>
        <c:axId val="210980224"/>
        <c:scaling>
          <c:orientation val="minMax"/>
          <c:max val="100"/>
          <c:min val="0"/>
        </c:scaling>
        <c:delete val="1"/>
        <c:axPos val="l"/>
        <c:numFmt formatCode="General" sourceLinked="1"/>
        <c:majorTickMark val="none"/>
        <c:minorTickMark val="none"/>
        <c:tickLblPos val="nextTo"/>
        <c:crossAx val="21097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dirty="0" err="1"/>
              <a:t>Ocasiones</a:t>
            </a:r>
            <a:r>
              <a:rPr lang="en-US" sz="1600" dirty="0"/>
              <a:t> de </a:t>
            </a:r>
            <a:r>
              <a:rPr lang="en-US" sz="1600" dirty="0" err="1"/>
              <a:t>compra</a:t>
            </a:r>
            <a:r>
              <a:rPr lang="en-US" sz="1600" dirty="0"/>
              <a:t> </a:t>
            </a:r>
            <a:r>
              <a:rPr lang="en-US" sz="1600" dirty="0" err="1"/>
              <a:t>física</a:t>
            </a:r>
            <a:endParaRPr lang="en-US"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Ocasiones 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067-42F1-BC84-1A260BB81737}"/>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7067-42F1-BC84-1A260BB81737}"/>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7067-42F1-BC84-1A260BB81737}"/>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7067-42F1-BC84-1A260BB81737}"/>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7067-42F1-BC84-1A260BB817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Uno</c:v>
                </c:pt>
                <c:pt idx="1">
                  <c:v>Dos</c:v>
                </c:pt>
                <c:pt idx="2">
                  <c:v>Tres</c:v>
                </c:pt>
                <c:pt idx="3">
                  <c:v>Cuatro</c:v>
                </c:pt>
                <c:pt idx="4">
                  <c:v>Cinco</c:v>
                </c:pt>
                <c:pt idx="5">
                  <c:v>Más de cinco</c:v>
                </c:pt>
              </c:strCache>
            </c:strRef>
          </c:cat>
          <c:val>
            <c:numRef>
              <c:f>Hoja1!$B$2:$B$7</c:f>
              <c:numCache>
                <c:formatCode>0%</c:formatCode>
                <c:ptCount val="6"/>
                <c:pt idx="0">
                  <c:v>0.41</c:v>
                </c:pt>
                <c:pt idx="1">
                  <c:v>0.27</c:v>
                </c:pt>
                <c:pt idx="2">
                  <c:v>0.14000000000000001</c:v>
                </c:pt>
                <c:pt idx="3">
                  <c:v>7.0000000000000007E-2</c:v>
                </c:pt>
                <c:pt idx="4">
                  <c:v>7.0000000000000007E-2</c:v>
                </c:pt>
                <c:pt idx="5">
                  <c:v>0.04</c:v>
                </c:pt>
              </c:numCache>
            </c:numRef>
          </c:val>
          <c:extLst xmlns:c16r2="http://schemas.microsoft.com/office/drawing/2015/06/chart">
            <c:ext xmlns:c16="http://schemas.microsoft.com/office/drawing/2014/chart" uri="{C3380CC4-5D6E-409C-BE32-E72D297353CC}">
              <c16:uniqueId val="{0000000A-7067-42F1-BC84-1A260BB81737}"/>
            </c:ext>
          </c:extLst>
        </c:ser>
        <c:dLbls>
          <c:showLegendKey val="0"/>
          <c:showVal val="0"/>
          <c:showCatName val="0"/>
          <c:showSerName val="0"/>
          <c:showPercent val="0"/>
          <c:showBubbleSize val="0"/>
        </c:dLbls>
        <c:gapWidth val="48"/>
        <c:overlap val="-27"/>
        <c:axId val="210713984"/>
        <c:axId val="210723968"/>
      </c:barChart>
      <c:catAx>
        <c:axId val="21071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0723968"/>
        <c:crosses val="autoZero"/>
        <c:auto val="1"/>
        <c:lblAlgn val="ctr"/>
        <c:lblOffset val="100"/>
        <c:noMultiLvlLbl val="0"/>
      </c:catAx>
      <c:valAx>
        <c:axId val="210723968"/>
        <c:scaling>
          <c:orientation val="minMax"/>
        </c:scaling>
        <c:delete val="1"/>
        <c:axPos val="l"/>
        <c:numFmt formatCode="0%" sourceLinked="1"/>
        <c:majorTickMark val="none"/>
        <c:minorTickMark val="none"/>
        <c:tickLblPos val="nextTo"/>
        <c:crossAx val="21071398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Fotografías</c:v>
                </c:pt>
              </c:strCache>
            </c:strRef>
          </c:tx>
          <c:dPt>
            <c:idx val="0"/>
            <c:bubble3D val="0"/>
            <c:spPr>
              <a:solidFill>
                <a:srgbClr val="FF0066"/>
              </a:solidFill>
              <a:ln w="19050">
                <a:solidFill>
                  <a:schemeClr val="lt1"/>
                </a:solidFill>
              </a:ln>
              <a:effectLst/>
            </c:spPr>
            <c:extLst xmlns:c16r2="http://schemas.microsoft.com/office/drawing/2015/06/chart">
              <c:ext xmlns:c16="http://schemas.microsoft.com/office/drawing/2014/chart" uri="{C3380CC4-5D6E-409C-BE32-E72D297353CC}">
                <c16:uniqueId val="{00000001-2799-42EA-9819-78E2C1A46356}"/>
              </c:ext>
            </c:extLst>
          </c:dPt>
          <c:dPt>
            <c:idx val="1"/>
            <c:bubble3D val="0"/>
            <c:spPr>
              <a:solidFill>
                <a:srgbClr val="FF75AD"/>
              </a:solidFill>
              <a:ln w="19050">
                <a:solidFill>
                  <a:schemeClr val="lt1"/>
                </a:solidFill>
              </a:ln>
              <a:effectLst/>
            </c:spPr>
            <c:extLst xmlns:c16r2="http://schemas.microsoft.com/office/drawing/2015/06/chart">
              <c:ext xmlns:c16="http://schemas.microsoft.com/office/drawing/2014/chart" uri="{C3380CC4-5D6E-409C-BE32-E72D297353CC}">
                <c16:uniqueId val="{00000002-2799-42EA-9819-78E2C1A46356}"/>
              </c:ext>
            </c:extLst>
          </c:dPt>
          <c:dPt>
            <c:idx val="2"/>
            <c:bubble3D val="0"/>
            <c:spPr>
              <a:solidFill>
                <a:srgbClr val="A19C90"/>
              </a:solidFill>
              <a:ln w="19050">
                <a:solidFill>
                  <a:schemeClr val="lt1"/>
                </a:solidFill>
              </a:ln>
              <a:effectLst/>
            </c:spPr>
            <c:extLst xmlns:c16r2="http://schemas.microsoft.com/office/drawing/2015/06/chart">
              <c:ext xmlns:c16="http://schemas.microsoft.com/office/drawing/2014/chart" uri="{C3380CC4-5D6E-409C-BE32-E72D297353CC}">
                <c16:uniqueId val="{00000003-2799-42EA-9819-78E2C1A46356}"/>
              </c:ext>
            </c:extLst>
          </c:dPt>
          <c:cat>
            <c:strRef>
              <c:f>Hoja1!$A$2:$A$4</c:f>
              <c:strCache>
                <c:ptCount val="3"/>
                <c:pt idx="0">
                  <c:v>Piratas declarados</c:v>
                </c:pt>
                <c:pt idx="1">
                  <c:v>Piratas no declarados</c:v>
                </c:pt>
                <c:pt idx="2">
                  <c:v>No piratas</c:v>
                </c:pt>
              </c:strCache>
            </c:strRef>
          </c:cat>
          <c:val>
            <c:numRef>
              <c:f>Hoja1!$B$2:$B$4</c:f>
              <c:numCache>
                <c:formatCode>General</c:formatCode>
                <c:ptCount val="3"/>
                <c:pt idx="0">
                  <c:v>5.8</c:v>
                </c:pt>
                <c:pt idx="1">
                  <c:v>0.9</c:v>
                </c:pt>
                <c:pt idx="2">
                  <c:v>98.1</c:v>
                </c:pt>
              </c:numCache>
            </c:numRef>
          </c:val>
          <c:extLst xmlns:c16r2="http://schemas.microsoft.com/office/drawing/2015/06/chart">
            <c:ext xmlns:c16="http://schemas.microsoft.com/office/drawing/2014/chart" uri="{C3380CC4-5D6E-409C-BE32-E72D297353CC}">
              <c16:uniqueId val="{00000000-2799-42EA-9819-78E2C1A463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dirty="0" err="1"/>
              <a:t>Ocasiones</a:t>
            </a:r>
            <a:r>
              <a:rPr lang="en-US" sz="1600" baseline="0" dirty="0"/>
              <a:t> de </a:t>
            </a:r>
            <a:r>
              <a:rPr lang="en-US" sz="1600" baseline="0" dirty="0" err="1"/>
              <a:t>compra</a:t>
            </a:r>
            <a:r>
              <a:rPr lang="en-US" sz="1600" baseline="0" dirty="0"/>
              <a:t> </a:t>
            </a:r>
            <a:r>
              <a:rPr lang="en-US" sz="1600" dirty="0"/>
              <a:t>digital</a:t>
            </a:r>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Ocasiones on-line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1933-4BA2-ACED-2E45EFD9CB73}"/>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1933-4BA2-ACED-2E45EFD9CB73}"/>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1933-4BA2-ACED-2E45EFD9CB73}"/>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1933-4BA2-ACED-2E45EFD9CB73}"/>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1933-4BA2-ACED-2E45EFD9CB7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Uno</c:v>
                </c:pt>
                <c:pt idx="1">
                  <c:v>Dos</c:v>
                </c:pt>
                <c:pt idx="2">
                  <c:v>Tres</c:v>
                </c:pt>
                <c:pt idx="3">
                  <c:v>Cuatro</c:v>
                </c:pt>
                <c:pt idx="4">
                  <c:v>Cinco</c:v>
                </c:pt>
                <c:pt idx="5">
                  <c:v>Más de cinco</c:v>
                </c:pt>
              </c:strCache>
            </c:strRef>
          </c:cat>
          <c:val>
            <c:numRef>
              <c:f>Hoja1!$B$2:$B$7</c:f>
              <c:numCache>
                <c:formatCode>0%</c:formatCode>
                <c:ptCount val="6"/>
                <c:pt idx="0">
                  <c:v>0.31</c:v>
                </c:pt>
                <c:pt idx="1">
                  <c:v>0.27</c:v>
                </c:pt>
                <c:pt idx="2">
                  <c:v>0.14000000000000001</c:v>
                </c:pt>
                <c:pt idx="3">
                  <c:v>0.04</c:v>
                </c:pt>
                <c:pt idx="4">
                  <c:v>0.05</c:v>
                </c:pt>
                <c:pt idx="5">
                  <c:v>0.19</c:v>
                </c:pt>
              </c:numCache>
            </c:numRef>
          </c:val>
          <c:extLst xmlns:c16r2="http://schemas.microsoft.com/office/drawing/2015/06/chart">
            <c:ext xmlns:c16="http://schemas.microsoft.com/office/drawing/2014/chart" uri="{C3380CC4-5D6E-409C-BE32-E72D297353CC}">
              <c16:uniqueId val="{0000000A-1933-4BA2-ACED-2E45EFD9CB73}"/>
            </c:ext>
          </c:extLst>
        </c:ser>
        <c:dLbls>
          <c:showLegendKey val="0"/>
          <c:showVal val="0"/>
          <c:showCatName val="0"/>
          <c:showSerName val="0"/>
          <c:showPercent val="0"/>
          <c:showBubbleSize val="0"/>
        </c:dLbls>
        <c:gapWidth val="48"/>
        <c:overlap val="-27"/>
        <c:axId val="210767872"/>
        <c:axId val="210769408"/>
      </c:barChart>
      <c:catAx>
        <c:axId val="21076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0769408"/>
        <c:crosses val="autoZero"/>
        <c:auto val="1"/>
        <c:lblAlgn val="ctr"/>
        <c:lblOffset val="100"/>
        <c:noMultiLvlLbl val="0"/>
      </c:catAx>
      <c:valAx>
        <c:axId val="210769408"/>
        <c:scaling>
          <c:orientation val="minMax"/>
        </c:scaling>
        <c:delete val="1"/>
        <c:axPos val="l"/>
        <c:numFmt formatCode="0%" sourceLinked="1"/>
        <c:majorTickMark val="none"/>
        <c:minorTickMark val="none"/>
        <c:tickLblPos val="nextTo"/>
        <c:crossAx val="2107678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1" u="none" strike="noStrike" kern="1200" spc="0" baseline="0">
                <a:solidFill>
                  <a:prstClr val="black">
                    <a:lumMod val="65000"/>
                    <a:lumOff val="35000"/>
                  </a:prstClr>
                </a:solidFill>
                <a:latin typeface="+mn-lt"/>
                <a:ea typeface="+mn-ea"/>
                <a:cs typeface="+mn-cs"/>
              </a:defRPr>
            </a:pPr>
            <a:r>
              <a:rPr lang="es-MX" sz="1800" b="1" i="1" baseline="0" dirty="0">
                <a:effectLst/>
              </a:rPr>
              <a:t>Gasto en la última ocasión de compra física</a:t>
            </a:r>
            <a:endParaRPr lang="es-MX" dirty="0">
              <a:effectLst/>
            </a:endParaRPr>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Música / CDs / Canciones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DE2-47FF-ADD5-3B503632B85B}"/>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8DE2-47FF-ADD5-3B503632B85B}"/>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8DE2-47FF-ADD5-3B503632B85B}"/>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8DE2-47FF-ADD5-3B503632B85B}"/>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8DE2-47FF-ADD5-3B503632B8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Nada / Gratis / $ 0</c:v>
                </c:pt>
                <c:pt idx="1">
                  <c:v>De $ 1 a $ 40</c:v>
                </c:pt>
                <c:pt idx="2">
                  <c:v>De $ 41 a $ 80</c:v>
                </c:pt>
                <c:pt idx="3">
                  <c:v>De $ 81 a $ 120</c:v>
                </c:pt>
                <c:pt idx="4">
                  <c:v>Más de $ 120</c:v>
                </c:pt>
              </c:strCache>
            </c:strRef>
          </c:cat>
          <c:val>
            <c:numRef>
              <c:f>Hoja1!$B$2:$B$6</c:f>
              <c:numCache>
                <c:formatCode>0%</c:formatCode>
                <c:ptCount val="5"/>
                <c:pt idx="0">
                  <c:v>0</c:v>
                </c:pt>
                <c:pt idx="1">
                  <c:v>0.02</c:v>
                </c:pt>
                <c:pt idx="2">
                  <c:v>0.28999999999999998</c:v>
                </c:pt>
                <c:pt idx="3">
                  <c:v>0.32</c:v>
                </c:pt>
                <c:pt idx="4">
                  <c:v>0.19</c:v>
                </c:pt>
              </c:numCache>
            </c:numRef>
          </c:val>
          <c:extLst xmlns:c16r2="http://schemas.microsoft.com/office/drawing/2015/06/chart">
            <c:ext xmlns:c16="http://schemas.microsoft.com/office/drawing/2014/chart" uri="{C3380CC4-5D6E-409C-BE32-E72D297353CC}">
              <c16:uniqueId val="{0000000A-8DE2-47FF-ADD5-3B503632B85B}"/>
            </c:ext>
          </c:extLst>
        </c:ser>
        <c:dLbls>
          <c:showLegendKey val="0"/>
          <c:showVal val="0"/>
          <c:showCatName val="0"/>
          <c:showSerName val="0"/>
          <c:showPercent val="0"/>
          <c:showBubbleSize val="0"/>
        </c:dLbls>
        <c:gapWidth val="48"/>
        <c:overlap val="-27"/>
        <c:axId val="210833792"/>
        <c:axId val="210835328"/>
      </c:barChart>
      <c:catAx>
        <c:axId val="21083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0835328"/>
        <c:crosses val="autoZero"/>
        <c:auto val="1"/>
        <c:lblAlgn val="ctr"/>
        <c:lblOffset val="100"/>
        <c:noMultiLvlLbl val="0"/>
      </c:catAx>
      <c:valAx>
        <c:axId val="210835328"/>
        <c:scaling>
          <c:orientation val="minMax"/>
        </c:scaling>
        <c:delete val="1"/>
        <c:axPos val="l"/>
        <c:numFmt formatCode="0%" sourceLinked="1"/>
        <c:majorTickMark val="none"/>
        <c:minorTickMark val="none"/>
        <c:tickLblPos val="nextTo"/>
        <c:crossAx val="2108337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s-MX" dirty="0"/>
              <a:t>Gasto en la</a:t>
            </a:r>
            <a:r>
              <a:rPr lang="es-MX" baseline="0" dirty="0"/>
              <a:t> última ocasión de compra digital</a:t>
            </a:r>
            <a:endParaRPr lang="es-MX"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Música / CDs / Canciones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DE2-47FF-ADD5-3B503632B85B}"/>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8DE2-47FF-ADD5-3B503632B85B}"/>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8DE2-47FF-ADD5-3B503632B85B}"/>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8DE2-47FF-ADD5-3B503632B85B}"/>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8DE2-47FF-ADD5-3B503632B8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Nada / Gratis / $ 0</c:v>
                </c:pt>
                <c:pt idx="1">
                  <c:v>De $ 1 a $ 20</c:v>
                </c:pt>
                <c:pt idx="2">
                  <c:v>De $ 21 a $ 40</c:v>
                </c:pt>
                <c:pt idx="3">
                  <c:v>De $ 41 a $ 60</c:v>
                </c:pt>
                <c:pt idx="4">
                  <c:v>Más de $ 60</c:v>
                </c:pt>
              </c:strCache>
            </c:strRef>
          </c:cat>
          <c:val>
            <c:numRef>
              <c:f>Hoja1!$B$2:$B$6</c:f>
              <c:numCache>
                <c:formatCode>0%</c:formatCode>
                <c:ptCount val="5"/>
                <c:pt idx="0">
                  <c:v>0.78</c:v>
                </c:pt>
                <c:pt idx="1">
                  <c:v>0.03</c:v>
                </c:pt>
                <c:pt idx="2">
                  <c:v>0.05</c:v>
                </c:pt>
                <c:pt idx="3">
                  <c:v>0.09</c:v>
                </c:pt>
                <c:pt idx="4">
                  <c:v>0.05</c:v>
                </c:pt>
              </c:numCache>
            </c:numRef>
          </c:val>
          <c:extLst xmlns:c16r2="http://schemas.microsoft.com/office/drawing/2015/06/chart">
            <c:ext xmlns:c16="http://schemas.microsoft.com/office/drawing/2014/chart" uri="{C3380CC4-5D6E-409C-BE32-E72D297353CC}">
              <c16:uniqueId val="{0000000A-8DE2-47FF-ADD5-3B503632B85B}"/>
            </c:ext>
          </c:extLst>
        </c:ser>
        <c:dLbls>
          <c:showLegendKey val="0"/>
          <c:showVal val="0"/>
          <c:showCatName val="0"/>
          <c:showSerName val="0"/>
          <c:showPercent val="0"/>
          <c:showBubbleSize val="0"/>
        </c:dLbls>
        <c:gapWidth val="48"/>
        <c:overlap val="-27"/>
        <c:axId val="211412096"/>
        <c:axId val="211413632"/>
      </c:barChart>
      <c:catAx>
        <c:axId val="21141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1413632"/>
        <c:crosses val="autoZero"/>
        <c:auto val="1"/>
        <c:lblAlgn val="ctr"/>
        <c:lblOffset val="100"/>
        <c:noMultiLvlLbl val="0"/>
      </c:catAx>
      <c:valAx>
        <c:axId val="211413632"/>
        <c:scaling>
          <c:orientation val="minMax"/>
        </c:scaling>
        <c:delete val="1"/>
        <c:axPos val="l"/>
        <c:numFmt formatCode="0%" sourceLinked="1"/>
        <c:majorTickMark val="none"/>
        <c:minorTickMark val="none"/>
        <c:tickLblPos val="nextTo"/>
        <c:crossAx val="2114120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dirty="0" err="1"/>
              <a:t>Razón</a:t>
            </a:r>
            <a:r>
              <a:rPr lang="en-US" sz="1600" dirty="0"/>
              <a:t> de </a:t>
            </a:r>
            <a:r>
              <a:rPr lang="en-US" sz="1600" dirty="0" err="1"/>
              <a:t>compra</a:t>
            </a:r>
            <a:r>
              <a:rPr lang="en-US" sz="1600" dirty="0"/>
              <a:t> </a:t>
            </a:r>
            <a:r>
              <a:rPr lang="en-US" sz="1600" dirty="0" err="1"/>
              <a:t>física</a:t>
            </a:r>
            <a:endParaRPr lang="en-US" sz="1600" dirty="0"/>
          </a:p>
        </c:rich>
      </c:tx>
      <c:layout>
        <c:manualLayout>
          <c:xMode val="edge"/>
          <c:yMode val="edge"/>
          <c:x val="0.30612241054613937"/>
          <c:y val="1.1365702479338843E-2"/>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A31-4AD2-AAF0-98CCA7609CDC}"/>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7A31-4AD2-AAF0-98CCA7609CDC}"/>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MX"/>
                </a:p>
              </c:txPr>
              <c:dLblPos val="inBase"/>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Facilidad para adquirirlo</c:v>
                </c:pt>
                <c:pt idx="1">
                  <c:v>Precio</c:v>
                </c:pt>
                <c:pt idx="2">
                  <c:v>No encontró original</c:v>
                </c:pt>
              </c:strCache>
            </c:strRef>
          </c:cat>
          <c:val>
            <c:numRef>
              <c:f>Hoja1!$B$2:$B$4</c:f>
              <c:numCache>
                <c:formatCode>0%</c:formatCode>
                <c:ptCount val="3"/>
                <c:pt idx="0">
                  <c:v>0.19</c:v>
                </c:pt>
                <c:pt idx="1">
                  <c:v>0.43</c:v>
                </c:pt>
                <c:pt idx="2">
                  <c:v>0.12</c:v>
                </c:pt>
              </c:numCache>
            </c:numRef>
          </c:val>
          <c:extLst xmlns:c16r2="http://schemas.microsoft.com/office/drawing/2015/06/chart">
            <c:ext xmlns:c16="http://schemas.microsoft.com/office/drawing/2014/chart" uri="{C3380CC4-5D6E-409C-BE32-E72D297353CC}">
              <c16:uniqueId val="{00000004-7A31-4AD2-AAF0-98CCA7609CDC}"/>
            </c:ext>
          </c:extLst>
        </c:ser>
        <c:dLbls>
          <c:showLegendKey val="0"/>
          <c:showVal val="0"/>
          <c:showCatName val="0"/>
          <c:showSerName val="0"/>
          <c:showPercent val="0"/>
          <c:showBubbleSize val="0"/>
        </c:dLbls>
        <c:gapWidth val="48"/>
        <c:overlap val="-27"/>
        <c:axId val="211095552"/>
        <c:axId val="211097088"/>
      </c:barChart>
      <c:catAx>
        <c:axId val="21109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1097088"/>
        <c:crosses val="autoZero"/>
        <c:auto val="1"/>
        <c:lblAlgn val="ctr"/>
        <c:lblOffset val="100"/>
        <c:noMultiLvlLbl val="0"/>
      </c:catAx>
      <c:valAx>
        <c:axId val="211097088"/>
        <c:scaling>
          <c:orientation val="minMax"/>
        </c:scaling>
        <c:delete val="1"/>
        <c:axPos val="l"/>
        <c:numFmt formatCode="0%" sourceLinked="1"/>
        <c:majorTickMark val="none"/>
        <c:minorTickMark val="none"/>
        <c:tickLblPos val="nextTo"/>
        <c:crossAx val="2110955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s-MX" sz="1600" dirty="0"/>
              <a:t>Razón</a:t>
            </a:r>
            <a:r>
              <a:rPr lang="es-MX" sz="1600" baseline="0" dirty="0"/>
              <a:t> de compra digital</a:t>
            </a:r>
            <a:endParaRPr lang="es-MX"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4BC8-48B5-9DFA-A0628FFD5139}"/>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4BC8-48B5-9DFA-A0628FFD513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MX"/>
                </a:p>
              </c:txPr>
              <c:dLblPos val="inBase"/>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Facilidad para adquirirlo</c:v>
                </c:pt>
                <c:pt idx="1">
                  <c:v>Precio</c:v>
                </c:pt>
                <c:pt idx="2">
                  <c:v>Me gustó</c:v>
                </c:pt>
              </c:strCache>
            </c:strRef>
          </c:cat>
          <c:val>
            <c:numRef>
              <c:f>Hoja1!$B$2:$B$4</c:f>
              <c:numCache>
                <c:formatCode>0%</c:formatCode>
                <c:ptCount val="3"/>
                <c:pt idx="0">
                  <c:v>0.51</c:v>
                </c:pt>
                <c:pt idx="1">
                  <c:v>0.08</c:v>
                </c:pt>
                <c:pt idx="2">
                  <c:v>0.2</c:v>
                </c:pt>
              </c:numCache>
            </c:numRef>
          </c:val>
          <c:extLst xmlns:c16r2="http://schemas.microsoft.com/office/drawing/2015/06/chart">
            <c:ext xmlns:c16="http://schemas.microsoft.com/office/drawing/2014/chart" uri="{C3380CC4-5D6E-409C-BE32-E72D297353CC}">
              <c16:uniqueId val="{00000004-4BC8-48B5-9DFA-A0628FFD5139}"/>
            </c:ext>
          </c:extLst>
        </c:ser>
        <c:dLbls>
          <c:showLegendKey val="0"/>
          <c:showVal val="0"/>
          <c:showCatName val="0"/>
          <c:showSerName val="0"/>
          <c:showPercent val="0"/>
          <c:showBubbleSize val="0"/>
        </c:dLbls>
        <c:gapWidth val="48"/>
        <c:overlap val="-27"/>
        <c:axId val="211248640"/>
        <c:axId val="211250176"/>
      </c:barChart>
      <c:catAx>
        <c:axId val="21124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1250176"/>
        <c:crosses val="autoZero"/>
        <c:auto val="1"/>
        <c:lblAlgn val="ctr"/>
        <c:lblOffset val="100"/>
        <c:noMultiLvlLbl val="0"/>
      </c:catAx>
      <c:valAx>
        <c:axId val="211250176"/>
        <c:scaling>
          <c:orientation val="minMax"/>
        </c:scaling>
        <c:delete val="1"/>
        <c:axPos val="l"/>
        <c:numFmt formatCode="0%" sourceLinked="1"/>
        <c:majorTickMark val="none"/>
        <c:minorTickMark val="none"/>
        <c:tickLblPos val="nextTo"/>
        <c:crossAx val="2112486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física</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06B0-4856-B435-84CCA4F1E503}"/>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06B0-4856-B435-84CCA4F1E503}"/>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43.1</c:v>
                </c:pt>
              </c:numCache>
            </c:numRef>
          </c:val>
          <c:extLst xmlns:c16r2="http://schemas.microsoft.com/office/drawing/2015/06/chart">
            <c:ext xmlns:c16="http://schemas.microsoft.com/office/drawing/2014/chart" uri="{C3380CC4-5D6E-409C-BE32-E72D297353CC}">
              <c16:uniqueId val="{00000004-06B0-4856-B435-84CCA4F1E503}"/>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12</c:v>
                </c:pt>
              </c:numCache>
            </c:numRef>
          </c:val>
          <c:extLst xmlns:c16r2="http://schemas.microsoft.com/office/drawing/2015/06/chart">
            <c:ext xmlns:c16="http://schemas.microsoft.com/office/drawing/2014/chart" uri="{C3380CC4-5D6E-409C-BE32-E72D297353CC}">
              <c16:uniqueId val="{00000005-06B0-4856-B435-84CCA4F1E503}"/>
            </c:ext>
          </c:extLst>
        </c:ser>
        <c:dLbls>
          <c:showLegendKey val="0"/>
          <c:showVal val="0"/>
          <c:showCatName val="0"/>
          <c:showSerName val="0"/>
          <c:showPercent val="0"/>
          <c:showBubbleSize val="0"/>
        </c:dLbls>
        <c:gapWidth val="150"/>
        <c:overlap val="100"/>
        <c:axId val="211437440"/>
        <c:axId val="211438976"/>
      </c:barChart>
      <c:catAx>
        <c:axId val="21143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1438976"/>
        <c:crosses val="autoZero"/>
        <c:auto val="1"/>
        <c:lblAlgn val="ctr"/>
        <c:lblOffset val="100"/>
        <c:noMultiLvlLbl val="0"/>
      </c:catAx>
      <c:valAx>
        <c:axId val="211438976"/>
        <c:scaling>
          <c:orientation val="minMax"/>
          <c:max val="100"/>
          <c:min val="0"/>
        </c:scaling>
        <c:delete val="1"/>
        <c:axPos val="l"/>
        <c:numFmt formatCode="General" sourceLinked="1"/>
        <c:majorTickMark val="none"/>
        <c:minorTickMark val="none"/>
        <c:tickLblPos val="nextTo"/>
        <c:crossAx val="211437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digital</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8EB5-40BC-BC32-13608966D763}"/>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8EB5-40BC-BC32-13608966D763}"/>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30.6</c:v>
                </c:pt>
              </c:numCache>
            </c:numRef>
          </c:val>
          <c:extLst xmlns:c16r2="http://schemas.microsoft.com/office/drawing/2015/06/chart">
            <c:ext xmlns:c16="http://schemas.microsoft.com/office/drawing/2014/chart" uri="{C3380CC4-5D6E-409C-BE32-E72D297353CC}">
              <c16:uniqueId val="{00000004-8EB5-40BC-BC32-13608966D763}"/>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15.6</c:v>
                </c:pt>
              </c:numCache>
            </c:numRef>
          </c:val>
          <c:extLst xmlns:c16r2="http://schemas.microsoft.com/office/drawing/2015/06/chart">
            <c:ext xmlns:c16="http://schemas.microsoft.com/office/drawing/2014/chart" uri="{C3380CC4-5D6E-409C-BE32-E72D297353CC}">
              <c16:uniqueId val="{00000005-8EB5-40BC-BC32-13608966D763}"/>
            </c:ext>
          </c:extLst>
        </c:ser>
        <c:dLbls>
          <c:showLegendKey val="0"/>
          <c:showVal val="0"/>
          <c:showCatName val="0"/>
          <c:showSerName val="0"/>
          <c:showPercent val="0"/>
          <c:showBubbleSize val="0"/>
        </c:dLbls>
        <c:gapWidth val="150"/>
        <c:overlap val="100"/>
        <c:axId val="211904384"/>
        <c:axId val="211905920"/>
      </c:barChart>
      <c:catAx>
        <c:axId val="2119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1905920"/>
        <c:crosses val="autoZero"/>
        <c:auto val="1"/>
        <c:lblAlgn val="ctr"/>
        <c:lblOffset val="100"/>
        <c:noMultiLvlLbl val="0"/>
      </c:catAx>
      <c:valAx>
        <c:axId val="211905920"/>
        <c:scaling>
          <c:orientation val="minMax"/>
          <c:max val="100"/>
          <c:min val="0"/>
        </c:scaling>
        <c:delete val="1"/>
        <c:axPos val="l"/>
        <c:numFmt formatCode="General" sourceLinked="1"/>
        <c:majorTickMark val="none"/>
        <c:minorTickMark val="none"/>
        <c:tickLblPos val="nextTo"/>
        <c:crossAx val="211904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 </a:t>
            </a:r>
            <a:r>
              <a:rPr lang="es-MX" sz="1862" b="1" i="1" u="none" strike="noStrike" baseline="0" dirty="0">
                <a:effectLst/>
              </a:rPr>
              <a:t>total (físico o digital ) </a:t>
            </a:r>
            <a:r>
              <a:rPr lang="es-MX" b="1" i="1" baseline="0" dirty="0"/>
              <a:t>de software</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8EB5-40BC-BC32-13608966D763}"/>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8EB5-40BC-BC32-13608966D763}"/>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37</c:v>
                </c:pt>
              </c:numCache>
            </c:numRef>
          </c:val>
          <c:extLst xmlns:c16r2="http://schemas.microsoft.com/office/drawing/2015/06/chart">
            <c:ext xmlns:c16="http://schemas.microsoft.com/office/drawing/2014/chart" uri="{C3380CC4-5D6E-409C-BE32-E72D297353CC}">
              <c16:uniqueId val="{00000004-8EB5-40BC-BC32-13608966D763}"/>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13.9</c:v>
                </c:pt>
              </c:numCache>
            </c:numRef>
          </c:val>
          <c:extLst xmlns:c16r2="http://schemas.microsoft.com/office/drawing/2015/06/chart">
            <c:ext xmlns:c16="http://schemas.microsoft.com/office/drawing/2014/chart" uri="{C3380CC4-5D6E-409C-BE32-E72D297353CC}">
              <c16:uniqueId val="{00000005-8EB5-40BC-BC32-13608966D763}"/>
            </c:ext>
          </c:extLst>
        </c:ser>
        <c:dLbls>
          <c:showLegendKey val="0"/>
          <c:showVal val="0"/>
          <c:showCatName val="0"/>
          <c:showSerName val="0"/>
          <c:showPercent val="0"/>
          <c:showBubbleSize val="0"/>
        </c:dLbls>
        <c:gapWidth val="150"/>
        <c:overlap val="100"/>
        <c:axId val="211810176"/>
        <c:axId val="211811712"/>
      </c:barChart>
      <c:catAx>
        <c:axId val="21181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1811712"/>
        <c:crosses val="autoZero"/>
        <c:auto val="1"/>
        <c:lblAlgn val="ctr"/>
        <c:lblOffset val="100"/>
        <c:noMultiLvlLbl val="0"/>
      </c:catAx>
      <c:valAx>
        <c:axId val="211811712"/>
        <c:scaling>
          <c:orientation val="minMax"/>
          <c:max val="100"/>
          <c:min val="0"/>
        </c:scaling>
        <c:delete val="1"/>
        <c:axPos val="l"/>
        <c:numFmt formatCode="General" sourceLinked="1"/>
        <c:majorTickMark val="none"/>
        <c:minorTickMark val="none"/>
        <c:tickLblPos val="nextTo"/>
        <c:crossAx val="211810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dirty="0" err="1"/>
              <a:t>Cantidad</a:t>
            </a:r>
            <a:r>
              <a:rPr lang="en-US" sz="1600" dirty="0"/>
              <a:t> de </a:t>
            </a:r>
            <a:r>
              <a:rPr lang="en-US" sz="1600" dirty="0" err="1"/>
              <a:t>ocasiones</a:t>
            </a:r>
            <a:r>
              <a:rPr lang="en-US" sz="1600" baseline="0" dirty="0"/>
              <a:t> de </a:t>
            </a:r>
            <a:r>
              <a:rPr lang="en-US" sz="1600" baseline="0" dirty="0" err="1"/>
              <a:t>compras</a:t>
            </a:r>
            <a:r>
              <a:rPr lang="en-US" sz="1600" baseline="0" dirty="0"/>
              <a:t> </a:t>
            </a:r>
            <a:r>
              <a:rPr lang="en-US" sz="1600" baseline="0" dirty="0" err="1"/>
              <a:t>físicas</a:t>
            </a:r>
            <a:endParaRPr lang="en-US"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Ocasiones 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067-42F1-BC84-1A260BB81737}"/>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7067-42F1-BC84-1A260BB81737}"/>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7067-42F1-BC84-1A260BB81737}"/>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7067-42F1-BC84-1A260BB81737}"/>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7067-42F1-BC84-1A260BB817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Uno</c:v>
                </c:pt>
                <c:pt idx="1">
                  <c:v>Dos</c:v>
                </c:pt>
                <c:pt idx="2">
                  <c:v>Tres</c:v>
                </c:pt>
                <c:pt idx="3">
                  <c:v>Cuatro</c:v>
                </c:pt>
                <c:pt idx="4">
                  <c:v>Cinco</c:v>
                </c:pt>
                <c:pt idx="5">
                  <c:v>Más de cinco</c:v>
                </c:pt>
              </c:strCache>
            </c:strRef>
          </c:cat>
          <c:val>
            <c:numRef>
              <c:f>Hoja1!$B$2:$B$7</c:f>
              <c:numCache>
                <c:formatCode>0%</c:formatCode>
                <c:ptCount val="6"/>
                <c:pt idx="0">
                  <c:v>0.63</c:v>
                </c:pt>
                <c:pt idx="1">
                  <c:v>0.06</c:v>
                </c:pt>
                <c:pt idx="2">
                  <c:v>0.05</c:v>
                </c:pt>
                <c:pt idx="3">
                  <c:v>0.1</c:v>
                </c:pt>
                <c:pt idx="4">
                  <c:v>0.01</c:v>
                </c:pt>
                <c:pt idx="5">
                  <c:v>0.15</c:v>
                </c:pt>
              </c:numCache>
            </c:numRef>
          </c:val>
          <c:extLst xmlns:c16r2="http://schemas.microsoft.com/office/drawing/2015/06/chart">
            <c:ext xmlns:c16="http://schemas.microsoft.com/office/drawing/2014/chart" uri="{C3380CC4-5D6E-409C-BE32-E72D297353CC}">
              <c16:uniqueId val="{0000000A-7067-42F1-BC84-1A260BB81737}"/>
            </c:ext>
          </c:extLst>
        </c:ser>
        <c:dLbls>
          <c:showLegendKey val="0"/>
          <c:showVal val="0"/>
          <c:showCatName val="0"/>
          <c:showSerName val="0"/>
          <c:showPercent val="0"/>
          <c:showBubbleSize val="0"/>
        </c:dLbls>
        <c:gapWidth val="48"/>
        <c:overlap val="-27"/>
        <c:axId val="212000128"/>
        <c:axId val="212018304"/>
      </c:barChart>
      <c:catAx>
        <c:axId val="21200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2018304"/>
        <c:crosses val="autoZero"/>
        <c:auto val="1"/>
        <c:lblAlgn val="ctr"/>
        <c:lblOffset val="100"/>
        <c:noMultiLvlLbl val="0"/>
      </c:catAx>
      <c:valAx>
        <c:axId val="212018304"/>
        <c:scaling>
          <c:orientation val="minMax"/>
        </c:scaling>
        <c:delete val="1"/>
        <c:axPos val="l"/>
        <c:numFmt formatCode="0%" sourceLinked="1"/>
        <c:majorTickMark val="none"/>
        <c:minorTickMark val="none"/>
        <c:tickLblPos val="nextTo"/>
        <c:crossAx val="2120001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dirty="0" err="1"/>
              <a:t>Cantidad</a:t>
            </a:r>
            <a:r>
              <a:rPr lang="en-US" sz="1600" dirty="0"/>
              <a:t> de </a:t>
            </a:r>
            <a:r>
              <a:rPr lang="en-US" sz="1600" dirty="0" err="1"/>
              <a:t>ocasiones</a:t>
            </a:r>
            <a:r>
              <a:rPr lang="en-US" sz="1600" dirty="0"/>
              <a:t> de </a:t>
            </a:r>
            <a:r>
              <a:rPr lang="en-US" sz="1600" dirty="0" err="1"/>
              <a:t>compras</a:t>
            </a:r>
            <a:r>
              <a:rPr lang="en-US" sz="1600" baseline="0" dirty="0"/>
              <a:t> </a:t>
            </a:r>
            <a:r>
              <a:rPr lang="en-US" sz="1600" dirty="0" err="1"/>
              <a:t>digitales</a:t>
            </a:r>
            <a:endParaRPr lang="en-US"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Ocasiones on-line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1933-4BA2-ACED-2E45EFD9CB73}"/>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1933-4BA2-ACED-2E45EFD9CB73}"/>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1933-4BA2-ACED-2E45EFD9CB73}"/>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1933-4BA2-ACED-2E45EFD9CB73}"/>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1933-4BA2-ACED-2E45EFD9CB7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Uno</c:v>
                </c:pt>
                <c:pt idx="1">
                  <c:v>Dos</c:v>
                </c:pt>
                <c:pt idx="2">
                  <c:v>Tres</c:v>
                </c:pt>
                <c:pt idx="3">
                  <c:v>Cuatro</c:v>
                </c:pt>
                <c:pt idx="4">
                  <c:v>Cinco</c:v>
                </c:pt>
                <c:pt idx="5">
                  <c:v>Más de cinco</c:v>
                </c:pt>
              </c:strCache>
            </c:strRef>
          </c:cat>
          <c:val>
            <c:numRef>
              <c:f>Hoja1!$B$2:$B$7</c:f>
              <c:numCache>
                <c:formatCode>0%</c:formatCode>
                <c:ptCount val="6"/>
                <c:pt idx="0">
                  <c:v>0.31</c:v>
                </c:pt>
                <c:pt idx="1">
                  <c:v>0.19</c:v>
                </c:pt>
                <c:pt idx="2">
                  <c:v>0.13</c:v>
                </c:pt>
                <c:pt idx="3">
                  <c:v>0.05</c:v>
                </c:pt>
                <c:pt idx="4">
                  <c:v>0.05</c:v>
                </c:pt>
                <c:pt idx="5">
                  <c:v>0.27</c:v>
                </c:pt>
              </c:numCache>
            </c:numRef>
          </c:val>
          <c:extLst xmlns:c16r2="http://schemas.microsoft.com/office/drawing/2015/06/chart">
            <c:ext xmlns:c16="http://schemas.microsoft.com/office/drawing/2014/chart" uri="{C3380CC4-5D6E-409C-BE32-E72D297353CC}">
              <c16:uniqueId val="{0000000A-1933-4BA2-ACED-2E45EFD9CB73}"/>
            </c:ext>
          </c:extLst>
        </c:ser>
        <c:dLbls>
          <c:showLegendKey val="0"/>
          <c:showVal val="0"/>
          <c:showCatName val="0"/>
          <c:showSerName val="0"/>
          <c:showPercent val="0"/>
          <c:showBubbleSize val="0"/>
        </c:dLbls>
        <c:gapWidth val="48"/>
        <c:overlap val="-27"/>
        <c:axId val="211578880"/>
        <c:axId val="211580416"/>
      </c:barChart>
      <c:catAx>
        <c:axId val="21157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1580416"/>
        <c:crosses val="autoZero"/>
        <c:auto val="1"/>
        <c:lblAlgn val="ctr"/>
        <c:lblOffset val="100"/>
        <c:noMultiLvlLbl val="0"/>
      </c:catAx>
      <c:valAx>
        <c:axId val="211580416"/>
        <c:scaling>
          <c:orientation val="minMax"/>
        </c:scaling>
        <c:delete val="1"/>
        <c:axPos val="l"/>
        <c:numFmt formatCode="0%" sourceLinked="1"/>
        <c:majorTickMark val="none"/>
        <c:minorTickMark val="none"/>
        <c:tickLblPos val="nextTo"/>
        <c:crossAx val="2115788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Música</c:v>
                </c:pt>
              </c:strCache>
            </c:strRef>
          </c:tx>
          <c:dPt>
            <c:idx val="0"/>
            <c:bubble3D val="0"/>
            <c:spPr>
              <a:solidFill>
                <a:srgbClr val="FF0066"/>
              </a:solidFill>
              <a:ln w="19050">
                <a:solidFill>
                  <a:schemeClr val="lt1"/>
                </a:solidFill>
              </a:ln>
              <a:effectLst/>
            </c:spPr>
            <c:extLst xmlns:c16r2="http://schemas.microsoft.com/office/drawing/2015/06/chart">
              <c:ext xmlns:c16="http://schemas.microsoft.com/office/drawing/2014/chart" uri="{C3380CC4-5D6E-409C-BE32-E72D297353CC}">
                <c16:uniqueId val="{00000001-2799-42EA-9819-78E2C1A46356}"/>
              </c:ext>
            </c:extLst>
          </c:dPt>
          <c:dPt>
            <c:idx val="1"/>
            <c:bubble3D val="0"/>
            <c:spPr>
              <a:solidFill>
                <a:srgbClr val="FF75AD"/>
              </a:solidFill>
              <a:ln w="19050">
                <a:solidFill>
                  <a:schemeClr val="lt1"/>
                </a:solidFill>
              </a:ln>
              <a:effectLst/>
            </c:spPr>
            <c:extLst xmlns:c16r2="http://schemas.microsoft.com/office/drawing/2015/06/chart">
              <c:ext xmlns:c16="http://schemas.microsoft.com/office/drawing/2014/chart" uri="{C3380CC4-5D6E-409C-BE32-E72D297353CC}">
                <c16:uniqueId val="{00000002-2799-42EA-9819-78E2C1A46356}"/>
              </c:ext>
            </c:extLst>
          </c:dPt>
          <c:dPt>
            <c:idx val="2"/>
            <c:bubble3D val="0"/>
            <c:spPr>
              <a:solidFill>
                <a:srgbClr val="A19C90"/>
              </a:solidFill>
              <a:ln w="19050">
                <a:solidFill>
                  <a:schemeClr val="lt1"/>
                </a:solidFill>
              </a:ln>
              <a:effectLst/>
            </c:spPr>
            <c:extLst xmlns:c16r2="http://schemas.microsoft.com/office/drawing/2015/06/chart">
              <c:ext xmlns:c16="http://schemas.microsoft.com/office/drawing/2014/chart" uri="{C3380CC4-5D6E-409C-BE32-E72D297353CC}">
                <c16:uniqueId val="{00000003-2799-42EA-9819-78E2C1A46356}"/>
              </c:ext>
            </c:extLst>
          </c:dPt>
          <c:cat>
            <c:strRef>
              <c:f>Hoja1!$A$2:$A$4</c:f>
              <c:strCache>
                <c:ptCount val="3"/>
                <c:pt idx="0">
                  <c:v>Piratas declarados</c:v>
                </c:pt>
                <c:pt idx="1">
                  <c:v>Piratas no declarados</c:v>
                </c:pt>
                <c:pt idx="2">
                  <c:v>No piratas</c:v>
                </c:pt>
              </c:strCache>
            </c:strRef>
          </c:cat>
          <c:val>
            <c:numRef>
              <c:f>Hoja1!$B$2:$B$4</c:f>
              <c:numCache>
                <c:formatCode>General</c:formatCode>
                <c:ptCount val="3"/>
                <c:pt idx="0">
                  <c:v>1.2</c:v>
                </c:pt>
                <c:pt idx="1">
                  <c:v>0.2</c:v>
                </c:pt>
                <c:pt idx="2">
                  <c:v>50.2</c:v>
                </c:pt>
              </c:numCache>
            </c:numRef>
          </c:val>
          <c:extLst xmlns:c16r2="http://schemas.microsoft.com/office/drawing/2015/06/chart">
            <c:ext xmlns:c16="http://schemas.microsoft.com/office/drawing/2014/chart" uri="{C3380CC4-5D6E-409C-BE32-E72D297353CC}">
              <c16:uniqueId val="{00000000-2799-42EA-9819-78E2C1A463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s-MX" dirty="0"/>
              <a:t>Gasto en la última ocasión de compra física</a:t>
            </a:r>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Música / CDs / Canciones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DE2-47FF-ADD5-3B503632B85B}"/>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8DE2-47FF-ADD5-3B503632B85B}"/>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8DE2-47FF-ADD5-3B503632B85B}"/>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8DE2-47FF-ADD5-3B503632B85B}"/>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8DE2-47FF-ADD5-3B503632B8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Nada / Gratis / $ 0</c:v>
                </c:pt>
                <c:pt idx="1">
                  <c:v>De $ 1 a $ 40</c:v>
                </c:pt>
                <c:pt idx="2">
                  <c:v>De $ 41 a $ 80</c:v>
                </c:pt>
                <c:pt idx="3">
                  <c:v>De $ 81 a $ 120</c:v>
                </c:pt>
                <c:pt idx="4">
                  <c:v>Más de $ 120</c:v>
                </c:pt>
              </c:strCache>
            </c:strRef>
          </c:cat>
          <c:val>
            <c:numRef>
              <c:f>Hoja1!$B$2:$B$6</c:f>
              <c:numCache>
                <c:formatCode>0%</c:formatCode>
                <c:ptCount val="5"/>
                <c:pt idx="0">
                  <c:v>0</c:v>
                </c:pt>
                <c:pt idx="1">
                  <c:v>0.25</c:v>
                </c:pt>
                <c:pt idx="2">
                  <c:v>0.25</c:v>
                </c:pt>
                <c:pt idx="3">
                  <c:v>0.25</c:v>
                </c:pt>
                <c:pt idx="4">
                  <c:v>0.25</c:v>
                </c:pt>
              </c:numCache>
            </c:numRef>
          </c:val>
          <c:extLst xmlns:c16r2="http://schemas.microsoft.com/office/drawing/2015/06/chart">
            <c:ext xmlns:c16="http://schemas.microsoft.com/office/drawing/2014/chart" uri="{C3380CC4-5D6E-409C-BE32-E72D297353CC}">
              <c16:uniqueId val="{0000000A-8DE2-47FF-ADD5-3B503632B85B}"/>
            </c:ext>
          </c:extLst>
        </c:ser>
        <c:dLbls>
          <c:showLegendKey val="0"/>
          <c:showVal val="0"/>
          <c:showCatName val="0"/>
          <c:showSerName val="0"/>
          <c:showPercent val="0"/>
          <c:showBubbleSize val="0"/>
        </c:dLbls>
        <c:gapWidth val="48"/>
        <c:overlap val="-27"/>
        <c:axId val="211681664"/>
        <c:axId val="211683200"/>
      </c:barChart>
      <c:catAx>
        <c:axId val="21168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1683200"/>
        <c:crosses val="autoZero"/>
        <c:auto val="1"/>
        <c:lblAlgn val="ctr"/>
        <c:lblOffset val="100"/>
        <c:noMultiLvlLbl val="0"/>
      </c:catAx>
      <c:valAx>
        <c:axId val="211683200"/>
        <c:scaling>
          <c:orientation val="minMax"/>
        </c:scaling>
        <c:delete val="1"/>
        <c:axPos val="l"/>
        <c:numFmt formatCode="0%" sourceLinked="1"/>
        <c:majorTickMark val="none"/>
        <c:minorTickMark val="none"/>
        <c:tickLblPos val="nextTo"/>
        <c:crossAx val="2116816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s-MX" dirty="0"/>
              <a:t>Gasto en la última ocasión de compra digital</a:t>
            </a:r>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Música / CDs / Canciones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DE2-47FF-ADD5-3B503632B85B}"/>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8DE2-47FF-ADD5-3B503632B85B}"/>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8DE2-47FF-ADD5-3B503632B85B}"/>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8DE2-47FF-ADD5-3B503632B85B}"/>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8DE2-47FF-ADD5-3B503632B8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Nada / Gratis / $ 0</c:v>
                </c:pt>
                <c:pt idx="1">
                  <c:v>De $ 1 a $ 20</c:v>
                </c:pt>
                <c:pt idx="2">
                  <c:v>De $ 21 a $ 40</c:v>
                </c:pt>
                <c:pt idx="3">
                  <c:v>De $ 41 a $ 60</c:v>
                </c:pt>
                <c:pt idx="4">
                  <c:v>Más de $ 60</c:v>
                </c:pt>
              </c:strCache>
            </c:strRef>
          </c:cat>
          <c:val>
            <c:numRef>
              <c:f>Hoja1!$B$2:$B$6</c:f>
              <c:numCache>
                <c:formatCode>0%</c:formatCode>
                <c:ptCount val="5"/>
                <c:pt idx="0">
                  <c:v>0.71</c:v>
                </c:pt>
                <c:pt idx="1">
                  <c:v>0.11</c:v>
                </c:pt>
                <c:pt idx="2">
                  <c:v>0.1</c:v>
                </c:pt>
                <c:pt idx="3">
                  <c:v>0.04</c:v>
                </c:pt>
                <c:pt idx="4">
                  <c:v>0.04</c:v>
                </c:pt>
              </c:numCache>
            </c:numRef>
          </c:val>
          <c:extLst xmlns:c16r2="http://schemas.microsoft.com/office/drawing/2015/06/chart">
            <c:ext xmlns:c16="http://schemas.microsoft.com/office/drawing/2014/chart" uri="{C3380CC4-5D6E-409C-BE32-E72D297353CC}">
              <c16:uniqueId val="{0000000A-8DE2-47FF-ADD5-3B503632B85B}"/>
            </c:ext>
          </c:extLst>
        </c:ser>
        <c:dLbls>
          <c:showLegendKey val="0"/>
          <c:showVal val="0"/>
          <c:showCatName val="0"/>
          <c:showSerName val="0"/>
          <c:showPercent val="0"/>
          <c:showBubbleSize val="0"/>
        </c:dLbls>
        <c:gapWidth val="48"/>
        <c:overlap val="-27"/>
        <c:axId val="212083840"/>
        <c:axId val="212085376"/>
      </c:barChart>
      <c:catAx>
        <c:axId val="21208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2085376"/>
        <c:crosses val="autoZero"/>
        <c:auto val="1"/>
        <c:lblAlgn val="ctr"/>
        <c:lblOffset val="100"/>
        <c:noMultiLvlLbl val="0"/>
      </c:catAx>
      <c:valAx>
        <c:axId val="212085376"/>
        <c:scaling>
          <c:orientation val="minMax"/>
        </c:scaling>
        <c:delete val="1"/>
        <c:axPos val="l"/>
        <c:numFmt formatCode="0%" sourceLinked="1"/>
        <c:majorTickMark val="none"/>
        <c:minorTickMark val="none"/>
        <c:tickLblPos val="nextTo"/>
        <c:crossAx val="2120838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i="1" dirty="0" err="1"/>
              <a:t>Razón</a:t>
            </a:r>
            <a:r>
              <a:rPr lang="en-US" sz="1600" i="1" dirty="0"/>
              <a:t> de </a:t>
            </a:r>
            <a:r>
              <a:rPr lang="en-US" sz="1600" i="1" dirty="0" err="1"/>
              <a:t>compra</a:t>
            </a:r>
            <a:r>
              <a:rPr lang="en-US" sz="1600" i="1" dirty="0"/>
              <a:t> </a:t>
            </a:r>
            <a:r>
              <a:rPr lang="en-US" sz="1600" i="1" dirty="0" err="1"/>
              <a:t>física</a:t>
            </a:r>
            <a:endParaRPr lang="en-US" sz="1600" i="1" dirty="0"/>
          </a:p>
        </c:rich>
      </c:tx>
      <c:layout>
        <c:manualLayout>
          <c:xMode val="edge"/>
          <c:yMode val="edge"/>
          <c:x val="0.29177212806026365"/>
          <c:y val="8.4501836547291095E-3"/>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A31-4AD2-AAF0-98CCA7609CDC}"/>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7A31-4AD2-AAF0-98CCA7609CDC}"/>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MX"/>
                </a:p>
              </c:txPr>
              <c:dLblPos val="inBase"/>
              <c:showLegendKey val="0"/>
              <c:showVal val="1"/>
              <c:showCatName val="0"/>
              <c:showSerName val="0"/>
              <c:showPercent val="0"/>
              <c:showBubbleSize val="0"/>
            </c:dLbl>
            <c:dLbl>
              <c:idx val="2"/>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95FD9FF7-3FCB-4AE0-9436-803B9E8F40AE}" type="VALUE">
                      <a:rPr lang="en-US">
                        <a:solidFill>
                          <a:schemeClr val="bg1"/>
                        </a:solidFill>
                      </a:rPr>
                      <a:pPr>
                        <a:defRPr sz="1197" b="1" i="0" u="none" strike="noStrike" kern="1200" baseline="0">
                          <a:solidFill>
                            <a:schemeClr val="tx1"/>
                          </a:solidFill>
                          <a:latin typeface="+mn-lt"/>
                          <a:ea typeface="+mn-ea"/>
                          <a:cs typeface="+mn-cs"/>
                        </a:defRPr>
                      </a:pPr>
                      <a:t>[VALOR]</a:t>
                    </a:fld>
                    <a:endParaRPr lang="es-MX"/>
                  </a:p>
                </c:rich>
              </c:tx>
              <c:spPr>
                <a:noFill/>
                <a:ln>
                  <a:noFill/>
                </a:ln>
                <a:effectLst/>
              </c:sp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A31-4AD2-AAF0-98CCA7609CDC}"/>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Facilidad para adquirirlo</c:v>
                </c:pt>
                <c:pt idx="1">
                  <c:v>Precio</c:v>
                </c:pt>
                <c:pt idx="2">
                  <c:v>Para tenerlo lo antes posible</c:v>
                </c:pt>
              </c:strCache>
            </c:strRef>
          </c:cat>
          <c:val>
            <c:numRef>
              <c:f>Hoja1!$B$2:$B$4</c:f>
              <c:numCache>
                <c:formatCode>0%</c:formatCode>
                <c:ptCount val="3"/>
                <c:pt idx="0">
                  <c:v>0.52</c:v>
                </c:pt>
                <c:pt idx="1">
                  <c:v>0.28999999999999998</c:v>
                </c:pt>
                <c:pt idx="2">
                  <c:v>7.0000000000000007E-2</c:v>
                </c:pt>
              </c:numCache>
            </c:numRef>
          </c:val>
          <c:extLst xmlns:c16r2="http://schemas.microsoft.com/office/drawing/2015/06/chart">
            <c:ext xmlns:c16="http://schemas.microsoft.com/office/drawing/2014/chart" uri="{C3380CC4-5D6E-409C-BE32-E72D297353CC}">
              <c16:uniqueId val="{00000004-7A31-4AD2-AAF0-98CCA7609CDC}"/>
            </c:ext>
          </c:extLst>
        </c:ser>
        <c:dLbls>
          <c:showLegendKey val="0"/>
          <c:showVal val="0"/>
          <c:showCatName val="0"/>
          <c:showSerName val="0"/>
          <c:showPercent val="0"/>
          <c:showBubbleSize val="0"/>
        </c:dLbls>
        <c:gapWidth val="48"/>
        <c:overlap val="-27"/>
        <c:axId val="212194048"/>
        <c:axId val="212195584"/>
      </c:barChart>
      <c:catAx>
        <c:axId val="21219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2195584"/>
        <c:crosses val="autoZero"/>
        <c:auto val="1"/>
        <c:lblAlgn val="ctr"/>
        <c:lblOffset val="100"/>
        <c:noMultiLvlLbl val="0"/>
      </c:catAx>
      <c:valAx>
        <c:axId val="212195584"/>
        <c:scaling>
          <c:orientation val="minMax"/>
        </c:scaling>
        <c:delete val="1"/>
        <c:axPos val="l"/>
        <c:numFmt formatCode="0%" sourceLinked="1"/>
        <c:majorTickMark val="none"/>
        <c:minorTickMark val="none"/>
        <c:tickLblPos val="nextTo"/>
        <c:crossAx val="21219404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s-MX" sz="1600" i="1" dirty="0"/>
              <a:t>Razón</a:t>
            </a:r>
            <a:r>
              <a:rPr lang="es-MX" sz="1600" i="1" baseline="0" dirty="0"/>
              <a:t> de compra digital</a:t>
            </a:r>
            <a:endParaRPr lang="es-MX" sz="1600" i="1"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Off-line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4BC8-48B5-9DFA-A0628FFD5139}"/>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4BC8-48B5-9DFA-A0628FFD5139}"/>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MX"/>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Facilidad para adquirirlo</c:v>
                </c:pt>
                <c:pt idx="1">
                  <c:v>Precio</c:v>
                </c:pt>
                <c:pt idx="2">
                  <c:v>Me gustó</c:v>
                </c:pt>
              </c:strCache>
            </c:strRef>
          </c:cat>
          <c:val>
            <c:numRef>
              <c:f>Hoja1!$B$2:$B$4</c:f>
              <c:numCache>
                <c:formatCode>0%</c:formatCode>
                <c:ptCount val="3"/>
                <c:pt idx="0">
                  <c:v>0.6</c:v>
                </c:pt>
                <c:pt idx="1">
                  <c:v>0.08</c:v>
                </c:pt>
                <c:pt idx="2">
                  <c:v>0.08</c:v>
                </c:pt>
              </c:numCache>
            </c:numRef>
          </c:val>
          <c:extLst xmlns:c16r2="http://schemas.microsoft.com/office/drawing/2015/06/chart">
            <c:ext xmlns:c16="http://schemas.microsoft.com/office/drawing/2014/chart" uri="{C3380CC4-5D6E-409C-BE32-E72D297353CC}">
              <c16:uniqueId val="{00000004-4BC8-48B5-9DFA-A0628FFD5139}"/>
            </c:ext>
          </c:extLst>
        </c:ser>
        <c:dLbls>
          <c:showLegendKey val="0"/>
          <c:showVal val="0"/>
          <c:showCatName val="0"/>
          <c:showSerName val="0"/>
          <c:showPercent val="0"/>
          <c:showBubbleSize val="0"/>
        </c:dLbls>
        <c:gapWidth val="48"/>
        <c:overlap val="-27"/>
        <c:axId val="212281984"/>
        <c:axId val="212296064"/>
      </c:barChart>
      <c:catAx>
        <c:axId val="21228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2296064"/>
        <c:crosses val="autoZero"/>
        <c:auto val="1"/>
        <c:lblAlgn val="ctr"/>
        <c:lblOffset val="100"/>
        <c:noMultiLvlLbl val="0"/>
      </c:catAx>
      <c:valAx>
        <c:axId val="212296064"/>
        <c:scaling>
          <c:orientation val="minMax"/>
        </c:scaling>
        <c:delete val="1"/>
        <c:axPos val="l"/>
        <c:numFmt formatCode="0%" sourceLinked="1"/>
        <c:majorTickMark val="none"/>
        <c:minorTickMark val="none"/>
        <c:tickLblPos val="nextTo"/>
        <c:crossAx val="21228198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física</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36CF-4A6D-8A38-7BEA70F163CA}"/>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36CF-4A6D-8A38-7BEA70F163CA}"/>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48.2</c:v>
                </c:pt>
              </c:numCache>
            </c:numRef>
          </c:val>
          <c:extLst xmlns:c16r2="http://schemas.microsoft.com/office/drawing/2015/06/chart">
            <c:ext xmlns:c16="http://schemas.microsoft.com/office/drawing/2014/chart" uri="{C3380CC4-5D6E-409C-BE32-E72D297353CC}">
              <c16:uniqueId val="{00000004-36CF-4A6D-8A38-7BEA70F163CA}"/>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21.8</c:v>
                </c:pt>
              </c:numCache>
            </c:numRef>
          </c:val>
          <c:extLst xmlns:c16r2="http://schemas.microsoft.com/office/drawing/2015/06/chart">
            <c:ext xmlns:c16="http://schemas.microsoft.com/office/drawing/2014/chart" uri="{C3380CC4-5D6E-409C-BE32-E72D297353CC}">
              <c16:uniqueId val="{00000005-36CF-4A6D-8A38-7BEA70F163CA}"/>
            </c:ext>
          </c:extLst>
        </c:ser>
        <c:dLbls>
          <c:showLegendKey val="0"/>
          <c:showVal val="0"/>
          <c:showCatName val="0"/>
          <c:showSerName val="0"/>
          <c:showPercent val="0"/>
          <c:showBubbleSize val="0"/>
        </c:dLbls>
        <c:gapWidth val="150"/>
        <c:overlap val="100"/>
        <c:axId val="212782080"/>
        <c:axId val="212783872"/>
      </c:barChart>
      <c:catAx>
        <c:axId val="2127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2783872"/>
        <c:crosses val="autoZero"/>
        <c:auto val="1"/>
        <c:lblAlgn val="ctr"/>
        <c:lblOffset val="100"/>
        <c:noMultiLvlLbl val="0"/>
      </c:catAx>
      <c:valAx>
        <c:axId val="212783872"/>
        <c:scaling>
          <c:orientation val="minMax"/>
          <c:max val="100"/>
          <c:min val="0"/>
        </c:scaling>
        <c:delete val="1"/>
        <c:axPos val="l"/>
        <c:numFmt formatCode="General" sourceLinked="1"/>
        <c:majorTickMark val="none"/>
        <c:minorTickMark val="none"/>
        <c:tickLblPos val="nextTo"/>
        <c:crossAx val="212782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digital</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36CF-4A6D-8A38-7BEA70F163CA}"/>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36CF-4A6D-8A38-7BEA70F163CA}"/>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17.2</c:v>
                </c:pt>
              </c:numCache>
            </c:numRef>
          </c:val>
          <c:extLst xmlns:c16r2="http://schemas.microsoft.com/office/drawing/2015/06/chart">
            <c:ext xmlns:c16="http://schemas.microsoft.com/office/drawing/2014/chart" uri="{C3380CC4-5D6E-409C-BE32-E72D297353CC}">
              <c16:uniqueId val="{00000004-36CF-4A6D-8A38-7BEA70F163CA}"/>
            </c:ext>
          </c:extLst>
        </c:ser>
        <c:dLbls>
          <c:showLegendKey val="0"/>
          <c:showVal val="0"/>
          <c:showCatName val="0"/>
          <c:showSerName val="0"/>
          <c:showPercent val="0"/>
          <c:showBubbleSize val="0"/>
        </c:dLbls>
        <c:gapWidth val="150"/>
        <c:overlap val="100"/>
        <c:axId val="212805120"/>
        <c:axId val="212806656"/>
      </c:barChart>
      <c:catAx>
        <c:axId val="21280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2806656"/>
        <c:crosses val="autoZero"/>
        <c:auto val="1"/>
        <c:lblAlgn val="ctr"/>
        <c:lblOffset val="100"/>
        <c:noMultiLvlLbl val="0"/>
      </c:catAx>
      <c:valAx>
        <c:axId val="212806656"/>
        <c:scaling>
          <c:orientation val="minMax"/>
          <c:max val="100"/>
          <c:min val="0"/>
        </c:scaling>
        <c:delete val="1"/>
        <c:axPos val="l"/>
        <c:numFmt formatCode="General" sourceLinked="1"/>
        <c:majorTickMark val="none"/>
        <c:minorTickMark val="none"/>
        <c:tickLblPos val="nextTo"/>
        <c:crossAx val="21280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 </a:t>
            </a:r>
            <a:r>
              <a:rPr lang="es-MX" sz="1862" b="1" i="1" u="none" strike="noStrike" baseline="0" dirty="0">
                <a:effectLst/>
              </a:rPr>
              <a:t>total (físico o digital ) </a:t>
            </a:r>
            <a:r>
              <a:rPr lang="es-MX" b="1" i="1" baseline="0" dirty="0"/>
              <a:t>de fotografías</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36CF-4A6D-8A38-7BEA70F163CA}"/>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36CF-4A6D-8A38-7BEA70F163CA}"/>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22.8</c:v>
                </c:pt>
              </c:numCache>
            </c:numRef>
          </c:val>
          <c:extLst xmlns:c16r2="http://schemas.microsoft.com/office/drawing/2015/06/chart">
            <c:ext xmlns:c16="http://schemas.microsoft.com/office/drawing/2014/chart" uri="{C3380CC4-5D6E-409C-BE32-E72D297353CC}">
              <c16:uniqueId val="{00000004-36CF-4A6D-8A38-7BEA70F163CA}"/>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3.1</c:v>
                </c:pt>
              </c:numCache>
            </c:numRef>
          </c:val>
          <c:extLst xmlns:c16r2="http://schemas.microsoft.com/office/drawing/2015/06/chart">
            <c:ext xmlns:c16="http://schemas.microsoft.com/office/drawing/2014/chart" uri="{C3380CC4-5D6E-409C-BE32-E72D297353CC}">
              <c16:uniqueId val="{00000005-36CF-4A6D-8A38-7BEA70F163CA}"/>
            </c:ext>
          </c:extLst>
        </c:ser>
        <c:dLbls>
          <c:showLegendKey val="0"/>
          <c:showVal val="0"/>
          <c:showCatName val="0"/>
          <c:showSerName val="0"/>
          <c:showPercent val="0"/>
          <c:showBubbleSize val="0"/>
        </c:dLbls>
        <c:gapWidth val="150"/>
        <c:overlap val="100"/>
        <c:axId val="212976768"/>
        <c:axId val="212978304"/>
      </c:barChart>
      <c:catAx>
        <c:axId val="21297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2978304"/>
        <c:crosses val="autoZero"/>
        <c:auto val="1"/>
        <c:lblAlgn val="ctr"/>
        <c:lblOffset val="100"/>
        <c:noMultiLvlLbl val="0"/>
      </c:catAx>
      <c:valAx>
        <c:axId val="212978304"/>
        <c:scaling>
          <c:orientation val="minMax"/>
          <c:max val="100"/>
          <c:min val="0"/>
        </c:scaling>
        <c:delete val="1"/>
        <c:axPos val="l"/>
        <c:numFmt formatCode="General" sourceLinked="1"/>
        <c:majorTickMark val="none"/>
        <c:minorTickMark val="none"/>
        <c:tickLblPos val="nextTo"/>
        <c:crossAx val="21297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física</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36CF-4A6D-8A38-7BEA70F163CA}"/>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36CF-4A6D-8A38-7BEA70F163CA}"/>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50.4</c:v>
                </c:pt>
              </c:numCache>
            </c:numRef>
          </c:val>
          <c:extLst xmlns:c16r2="http://schemas.microsoft.com/office/drawing/2015/06/chart">
            <c:ext xmlns:c16="http://schemas.microsoft.com/office/drawing/2014/chart" uri="{C3380CC4-5D6E-409C-BE32-E72D297353CC}">
              <c16:uniqueId val="{00000004-36CF-4A6D-8A38-7BEA70F163CA}"/>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13.1</c:v>
                </c:pt>
              </c:numCache>
            </c:numRef>
          </c:val>
          <c:extLst xmlns:c16r2="http://schemas.microsoft.com/office/drawing/2015/06/chart">
            <c:ext xmlns:c16="http://schemas.microsoft.com/office/drawing/2014/chart" uri="{C3380CC4-5D6E-409C-BE32-E72D297353CC}">
              <c16:uniqueId val="{00000005-36CF-4A6D-8A38-7BEA70F163CA}"/>
            </c:ext>
          </c:extLst>
        </c:ser>
        <c:dLbls>
          <c:showLegendKey val="0"/>
          <c:showVal val="0"/>
          <c:showCatName val="0"/>
          <c:showSerName val="0"/>
          <c:showPercent val="0"/>
          <c:showBubbleSize val="0"/>
        </c:dLbls>
        <c:gapWidth val="150"/>
        <c:overlap val="100"/>
        <c:axId val="213032320"/>
        <c:axId val="213038208"/>
      </c:barChart>
      <c:catAx>
        <c:axId val="21303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3038208"/>
        <c:crosses val="autoZero"/>
        <c:auto val="1"/>
        <c:lblAlgn val="ctr"/>
        <c:lblOffset val="100"/>
        <c:noMultiLvlLbl val="0"/>
      </c:catAx>
      <c:valAx>
        <c:axId val="213038208"/>
        <c:scaling>
          <c:orientation val="minMax"/>
          <c:max val="100"/>
          <c:min val="0"/>
        </c:scaling>
        <c:delete val="1"/>
        <c:axPos val="l"/>
        <c:numFmt formatCode="General" sourceLinked="1"/>
        <c:majorTickMark val="none"/>
        <c:minorTickMark val="none"/>
        <c:tickLblPos val="nextTo"/>
        <c:crossAx val="213032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digital</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36CF-4A6D-8A38-7BEA70F163CA}"/>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36CF-4A6D-8A38-7BEA70F163CA}"/>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26.2</c:v>
                </c:pt>
              </c:numCache>
            </c:numRef>
          </c:val>
          <c:extLst xmlns:c16r2="http://schemas.microsoft.com/office/drawing/2015/06/chart">
            <c:ext xmlns:c16="http://schemas.microsoft.com/office/drawing/2014/chart" uri="{C3380CC4-5D6E-409C-BE32-E72D297353CC}">
              <c16:uniqueId val="{00000004-36CF-4A6D-8A38-7BEA70F163CA}"/>
            </c:ext>
          </c:extLst>
        </c:ser>
        <c:dLbls>
          <c:showLegendKey val="0"/>
          <c:showVal val="0"/>
          <c:showCatName val="0"/>
          <c:showSerName val="0"/>
          <c:showPercent val="0"/>
          <c:showBubbleSize val="0"/>
        </c:dLbls>
        <c:gapWidth val="150"/>
        <c:overlap val="100"/>
        <c:axId val="212612992"/>
        <c:axId val="212614528"/>
      </c:barChart>
      <c:catAx>
        <c:axId val="21261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2614528"/>
        <c:crosses val="autoZero"/>
        <c:auto val="1"/>
        <c:lblAlgn val="ctr"/>
        <c:lblOffset val="100"/>
        <c:noMultiLvlLbl val="0"/>
      </c:catAx>
      <c:valAx>
        <c:axId val="212614528"/>
        <c:scaling>
          <c:orientation val="minMax"/>
          <c:max val="100"/>
          <c:min val="0"/>
        </c:scaling>
        <c:delete val="1"/>
        <c:axPos val="l"/>
        <c:numFmt formatCode="General" sourceLinked="1"/>
        <c:majorTickMark val="none"/>
        <c:minorTickMark val="none"/>
        <c:tickLblPos val="nextTo"/>
        <c:crossAx val="212612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a:t>
            </a:r>
            <a:r>
              <a:rPr lang="es-MX" sz="1862" b="1" i="1" u="none" strike="noStrike" baseline="0" dirty="0">
                <a:effectLst/>
              </a:rPr>
              <a:t>total (físico o digital ) </a:t>
            </a:r>
            <a:r>
              <a:rPr lang="es-MX" b="1" i="1" baseline="0" dirty="0"/>
              <a:t>de pinturas</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36CF-4A6D-8A38-7BEA70F163CA}"/>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36CF-4A6D-8A38-7BEA70F163CA}"/>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27.8</c:v>
                </c:pt>
              </c:numCache>
            </c:numRef>
          </c:val>
          <c:extLst xmlns:c16r2="http://schemas.microsoft.com/office/drawing/2015/06/chart">
            <c:ext xmlns:c16="http://schemas.microsoft.com/office/drawing/2014/chart" uri="{C3380CC4-5D6E-409C-BE32-E72D297353CC}">
              <c16:uniqueId val="{00000004-36CF-4A6D-8A38-7BEA70F163CA}"/>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4.5</c:v>
                </c:pt>
              </c:numCache>
            </c:numRef>
          </c:val>
          <c:extLst xmlns:c16r2="http://schemas.microsoft.com/office/drawing/2015/06/chart">
            <c:ext xmlns:c16="http://schemas.microsoft.com/office/drawing/2014/chart" uri="{C3380CC4-5D6E-409C-BE32-E72D297353CC}">
              <c16:uniqueId val="{00000005-36CF-4A6D-8A38-7BEA70F163CA}"/>
            </c:ext>
          </c:extLst>
        </c:ser>
        <c:dLbls>
          <c:showLegendKey val="0"/>
          <c:showVal val="0"/>
          <c:showCatName val="0"/>
          <c:showSerName val="0"/>
          <c:showPercent val="0"/>
          <c:showBubbleSize val="0"/>
        </c:dLbls>
        <c:gapWidth val="150"/>
        <c:overlap val="100"/>
        <c:axId val="134837760"/>
        <c:axId val="134839296"/>
      </c:barChart>
      <c:catAx>
        <c:axId val="13483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4839296"/>
        <c:crosses val="autoZero"/>
        <c:auto val="1"/>
        <c:lblAlgn val="ctr"/>
        <c:lblOffset val="100"/>
        <c:noMultiLvlLbl val="0"/>
      </c:catAx>
      <c:valAx>
        <c:axId val="134839296"/>
        <c:scaling>
          <c:orientation val="minMax"/>
          <c:max val="100"/>
          <c:min val="0"/>
        </c:scaling>
        <c:delete val="1"/>
        <c:axPos val="l"/>
        <c:numFmt formatCode="General" sourceLinked="1"/>
        <c:majorTickMark val="none"/>
        <c:minorTickMark val="none"/>
        <c:tickLblPos val="nextTo"/>
        <c:crossAx val="134837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Esculturas</c:v>
                </c:pt>
              </c:strCache>
            </c:strRef>
          </c:tx>
          <c:dPt>
            <c:idx val="0"/>
            <c:bubble3D val="0"/>
            <c:spPr>
              <a:solidFill>
                <a:srgbClr val="FF0066"/>
              </a:solidFill>
              <a:ln w="19050">
                <a:solidFill>
                  <a:schemeClr val="lt1"/>
                </a:solidFill>
              </a:ln>
              <a:effectLst/>
            </c:spPr>
            <c:extLst xmlns:c16r2="http://schemas.microsoft.com/office/drawing/2015/06/chart">
              <c:ext xmlns:c16="http://schemas.microsoft.com/office/drawing/2014/chart" uri="{C3380CC4-5D6E-409C-BE32-E72D297353CC}">
                <c16:uniqueId val="{00000001-2799-42EA-9819-78E2C1A46356}"/>
              </c:ext>
            </c:extLst>
          </c:dPt>
          <c:dPt>
            <c:idx val="1"/>
            <c:bubble3D val="0"/>
            <c:spPr>
              <a:solidFill>
                <a:srgbClr val="FF75AD"/>
              </a:solidFill>
              <a:ln w="19050">
                <a:solidFill>
                  <a:schemeClr val="lt1"/>
                </a:solidFill>
              </a:ln>
              <a:effectLst/>
            </c:spPr>
            <c:extLst xmlns:c16r2="http://schemas.microsoft.com/office/drawing/2015/06/chart">
              <c:ext xmlns:c16="http://schemas.microsoft.com/office/drawing/2014/chart" uri="{C3380CC4-5D6E-409C-BE32-E72D297353CC}">
                <c16:uniqueId val="{00000002-2799-42EA-9819-78E2C1A46356}"/>
              </c:ext>
            </c:extLst>
          </c:dPt>
          <c:dPt>
            <c:idx val="2"/>
            <c:bubble3D val="0"/>
            <c:spPr>
              <a:solidFill>
                <a:srgbClr val="A19C90"/>
              </a:solidFill>
              <a:ln w="19050">
                <a:solidFill>
                  <a:schemeClr val="lt1"/>
                </a:solidFill>
              </a:ln>
              <a:effectLst/>
            </c:spPr>
            <c:extLst xmlns:c16r2="http://schemas.microsoft.com/office/drawing/2015/06/chart">
              <c:ext xmlns:c16="http://schemas.microsoft.com/office/drawing/2014/chart" uri="{C3380CC4-5D6E-409C-BE32-E72D297353CC}">
                <c16:uniqueId val="{00000003-2799-42EA-9819-78E2C1A46356}"/>
              </c:ext>
            </c:extLst>
          </c:dPt>
          <c:cat>
            <c:strRef>
              <c:f>Hoja1!$A$2:$A$4</c:f>
              <c:strCache>
                <c:ptCount val="3"/>
                <c:pt idx="0">
                  <c:v>Piratas declarados</c:v>
                </c:pt>
                <c:pt idx="1">
                  <c:v>Piratas no declarados</c:v>
                </c:pt>
                <c:pt idx="2">
                  <c:v>No piratas</c:v>
                </c:pt>
              </c:strCache>
            </c:strRef>
          </c:cat>
          <c:val>
            <c:numRef>
              <c:f>Hoja1!$B$2:$B$4</c:f>
              <c:numCache>
                <c:formatCode>General</c:formatCode>
                <c:ptCount val="3"/>
                <c:pt idx="0">
                  <c:v>1.7</c:v>
                </c:pt>
                <c:pt idx="1">
                  <c:v>0.2</c:v>
                </c:pt>
                <c:pt idx="2">
                  <c:v>98.1</c:v>
                </c:pt>
              </c:numCache>
            </c:numRef>
          </c:val>
          <c:extLst xmlns:c16r2="http://schemas.microsoft.com/office/drawing/2015/06/chart">
            <c:ext xmlns:c16="http://schemas.microsoft.com/office/drawing/2014/chart" uri="{C3380CC4-5D6E-409C-BE32-E72D297353CC}">
              <c16:uniqueId val="{00000000-2799-42EA-9819-78E2C1A463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física</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46EA-4075-A856-DC8AA2FFA154}"/>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46EA-4075-A856-DC8AA2FFA154}"/>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76.599999999999994</c:v>
                </c:pt>
              </c:numCache>
            </c:numRef>
          </c:val>
          <c:extLst xmlns:c16r2="http://schemas.microsoft.com/office/drawing/2015/06/chart">
            <c:ext xmlns:c16="http://schemas.microsoft.com/office/drawing/2014/chart" uri="{C3380CC4-5D6E-409C-BE32-E72D297353CC}">
              <c16:uniqueId val="{00000004-46EA-4075-A856-DC8AA2FFA154}"/>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9.8000000000000007</c:v>
                </c:pt>
              </c:numCache>
            </c:numRef>
          </c:val>
          <c:extLst xmlns:c16r2="http://schemas.microsoft.com/office/drawing/2015/06/chart">
            <c:ext xmlns:c16="http://schemas.microsoft.com/office/drawing/2014/chart" uri="{C3380CC4-5D6E-409C-BE32-E72D297353CC}">
              <c16:uniqueId val="{00000005-46EA-4075-A856-DC8AA2FFA154}"/>
            </c:ext>
          </c:extLst>
        </c:ser>
        <c:dLbls>
          <c:showLegendKey val="0"/>
          <c:showVal val="0"/>
          <c:showCatName val="0"/>
          <c:showSerName val="0"/>
          <c:showPercent val="0"/>
          <c:showBubbleSize val="0"/>
        </c:dLbls>
        <c:gapWidth val="150"/>
        <c:overlap val="100"/>
        <c:axId val="213604992"/>
        <c:axId val="213619072"/>
      </c:barChart>
      <c:catAx>
        <c:axId val="21360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3619072"/>
        <c:crosses val="autoZero"/>
        <c:auto val="1"/>
        <c:lblAlgn val="ctr"/>
        <c:lblOffset val="100"/>
        <c:noMultiLvlLbl val="0"/>
      </c:catAx>
      <c:valAx>
        <c:axId val="213619072"/>
        <c:scaling>
          <c:orientation val="minMax"/>
          <c:max val="100"/>
          <c:min val="0"/>
        </c:scaling>
        <c:delete val="1"/>
        <c:axPos val="l"/>
        <c:numFmt formatCode="General" sourceLinked="1"/>
        <c:majorTickMark val="none"/>
        <c:minorTickMark val="none"/>
        <c:tickLblPos val="nextTo"/>
        <c:crossAx val="213604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digital</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36CF-4A6D-8A38-7BEA70F163CA}"/>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36CF-4A6D-8A38-7BEA70F163CA}"/>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30.5</c:v>
                </c:pt>
              </c:numCache>
            </c:numRef>
          </c:val>
          <c:extLst xmlns:c16r2="http://schemas.microsoft.com/office/drawing/2015/06/chart">
            <c:ext xmlns:c16="http://schemas.microsoft.com/office/drawing/2014/chart" uri="{C3380CC4-5D6E-409C-BE32-E72D297353CC}">
              <c16:uniqueId val="{00000004-36CF-4A6D-8A38-7BEA70F163CA}"/>
            </c:ext>
          </c:extLst>
        </c:ser>
        <c:dLbls>
          <c:showLegendKey val="0"/>
          <c:showVal val="0"/>
          <c:showCatName val="0"/>
          <c:showSerName val="0"/>
          <c:showPercent val="0"/>
          <c:showBubbleSize val="0"/>
        </c:dLbls>
        <c:gapWidth val="150"/>
        <c:overlap val="100"/>
        <c:axId val="134960256"/>
        <c:axId val="134961792"/>
      </c:barChart>
      <c:catAx>
        <c:axId val="13496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4961792"/>
        <c:crosses val="autoZero"/>
        <c:auto val="1"/>
        <c:lblAlgn val="ctr"/>
        <c:lblOffset val="100"/>
        <c:noMultiLvlLbl val="0"/>
      </c:catAx>
      <c:valAx>
        <c:axId val="134961792"/>
        <c:scaling>
          <c:orientation val="minMax"/>
          <c:max val="100"/>
          <c:min val="0"/>
        </c:scaling>
        <c:delete val="1"/>
        <c:axPos val="l"/>
        <c:numFmt formatCode="General" sourceLinked="1"/>
        <c:majorTickMark val="none"/>
        <c:minorTickMark val="none"/>
        <c:tickLblPos val="nextTo"/>
        <c:crossAx val="13496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a:t>
            </a:r>
            <a:r>
              <a:rPr lang="es-MX" sz="1862" b="1" i="1" u="none" strike="noStrike" baseline="0" dirty="0">
                <a:effectLst/>
              </a:rPr>
              <a:t>total (físico o digital ) </a:t>
            </a:r>
            <a:r>
              <a:rPr lang="es-MX" b="1" i="1" baseline="0" dirty="0"/>
              <a:t>de esculturas</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46EA-4075-A856-DC8AA2FFA154}"/>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46EA-4075-A856-DC8AA2FFA154}"/>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35.799999999999997</c:v>
                </c:pt>
              </c:numCache>
            </c:numRef>
          </c:val>
          <c:extLst xmlns:c16r2="http://schemas.microsoft.com/office/drawing/2015/06/chart">
            <c:ext xmlns:c16="http://schemas.microsoft.com/office/drawing/2014/chart" uri="{C3380CC4-5D6E-409C-BE32-E72D297353CC}">
              <c16:uniqueId val="{00000004-46EA-4075-A856-DC8AA2FFA154}"/>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4</c:v>
                </c:pt>
              </c:numCache>
            </c:numRef>
          </c:val>
          <c:extLst xmlns:c16r2="http://schemas.microsoft.com/office/drawing/2015/06/chart">
            <c:ext xmlns:c16="http://schemas.microsoft.com/office/drawing/2014/chart" uri="{C3380CC4-5D6E-409C-BE32-E72D297353CC}">
              <c16:uniqueId val="{00000005-46EA-4075-A856-DC8AA2FFA154}"/>
            </c:ext>
          </c:extLst>
        </c:ser>
        <c:dLbls>
          <c:showLegendKey val="0"/>
          <c:showVal val="0"/>
          <c:showCatName val="0"/>
          <c:showSerName val="0"/>
          <c:showPercent val="0"/>
          <c:showBubbleSize val="0"/>
        </c:dLbls>
        <c:gapWidth val="150"/>
        <c:overlap val="100"/>
        <c:axId val="213385984"/>
        <c:axId val="213387520"/>
      </c:barChart>
      <c:catAx>
        <c:axId val="21338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3387520"/>
        <c:crosses val="autoZero"/>
        <c:auto val="1"/>
        <c:lblAlgn val="ctr"/>
        <c:lblOffset val="100"/>
        <c:noMultiLvlLbl val="0"/>
      </c:catAx>
      <c:valAx>
        <c:axId val="213387520"/>
        <c:scaling>
          <c:orientation val="minMax"/>
          <c:max val="100"/>
          <c:min val="0"/>
        </c:scaling>
        <c:delete val="1"/>
        <c:axPos val="l"/>
        <c:numFmt formatCode="General" sourceLinked="1"/>
        <c:majorTickMark val="none"/>
        <c:minorTickMark val="none"/>
        <c:tickLblPos val="nextTo"/>
        <c:crossAx val="213385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s-ES" sz="1600" b="1" i="1" u="none" strike="noStrike" baseline="0" dirty="0">
                <a:effectLst/>
              </a:rPr>
              <a:t>quienes no consumen piratería </a:t>
            </a:r>
            <a:r>
              <a:rPr lang="es-MX" dirty="0"/>
              <a:t>por género</a:t>
            </a:r>
          </a:p>
        </c:rich>
      </c:tx>
      <c:layout>
        <c:manualLayout>
          <c:xMode val="edge"/>
          <c:yMode val="edge"/>
          <c:x val="0.21486633811230582"/>
          <c:y val="1.8898809523809523E-2"/>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Música / CDs / Canciones</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A6F3-483D-8FD8-DEE396B2BB06}"/>
              </c:ext>
            </c:extLst>
          </c:dPt>
          <c:dPt>
            <c:idx val="2"/>
            <c:invertIfNegative val="0"/>
            <c:bubble3D val="0"/>
            <c:spPr>
              <a:solidFill>
                <a:srgbClr val="604878"/>
              </a:solidFill>
              <a:ln>
                <a:noFill/>
              </a:ln>
              <a:effectLst/>
            </c:spPr>
            <c:extLst xmlns:c16r2="http://schemas.microsoft.com/office/drawing/2015/06/chart">
              <c:ext xmlns:c16="http://schemas.microsoft.com/office/drawing/2014/chart" uri="{C3380CC4-5D6E-409C-BE32-E72D297353CC}">
                <c16:uniqueId val="{00000003-A6F3-483D-8FD8-DEE396B2BB06}"/>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A6F3-483D-8FD8-DEE396B2BB06}"/>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A6F3-483D-8FD8-DEE396B2BB06}"/>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A6F3-483D-8FD8-DEE396B2BB0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3"/>
                <c:pt idx="1">
                  <c:v>Hombre</c:v>
                </c:pt>
                <c:pt idx="2">
                  <c:v>Mujer</c:v>
                </c:pt>
              </c:strCache>
            </c:strRef>
          </c:cat>
          <c:val>
            <c:numRef>
              <c:f>Hoja1!$B$2:$B$6</c:f>
              <c:numCache>
                <c:formatCode>0%</c:formatCode>
                <c:ptCount val="5"/>
                <c:pt idx="1">
                  <c:v>0.22</c:v>
                </c:pt>
                <c:pt idx="2">
                  <c:v>0.23</c:v>
                </c:pt>
              </c:numCache>
            </c:numRef>
          </c:val>
          <c:extLst xmlns:c16r2="http://schemas.microsoft.com/office/drawing/2015/06/chart">
            <c:ext xmlns:c16="http://schemas.microsoft.com/office/drawing/2014/chart" uri="{C3380CC4-5D6E-409C-BE32-E72D297353CC}">
              <c16:uniqueId val="{0000000A-A6F3-483D-8FD8-DEE396B2BB06}"/>
            </c:ext>
          </c:extLst>
        </c:ser>
        <c:dLbls>
          <c:showLegendKey val="0"/>
          <c:showVal val="0"/>
          <c:showCatName val="0"/>
          <c:showSerName val="0"/>
          <c:showPercent val="0"/>
          <c:showBubbleSize val="0"/>
        </c:dLbls>
        <c:gapWidth val="48"/>
        <c:overlap val="-27"/>
        <c:axId val="213548032"/>
        <c:axId val="213558016"/>
      </c:barChart>
      <c:catAx>
        <c:axId val="21354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3558016"/>
        <c:crosses val="autoZero"/>
        <c:auto val="1"/>
        <c:lblAlgn val="ctr"/>
        <c:lblOffset val="100"/>
        <c:noMultiLvlLbl val="0"/>
      </c:catAx>
      <c:valAx>
        <c:axId val="213558016"/>
        <c:scaling>
          <c:orientation val="minMax"/>
          <c:min val="0"/>
        </c:scaling>
        <c:delete val="1"/>
        <c:axPos val="l"/>
        <c:numFmt formatCode="0%" sourceLinked="1"/>
        <c:majorTickMark val="out"/>
        <c:minorTickMark val="none"/>
        <c:tickLblPos val="nextTo"/>
        <c:crossAx val="21354803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s-ES" sz="1600" b="1" i="1" u="none" strike="noStrike" baseline="0" dirty="0">
                <a:effectLst/>
              </a:rPr>
              <a:t>quienes no consumen piratería </a:t>
            </a:r>
            <a:r>
              <a:rPr lang="es-MX" baseline="0" dirty="0"/>
              <a:t>por edad</a:t>
            </a:r>
            <a:endParaRPr lang="es-MX"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Edad</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A55C-4A3B-AF35-BEF201C04782}"/>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A55C-4A3B-AF35-BEF201C04782}"/>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A55C-4A3B-AF35-BEF201C04782}"/>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A55C-4A3B-AF35-BEF201C0478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18 a 24</c:v>
                </c:pt>
                <c:pt idx="1">
                  <c:v>25 a 34</c:v>
                </c:pt>
                <c:pt idx="2">
                  <c:v>35 a 44</c:v>
                </c:pt>
                <c:pt idx="3">
                  <c:v>45 a 59</c:v>
                </c:pt>
                <c:pt idx="4">
                  <c:v>60 y más</c:v>
                </c:pt>
              </c:strCache>
            </c:strRef>
          </c:cat>
          <c:val>
            <c:numRef>
              <c:f>Hoja1!$B$2:$B$6</c:f>
              <c:numCache>
                <c:formatCode>0%</c:formatCode>
                <c:ptCount val="5"/>
                <c:pt idx="0">
                  <c:v>0.1</c:v>
                </c:pt>
                <c:pt idx="1">
                  <c:v>0.16</c:v>
                </c:pt>
                <c:pt idx="2">
                  <c:v>0.18</c:v>
                </c:pt>
                <c:pt idx="3">
                  <c:v>0.28999999999999998</c:v>
                </c:pt>
                <c:pt idx="4">
                  <c:v>0.46</c:v>
                </c:pt>
              </c:numCache>
            </c:numRef>
          </c:val>
          <c:extLst xmlns:c16r2="http://schemas.microsoft.com/office/drawing/2015/06/chart">
            <c:ext xmlns:c16="http://schemas.microsoft.com/office/drawing/2014/chart" uri="{C3380CC4-5D6E-409C-BE32-E72D297353CC}">
              <c16:uniqueId val="{00000008-A55C-4A3B-AF35-BEF201C04782}"/>
            </c:ext>
          </c:extLst>
        </c:ser>
        <c:dLbls>
          <c:showLegendKey val="0"/>
          <c:showVal val="0"/>
          <c:showCatName val="0"/>
          <c:showSerName val="0"/>
          <c:showPercent val="0"/>
          <c:showBubbleSize val="0"/>
        </c:dLbls>
        <c:gapWidth val="48"/>
        <c:overlap val="-27"/>
        <c:axId val="214034688"/>
        <c:axId val="213909504"/>
      </c:barChart>
      <c:catAx>
        <c:axId val="21403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3909504"/>
        <c:crosses val="autoZero"/>
        <c:auto val="1"/>
        <c:lblAlgn val="ctr"/>
        <c:lblOffset val="100"/>
        <c:noMultiLvlLbl val="0"/>
      </c:catAx>
      <c:valAx>
        <c:axId val="213909504"/>
        <c:scaling>
          <c:orientation val="minMax"/>
        </c:scaling>
        <c:delete val="1"/>
        <c:axPos val="l"/>
        <c:numFmt formatCode="0%" sourceLinked="1"/>
        <c:majorTickMark val="none"/>
        <c:minorTickMark val="none"/>
        <c:tickLblPos val="nextTo"/>
        <c:crossAx val="2140346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s-ES" sz="1600" b="1" i="1" u="none" strike="noStrike" baseline="0" dirty="0">
                <a:effectLst/>
              </a:rPr>
              <a:t>quienes no consumen piratería </a:t>
            </a:r>
            <a:r>
              <a:rPr lang="en-US" sz="1600" dirty="0" err="1"/>
              <a:t>por</a:t>
            </a:r>
            <a:r>
              <a:rPr lang="en-US" sz="1600" dirty="0"/>
              <a:t> </a:t>
            </a:r>
            <a:r>
              <a:rPr lang="en-US" sz="1600" dirty="0" err="1"/>
              <a:t>escolaridad</a:t>
            </a:r>
            <a:endParaRPr lang="en-US"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Escolaridad</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A9D8-46CB-8292-4920FAE8C377}"/>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A9D8-46CB-8292-4920FAE8C377}"/>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A9D8-46CB-8292-4920FAE8C377}"/>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A9D8-46CB-8292-4920FAE8C377}"/>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A9D8-46CB-8292-4920FAE8C3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Ninguna</c:v>
                </c:pt>
                <c:pt idx="1">
                  <c:v>Primaria</c:v>
                </c:pt>
                <c:pt idx="2">
                  <c:v>Secundaria</c:v>
                </c:pt>
                <c:pt idx="3">
                  <c:v>Preparatoria</c:v>
                </c:pt>
                <c:pt idx="4">
                  <c:v>Técnica</c:v>
                </c:pt>
                <c:pt idx="5">
                  <c:v>Universidad</c:v>
                </c:pt>
              </c:strCache>
            </c:strRef>
          </c:cat>
          <c:val>
            <c:numRef>
              <c:f>Hoja1!$B$2:$B$7</c:f>
              <c:numCache>
                <c:formatCode>0%</c:formatCode>
                <c:ptCount val="6"/>
                <c:pt idx="0">
                  <c:v>0.56999999999999995</c:v>
                </c:pt>
                <c:pt idx="1">
                  <c:v>0.35</c:v>
                </c:pt>
                <c:pt idx="2">
                  <c:v>0.25</c:v>
                </c:pt>
                <c:pt idx="3">
                  <c:v>0.12</c:v>
                </c:pt>
                <c:pt idx="4">
                  <c:v>0.21</c:v>
                </c:pt>
                <c:pt idx="5">
                  <c:v>0.22</c:v>
                </c:pt>
              </c:numCache>
            </c:numRef>
          </c:val>
          <c:extLst xmlns:c16r2="http://schemas.microsoft.com/office/drawing/2015/06/chart">
            <c:ext xmlns:c16="http://schemas.microsoft.com/office/drawing/2014/chart" uri="{C3380CC4-5D6E-409C-BE32-E72D297353CC}">
              <c16:uniqueId val="{0000000A-A9D8-46CB-8292-4920FAE8C377}"/>
            </c:ext>
          </c:extLst>
        </c:ser>
        <c:dLbls>
          <c:showLegendKey val="0"/>
          <c:showVal val="0"/>
          <c:showCatName val="0"/>
          <c:showSerName val="0"/>
          <c:showPercent val="0"/>
          <c:showBubbleSize val="0"/>
        </c:dLbls>
        <c:gapWidth val="48"/>
        <c:overlap val="-27"/>
        <c:axId val="213956480"/>
        <c:axId val="213958016"/>
      </c:barChart>
      <c:catAx>
        <c:axId val="21395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3958016"/>
        <c:crosses val="autoZero"/>
        <c:auto val="1"/>
        <c:lblAlgn val="ctr"/>
        <c:lblOffset val="100"/>
        <c:noMultiLvlLbl val="0"/>
      </c:catAx>
      <c:valAx>
        <c:axId val="213958016"/>
        <c:scaling>
          <c:orientation val="minMax"/>
        </c:scaling>
        <c:delete val="1"/>
        <c:axPos val="l"/>
        <c:numFmt formatCode="0%" sourceLinked="1"/>
        <c:majorTickMark val="none"/>
        <c:minorTickMark val="none"/>
        <c:tickLblPos val="nextTo"/>
        <c:crossAx val="2139564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US" sz="1600" b="1" i="1" u="none" strike="noStrike" baseline="0" dirty="0" err="1">
                <a:effectLst/>
              </a:rPr>
              <a:t>Porcentaje</a:t>
            </a:r>
            <a:r>
              <a:rPr lang="en-US" sz="1600" b="1" i="1" u="none" strike="noStrike" baseline="0" dirty="0">
                <a:effectLst/>
              </a:rPr>
              <a:t> de </a:t>
            </a:r>
            <a:r>
              <a:rPr lang="es-ES" sz="1600" b="1" i="1" u="none" strike="noStrike" baseline="0" dirty="0">
                <a:effectLst/>
              </a:rPr>
              <a:t>quienes no consumen piratería </a:t>
            </a:r>
            <a:r>
              <a:rPr lang="es-MX" sz="1600" baseline="0" dirty="0"/>
              <a:t>por </a:t>
            </a:r>
            <a:r>
              <a:rPr lang="es-MX" sz="1600" baseline="0" dirty="0" err="1"/>
              <a:t>NSE</a:t>
            </a:r>
            <a:endParaRPr lang="es-MX" sz="1600"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NSE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47E7-4F0F-B0DF-60D63A89F2A7}"/>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47E7-4F0F-B0DF-60D63A89F2A7}"/>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47E7-4F0F-B0DF-60D63A89F2A7}"/>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47E7-4F0F-B0DF-60D63A89F2A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A/B/C+</c:v>
                </c:pt>
                <c:pt idx="1">
                  <c:v>C</c:v>
                </c:pt>
                <c:pt idx="2">
                  <c:v>C-</c:v>
                </c:pt>
                <c:pt idx="3">
                  <c:v>D+</c:v>
                </c:pt>
                <c:pt idx="4">
                  <c:v>D/E</c:v>
                </c:pt>
              </c:strCache>
            </c:strRef>
          </c:cat>
          <c:val>
            <c:numRef>
              <c:f>Hoja1!$B$2:$B$6</c:f>
              <c:numCache>
                <c:formatCode>0%</c:formatCode>
                <c:ptCount val="5"/>
                <c:pt idx="0">
                  <c:v>0.25</c:v>
                </c:pt>
                <c:pt idx="1">
                  <c:v>0.22</c:v>
                </c:pt>
                <c:pt idx="2">
                  <c:v>0.23</c:v>
                </c:pt>
                <c:pt idx="3">
                  <c:v>0.2</c:v>
                </c:pt>
                <c:pt idx="4">
                  <c:v>0.24</c:v>
                </c:pt>
              </c:numCache>
            </c:numRef>
          </c:val>
          <c:extLst xmlns:c16r2="http://schemas.microsoft.com/office/drawing/2015/06/chart">
            <c:ext xmlns:c16="http://schemas.microsoft.com/office/drawing/2014/chart" uri="{C3380CC4-5D6E-409C-BE32-E72D297353CC}">
              <c16:uniqueId val="{00000008-47E7-4F0F-B0DF-60D63A89F2A7}"/>
            </c:ext>
          </c:extLst>
        </c:ser>
        <c:dLbls>
          <c:showLegendKey val="0"/>
          <c:showVal val="0"/>
          <c:showCatName val="0"/>
          <c:showSerName val="0"/>
          <c:showPercent val="0"/>
          <c:showBubbleSize val="0"/>
        </c:dLbls>
        <c:gapWidth val="48"/>
        <c:overlap val="-27"/>
        <c:axId val="213807872"/>
        <c:axId val="213809408"/>
      </c:barChart>
      <c:catAx>
        <c:axId val="21380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13809408"/>
        <c:crosses val="autoZero"/>
        <c:auto val="1"/>
        <c:lblAlgn val="ctr"/>
        <c:lblOffset val="100"/>
        <c:noMultiLvlLbl val="0"/>
      </c:catAx>
      <c:valAx>
        <c:axId val="213809408"/>
        <c:scaling>
          <c:orientation val="minMax"/>
        </c:scaling>
        <c:delete val="1"/>
        <c:axPos val="l"/>
        <c:numFmt formatCode="0%" sourceLinked="1"/>
        <c:majorTickMark val="none"/>
        <c:minorTickMark val="none"/>
        <c:tickLblPos val="nextTo"/>
        <c:crossAx val="2138078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 tiene nada de malo</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AMISTAD</c:v>
                </c:pt>
                <c:pt idx="1">
                  <c:v>PAREJA</c:v>
                </c:pt>
                <c:pt idx="2">
                  <c:v>FAMILIA</c:v>
                </c:pt>
              </c:strCache>
            </c:strRef>
          </c:cat>
          <c:val>
            <c:numRef>
              <c:f>Hoja1!$B$2:$B$4</c:f>
              <c:numCache>
                <c:formatCode>General</c:formatCode>
                <c:ptCount val="3"/>
                <c:pt idx="0">
                  <c:v>15</c:v>
                </c:pt>
                <c:pt idx="1">
                  <c:v>11</c:v>
                </c:pt>
                <c:pt idx="2">
                  <c:v>10</c:v>
                </c:pt>
              </c:numCache>
            </c:numRef>
          </c:val>
          <c:extLst xmlns:c16r2="http://schemas.microsoft.com/office/drawing/2015/06/chart">
            <c:ext xmlns:c16="http://schemas.microsoft.com/office/drawing/2014/chart" uri="{C3380CC4-5D6E-409C-BE32-E72D297353CC}">
              <c16:uniqueId val="{00000000-91A6-44C7-B63A-7A3D3600A739}"/>
            </c:ext>
          </c:extLst>
        </c:ser>
        <c:ser>
          <c:idx val="1"/>
          <c:order val="1"/>
          <c:tx>
            <c:strRef>
              <c:f>Hoja1!$C$1</c:f>
              <c:strCache>
                <c:ptCount val="1"/>
                <c:pt idx="0">
                  <c:v>Un poco mal</c:v>
                </c:pt>
              </c:strCache>
            </c:strRef>
          </c:tx>
          <c:spPr>
            <a:solidFill>
              <a:schemeClr val="tx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AMISTAD</c:v>
                </c:pt>
                <c:pt idx="1">
                  <c:v>PAREJA</c:v>
                </c:pt>
                <c:pt idx="2">
                  <c:v>FAMILIA</c:v>
                </c:pt>
              </c:strCache>
            </c:strRef>
          </c:cat>
          <c:val>
            <c:numRef>
              <c:f>Hoja1!$C$2:$C$4</c:f>
              <c:numCache>
                <c:formatCode>General</c:formatCode>
                <c:ptCount val="3"/>
                <c:pt idx="0">
                  <c:v>16</c:v>
                </c:pt>
                <c:pt idx="1">
                  <c:v>12</c:v>
                </c:pt>
                <c:pt idx="2">
                  <c:v>13</c:v>
                </c:pt>
              </c:numCache>
            </c:numRef>
          </c:val>
          <c:extLst xmlns:c16r2="http://schemas.microsoft.com/office/drawing/2015/06/chart">
            <c:ext xmlns:c16="http://schemas.microsoft.com/office/drawing/2014/chart" uri="{C3380CC4-5D6E-409C-BE32-E72D297353CC}">
              <c16:uniqueId val="{00000001-91A6-44C7-B63A-7A3D3600A739}"/>
            </c:ext>
          </c:extLst>
        </c:ser>
        <c:ser>
          <c:idx val="2"/>
          <c:order val="2"/>
          <c:tx>
            <c:strRef>
              <c:f>Hoja1!$D$1</c:f>
              <c:strCache>
                <c:ptCount val="1"/>
                <c:pt idx="0">
                  <c:v>Algo Mal</c:v>
                </c:pt>
              </c:strCache>
            </c:strRef>
          </c:tx>
          <c:spPr>
            <a:solidFill>
              <a:srgbClr val="FF535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AMISTAD</c:v>
                </c:pt>
                <c:pt idx="1">
                  <c:v>PAREJA</c:v>
                </c:pt>
                <c:pt idx="2">
                  <c:v>FAMILIA</c:v>
                </c:pt>
              </c:strCache>
            </c:strRef>
          </c:cat>
          <c:val>
            <c:numRef>
              <c:f>Hoja1!$D$2:$D$4</c:f>
              <c:numCache>
                <c:formatCode>General</c:formatCode>
                <c:ptCount val="3"/>
                <c:pt idx="0">
                  <c:v>21</c:v>
                </c:pt>
                <c:pt idx="1">
                  <c:v>22</c:v>
                </c:pt>
                <c:pt idx="2">
                  <c:v>27</c:v>
                </c:pt>
              </c:numCache>
            </c:numRef>
          </c:val>
          <c:extLst xmlns:c16r2="http://schemas.microsoft.com/office/drawing/2015/06/chart">
            <c:ext xmlns:c16="http://schemas.microsoft.com/office/drawing/2014/chart" uri="{C3380CC4-5D6E-409C-BE32-E72D297353CC}">
              <c16:uniqueId val="{00000002-91A6-44C7-B63A-7A3D3600A739}"/>
            </c:ext>
          </c:extLst>
        </c:ser>
        <c:ser>
          <c:idx val="3"/>
          <c:order val="3"/>
          <c:tx>
            <c:strRef>
              <c:f>Hoja1!$E$1</c:f>
              <c:strCache>
                <c:ptCount val="1"/>
                <c:pt idx="0">
                  <c:v>Muy Mal</c:v>
                </c:pt>
              </c:strCache>
            </c:strRef>
          </c:tx>
          <c:spPr>
            <a:solidFill>
              <a:srgbClr val="C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AMISTAD</c:v>
                </c:pt>
                <c:pt idx="1">
                  <c:v>PAREJA</c:v>
                </c:pt>
                <c:pt idx="2">
                  <c:v>FAMILIA</c:v>
                </c:pt>
              </c:strCache>
            </c:strRef>
          </c:cat>
          <c:val>
            <c:numRef>
              <c:f>Hoja1!$E$2:$E$4</c:f>
              <c:numCache>
                <c:formatCode>General</c:formatCode>
                <c:ptCount val="3"/>
                <c:pt idx="0">
                  <c:v>42</c:v>
                </c:pt>
                <c:pt idx="1">
                  <c:v>47</c:v>
                </c:pt>
                <c:pt idx="2">
                  <c:v>47</c:v>
                </c:pt>
              </c:numCache>
            </c:numRef>
          </c:val>
          <c:extLst xmlns:c16r2="http://schemas.microsoft.com/office/drawing/2015/06/chart">
            <c:ext xmlns:c16="http://schemas.microsoft.com/office/drawing/2014/chart" uri="{C3380CC4-5D6E-409C-BE32-E72D297353CC}">
              <c16:uniqueId val="{00000003-91A6-44C7-B63A-7A3D3600A739}"/>
            </c:ext>
          </c:extLst>
        </c:ser>
        <c:dLbls>
          <c:showLegendKey val="0"/>
          <c:showVal val="1"/>
          <c:showCatName val="0"/>
          <c:showSerName val="0"/>
          <c:showPercent val="0"/>
          <c:showBubbleSize val="0"/>
        </c:dLbls>
        <c:gapWidth val="95"/>
        <c:overlap val="100"/>
        <c:axId val="213869696"/>
        <c:axId val="213871232"/>
      </c:barChart>
      <c:catAx>
        <c:axId val="213869696"/>
        <c:scaling>
          <c:orientation val="minMax"/>
        </c:scaling>
        <c:delete val="1"/>
        <c:axPos val="l"/>
        <c:numFmt formatCode="General" sourceLinked="1"/>
        <c:majorTickMark val="none"/>
        <c:minorTickMark val="none"/>
        <c:tickLblPos val="nextTo"/>
        <c:crossAx val="213871232"/>
        <c:crosses val="autoZero"/>
        <c:auto val="1"/>
        <c:lblAlgn val="ctr"/>
        <c:lblOffset val="100"/>
        <c:noMultiLvlLbl val="0"/>
      </c:catAx>
      <c:valAx>
        <c:axId val="213871232"/>
        <c:scaling>
          <c:orientation val="minMax"/>
        </c:scaling>
        <c:delete val="1"/>
        <c:axPos val="b"/>
        <c:numFmt formatCode="0%" sourceLinked="1"/>
        <c:majorTickMark val="out"/>
        <c:minorTickMark val="none"/>
        <c:tickLblPos val="nextTo"/>
        <c:crossAx val="21386969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 tiene nada de malo</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AMISTAD</c:v>
                </c:pt>
                <c:pt idx="1">
                  <c:v>PAREJA</c:v>
                </c:pt>
                <c:pt idx="2">
                  <c:v>FAMILIA</c:v>
                </c:pt>
              </c:strCache>
            </c:strRef>
          </c:cat>
          <c:val>
            <c:numRef>
              <c:f>Hoja1!$B$2:$B$4</c:f>
              <c:numCache>
                <c:formatCode>General</c:formatCode>
                <c:ptCount val="3"/>
                <c:pt idx="0">
                  <c:v>37</c:v>
                </c:pt>
                <c:pt idx="1">
                  <c:v>34</c:v>
                </c:pt>
                <c:pt idx="2">
                  <c:v>30</c:v>
                </c:pt>
              </c:numCache>
            </c:numRef>
          </c:val>
          <c:extLst xmlns:c16r2="http://schemas.microsoft.com/office/drawing/2015/06/chart">
            <c:ext xmlns:c16="http://schemas.microsoft.com/office/drawing/2014/chart" uri="{C3380CC4-5D6E-409C-BE32-E72D297353CC}">
              <c16:uniqueId val="{00000000-F156-42C5-9C4C-0A5BA55426C2}"/>
            </c:ext>
          </c:extLst>
        </c:ser>
        <c:ser>
          <c:idx val="1"/>
          <c:order val="1"/>
          <c:tx>
            <c:strRef>
              <c:f>Hoja1!$C$1</c:f>
              <c:strCache>
                <c:ptCount val="1"/>
                <c:pt idx="0">
                  <c:v>Un poco mal</c:v>
                </c:pt>
              </c:strCache>
            </c:strRef>
          </c:tx>
          <c:spPr>
            <a:solidFill>
              <a:schemeClr val="tx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AMISTAD</c:v>
                </c:pt>
                <c:pt idx="1">
                  <c:v>PAREJA</c:v>
                </c:pt>
                <c:pt idx="2">
                  <c:v>FAMILIA</c:v>
                </c:pt>
              </c:strCache>
            </c:strRef>
          </c:cat>
          <c:val>
            <c:numRef>
              <c:f>Hoja1!$C$2:$C$4</c:f>
              <c:numCache>
                <c:formatCode>General</c:formatCode>
                <c:ptCount val="3"/>
                <c:pt idx="0">
                  <c:v>20</c:v>
                </c:pt>
                <c:pt idx="1">
                  <c:v>19</c:v>
                </c:pt>
                <c:pt idx="2">
                  <c:v>20</c:v>
                </c:pt>
              </c:numCache>
            </c:numRef>
          </c:val>
          <c:extLst xmlns:c16r2="http://schemas.microsoft.com/office/drawing/2015/06/chart">
            <c:ext xmlns:c16="http://schemas.microsoft.com/office/drawing/2014/chart" uri="{C3380CC4-5D6E-409C-BE32-E72D297353CC}">
              <c16:uniqueId val="{00000001-F156-42C5-9C4C-0A5BA55426C2}"/>
            </c:ext>
          </c:extLst>
        </c:ser>
        <c:ser>
          <c:idx val="2"/>
          <c:order val="2"/>
          <c:tx>
            <c:strRef>
              <c:f>Hoja1!$D$1</c:f>
              <c:strCache>
                <c:ptCount val="1"/>
                <c:pt idx="0">
                  <c:v>Algo Mal</c:v>
                </c:pt>
              </c:strCache>
            </c:strRef>
          </c:tx>
          <c:spPr>
            <a:solidFill>
              <a:srgbClr val="FF535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AMISTAD</c:v>
                </c:pt>
                <c:pt idx="1">
                  <c:v>PAREJA</c:v>
                </c:pt>
                <c:pt idx="2">
                  <c:v>FAMILIA</c:v>
                </c:pt>
              </c:strCache>
            </c:strRef>
          </c:cat>
          <c:val>
            <c:numRef>
              <c:f>Hoja1!$D$2:$D$4</c:f>
              <c:numCache>
                <c:formatCode>General</c:formatCode>
                <c:ptCount val="3"/>
                <c:pt idx="0">
                  <c:v>20</c:v>
                </c:pt>
                <c:pt idx="1">
                  <c:v>22</c:v>
                </c:pt>
                <c:pt idx="2">
                  <c:v>24</c:v>
                </c:pt>
              </c:numCache>
            </c:numRef>
          </c:val>
          <c:extLst xmlns:c16r2="http://schemas.microsoft.com/office/drawing/2015/06/chart">
            <c:ext xmlns:c16="http://schemas.microsoft.com/office/drawing/2014/chart" uri="{C3380CC4-5D6E-409C-BE32-E72D297353CC}">
              <c16:uniqueId val="{00000002-F156-42C5-9C4C-0A5BA55426C2}"/>
            </c:ext>
          </c:extLst>
        </c:ser>
        <c:ser>
          <c:idx val="3"/>
          <c:order val="3"/>
          <c:tx>
            <c:strRef>
              <c:f>Hoja1!$E$1</c:f>
              <c:strCache>
                <c:ptCount val="1"/>
                <c:pt idx="0">
                  <c:v>Muy Mal</c:v>
                </c:pt>
              </c:strCache>
            </c:strRef>
          </c:tx>
          <c:spPr>
            <a:solidFill>
              <a:srgbClr val="C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AMISTAD</c:v>
                </c:pt>
                <c:pt idx="1">
                  <c:v>PAREJA</c:v>
                </c:pt>
                <c:pt idx="2">
                  <c:v>FAMILIA</c:v>
                </c:pt>
              </c:strCache>
            </c:strRef>
          </c:cat>
          <c:val>
            <c:numRef>
              <c:f>Hoja1!$E$2:$E$4</c:f>
              <c:numCache>
                <c:formatCode>General</c:formatCode>
                <c:ptCount val="3"/>
                <c:pt idx="0">
                  <c:v>18</c:v>
                </c:pt>
                <c:pt idx="1">
                  <c:v>20</c:v>
                </c:pt>
                <c:pt idx="2">
                  <c:v>24</c:v>
                </c:pt>
              </c:numCache>
            </c:numRef>
          </c:val>
          <c:extLst xmlns:c16r2="http://schemas.microsoft.com/office/drawing/2015/06/chart">
            <c:ext xmlns:c16="http://schemas.microsoft.com/office/drawing/2014/chart" uri="{C3380CC4-5D6E-409C-BE32-E72D297353CC}">
              <c16:uniqueId val="{00000003-F156-42C5-9C4C-0A5BA55426C2}"/>
            </c:ext>
          </c:extLst>
        </c:ser>
        <c:dLbls>
          <c:showLegendKey val="0"/>
          <c:showVal val="1"/>
          <c:showCatName val="0"/>
          <c:showSerName val="0"/>
          <c:showPercent val="0"/>
          <c:showBubbleSize val="0"/>
        </c:dLbls>
        <c:gapWidth val="95"/>
        <c:overlap val="100"/>
        <c:axId val="214347136"/>
        <c:axId val="214361216"/>
      </c:barChart>
      <c:catAx>
        <c:axId val="214347136"/>
        <c:scaling>
          <c:orientation val="minMax"/>
        </c:scaling>
        <c:delete val="1"/>
        <c:axPos val="l"/>
        <c:numFmt formatCode="General" sourceLinked="1"/>
        <c:majorTickMark val="none"/>
        <c:minorTickMark val="none"/>
        <c:tickLblPos val="nextTo"/>
        <c:crossAx val="214361216"/>
        <c:crosses val="autoZero"/>
        <c:auto val="1"/>
        <c:lblAlgn val="ctr"/>
        <c:lblOffset val="100"/>
        <c:noMultiLvlLbl val="0"/>
      </c:catAx>
      <c:valAx>
        <c:axId val="214361216"/>
        <c:scaling>
          <c:orientation val="minMax"/>
        </c:scaling>
        <c:delete val="1"/>
        <c:axPos val="b"/>
        <c:numFmt formatCode="0%" sourceLinked="1"/>
        <c:majorTickMark val="out"/>
        <c:minorTickMark val="none"/>
        <c:tickLblPos val="nextTo"/>
        <c:crossAx val="21434713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 tiene nada de malo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Comprar discos pirata en la calle</c:v>
                </c:pt>
                <c:pt idx="1">
                  <c:v>Pagar algo en efectivo para que no cobren IVA</c:v>
                </c:pt>
                <c:pt idx="2">
                  <c:v>Escuchar o descargar Música/Canciones/Videos en sitios pirata en Internet</c:v>
                </c:pt>
                <c:pt idx="3">
                  <c:v>Comprar productos de imitación</c:v>
                </c:pt>
                <c:pt idx="4">
                  <c:v>Comprar películas piratas en la calle</c:v>
                </c:pt>
              </c:strCache>
            </c:strRef>
          </c:cat>
          <c:val>
            <c:numRef>
              <c:f>Hoja1!$B$2:$B$6</c:f>
              <c:numCache>
                <c:formatCode>0</c:formatCode>
                <c:ptCount val="5"/>
                <c:pt idx="0">
                  <c:v>5</c:v>
                </c:pt>
                <c:pt idx="1">
                  <c:v>23</c:v>
                </c:pt>
                <c:pt idx="2">
                  <c:v>4</c:v>
                </c:pt>
                <c:pt idx="3">
                  <c:v>11</c:v>
                </c:pt>
                <c:pt idx="4">
                  <c:v>4</c:v>
                </c:pt>
              </c:numCache>
            </c:numRef>
          </c:val>
          <c:extLst xmlns:c16r2="http://schemas.microsoft.com/office/drawing/2015/06/chart">
            <c:ext xmlns:c16="http://schemas.microsoft.com/office/drawing/2014/chart" uri="{C3380CC4-5D6E-409C-BE32-E72D297353CC}">
              <c16:uniqueId val="{00000000-91A6-44C7-B63A-7A3D3600A739}"/>
            </c:ext>
          </c:extLst>
        </c:ser>
        <c:ser>
          <c:idx val="1"/>
          <c:order val="1"/>
          <c:tx>
            <c:strRef>
              <c:f>Hoja1!$C$1</c:f>
              <c:strCache>
                <c:ptCount val="1"/>
                <c:pt idx="0">
                  <c:v>Un poco mal</c:v>
                </c:pt>
              </c:strCache>
            </c:strRef>
          </c:tx>
          <c:spPr>
            <a:solidFill>
              <a:srgbClr val="FF7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Comprar discos pirata en la calle</c:v>
                </c:pt>
                <c:pt idx="1">
                  <c:v>Pagar algo en efectivo para que no cobren IVA</c:v>
                </c:pt>
                <c:pt idx="2">
                  <c:v>Escuchar o descargar Música/Canciones/Videos en sitios pirata en Internet</c:v>
                </c:pt>
                <c:pt idx="3">
                  <c:v>Comprar productos de imitación</c:v>
                </c:pt>
                <c:pt idx="4">
                  <c:v>Comprar películas piratas en la calle</c:v>
                </c:pt>
              </c:strCache>
            </c:strRef>
          </c:cat>
          <c:val>
            <c:numRef>
              <c:f>Hoja1!$C$2:$C$6</c:f>
              <c:numCache>
                <c:formatCode>0</c:formatCode>
                <c:ptCount val="5"/>
                <c:pt idx="0">
                  <c:v>13</c:v>
                </c:pt>
                <c:pt idx="1">
                  <c:v>10</c:v>
                </c:pt>
                <c:pt idx="2">
                  <c:v>16</c:v>
                </c:pt>
                <c:pt idx="3">
                  <c:v>16</c:v>
                </c:pt>
                <c:pt idx="4">
                  <c:v>15</c:v>
                </c:pt>
              </c:numCache>
            </c:numRef>
          </c:val>
          <c:extLst xmlns:c16r2="http://schemas.microsoft.com/office/drawing/2015/06/chart">
            <c:ext xmlns:c16="http://schemas.microsoft.com/office/drawing/2014/chart" uri="{C3380CC4-5D6E-409C-BE32-E72D297353CC}">
              <c16:uniqueId val="{00000001-91A6-44C7-B63A-7A3D3600A739}"/>
            </c:ext>
          </c:extLst>
        </c:ser>
        <c:ser>
          <c:idx val="2"/>
          <c:order val="2"/>
          <c:tx>
            <c:strRef>
              <c:f>Hoja1!$D$1</c:f>
              <c:strCache>
                <c:ptCount val="1"/>
                <c:pt idx="0">
                  <c:v>Algo Mal</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Comprar discos pirata en la calle</c:v>
                </c:pt>
                <c:pt idx="1">
                  <c:v>Pagar algo en efectivo para que no cobren IVA</c:v>
                </c:pt>
                <c:pt idx="2">
                  <c:v>Escuchar o descargar Música/Canciones/Videos en sitios pirata en Internet</c:v>
                </c:pt>
                <c:pt idx="3">
                  <c:v>Comprar productos de imitación</c:v>
                </c:pt>
                <c:pt idx="4">
                  <c:v>Comprar películas piratas en la calle</c:v>
                </c:pt>
              </c:strCache>
            </c:strRef>
          </c:cat>
          <c:val>
            <c:numRef>
              <c:f>Hoja1!$D$2:$D$6</c:f>
              <c:numCache>
                <c:formatCode>0</c:formatCode>
                <c:ptCount val="5"/>
                <c:pt idx="0">
                  <c:v>36</c:v>
                </c:pt>
                <c:pt idx="1">
                  <c:v>23</c:v>
                </c:pt>
                <c:pt idx="2">
                  <c:v>24</c:v>
                </c:pt>
                <c:pt idx="3">
                  <c:v>26</c:v>
                </c:pt>
                <c:pt idx="4">
                  <c:v>31</c:v>
                </c:pt>
              </c:numCache>
            </c:numRef>
          </c:val>
          <c:extLst xmlns:c16r2="http://schemas.microsoft.com/office/drawing/2015/06/chart">
            <c:ext xmlns:c16="http://schemas.microsoft.com/office/drawing/2014/chart" uri="{C3380CC4-5D6E-409C-BE32-E72D297353CC}">
              <c16:uniqueId val="{00000002-91A6-44C7-B63A-7A3D3600A739}"/>
            </c:ext>
          </c:extLst>
        </c:ser>
        <c:ser>
          <c:idx val="3"/>
          <c:order val="3"/>
          <c:tx>
            <c:strRef>
              <c:f>Hoja1!$E$1</c:f>
              <c:strCache>
                <c:ptCount val="1"/>
                <c:pt idx="0">
                  <c:v>Muy Mal</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Comprar discos pirata en la calle</c:v>
                </c:pt>
                <c:pt idx="1">
                  <c:v>Pagar algo en efectivo para que no cobren IVA</c:v>
                </c:pt>
                <c:pt idx="2">
                  <c:v>Escuchar o descargar Música/Canciones/Videos en sitios pirata en Internet</c:v>
                </c:pt>
                <c:pt idx="3">
                  <c:v>Comprar productos de imitación</c:v>
                </c:pt>
                <c:pt idx="4">
                  <c:v>Comprar películas piratas en la calle</c:v>
                </c:pt>
              </c:strCache>
            </c:strRef>
          </c:cat>
          <c:val>
            <c:numRef>
              <c:f>Hoja1!$E$2:$E$6</c:f>
              <c:numCache>
                <c:formatCode>0</c:formatCode>
                <c:ptCount val="5"/>
                <c:pt idx="0">
                  <c:v>40</c:v>
                </c:pt>
                <c:pt idx="1">
                  <c:v>35</c:v>
                </c:pt>
                <c:pt idx="2">
                  <c:v>45</c:v>
                </c:pt>
                <c:pt idx="3">
                  <c:v>44</c:v>
                </c:pt>
                <c:pt idx="4">
                  <c:v>46</c:v>
                </c:pt>
              </c:numCache>
            </c:numRef>
          </c:val>
          <c:extLst xmlns:c16r2="http://schemas.microsoft.com/office/drawing/2015/06/chart">
            <c:ext xmlns:c16="http://schemas.microsoft.com/office/drawing/2014/chart" uri="{C3380CC4-5D6E-409C-BE32-E72D297353CC}">
              <c16:uniqueId val="{00000003-91A6-44C7-B63A-7A3D3600A739}"/>
            </c:ext>
          </c:extLst>
        </c:ser>
        <c:dLbls>
          <c:showLegendKey val="0"/>
          <c:showVal val="1"/>
          <c:showCatName val="0"/>
          <c:showSerName val="0"/>
          <c:showPercent val="0"/>
          <c:showBubbleSize val="0"/>
        </c:dLbls>
        <c:gapWidth val="95"/>
        <c:overlap val="100"/>
        <c:axId val="214211968"/>
        <c:axId val="214226048"/>
      </c:barChart>
      <c:catAx>
        <c:axId val="214211968"/>
        <c:scaling>
          <c:orientation val="minMax"/>
        </c:scaling>
        <c:delete val="1"/>
        <c:axPos val="l"/>
        <c:numFmt formatCode="General" sourceLinked="1"/>
        <c:majorTickMark val="none"/>
        <c:minorTickMark val="none"/>
        <c:tickLblPos val="nextTo"/>
        <c:crossAx val="214226048"/>
        <c:crosses val="autoZero"/>
        <c:auto val="1"/>
        <c:lblAlgn val="ctr"/>
        <c:lblOffset val="100"/>
        <c:noMultiLvlLbl val="0"/>
      </c:catAx>
      <c:valAx>
        <c:axId val="214226048"/>
        <c:scaling>
          <c:orientation val="minMax"/>
        </c:scaling>
        <c:delete val="1"/>
        <c:axPos val="b"/>
        <c:numFmt formatCode="0%" sourceLinked="1"/>
        <c:majorTickMark val="out"/>
        <c:minorTickMark val="none"/>
        <c:tickLblPos val="nextTo"/>
        <c:crossAx val="21421196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física</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3-63EA-4B90-8D7B-09AED58BD995}"/>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4-63EA-4B90-8D7B-09AED58BD995}"/>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89.744747914682705</c:v>
                </c:pt>
              </c:numCache>
            </c:numRef>
          </c:val>
          <c:extLst xmlns:c16r2="http://schemas.microsoft.com/office/drawing/2015/06/chart">
            <c:ext xmlns:c16="http://schemas.microsoft.com/office/drawing/2014/chart" uri="{C3380CC4-5D6E-409C-BE32-E72D297353CC}">
              <c16:uniqueId val="{00000000-63EA-4B90-8D7B-09AED58BD995}"/>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4.03</c:v>
                </c:pt>
              </c:numCache>
            </c:numRef>
          </c:val>
          <c:extLst xmlns:c16r2="http://schemas.microsoft.com/office/drawing/2015/06/chart">
            <c:ext xmlns:c16="http://schemas.microsoft.com/office/drawing/2014/chart" uri="{C3380CC4-5D6E-409C-BE32-E72D297353CC}">
              <c16:uniqueId val="{00000001-63EA-4B90-8D7B-09AED58BD995}"/>
            </c:ext>
          </c:extLst>
        </c:ser>
        <c:dLbls>
          <c:showLegendKey val="0"/>
          <c:showVal val="0"/>
          <c:showCatName val="0"/>
          <c:showSerName val="0"/>
          <c:showPercent val="0"/>
          <c:showBubbleSize val="0"/>
        </c:dLbls>
        <c:gapWidth val="150"/>
        <c:overlap val="100"/>
        <c:axId val="139301632"/>
        <c:axId val="139303168"/>
      </c:barChart>
      <c:catAx>
        <c:axId val="13930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9303168"/>
        <c:crosses val="autoZero"/>
        <c:auto val="1"/>
        <c:lblAlgn val="ctr"/>
        <c:lblOffset val="100"/>
        <c:noMultiLvlLbl val="0"/>
      </c:catAx>
      <c:valAx>
        <c:axId val="139303168"/>
        <c:scaling>
          <c:orientation val="minMax"/>
          <c:max val="100"/>
          <c:min val="0"/>
        </c:scaling>
        <c:delete val="1"/>
        <c:axPos val="l"/>
        <c:numFmt formatCode="General" sourceLinked="1"/>
        <c:majorTickMark val="none"/>
        <c:minorTickMark val="none"/>
        <c:tickLblPos val="nextTo"/>
        <c:crossAx val="139301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 tiene nada de malo</c:v>
                </c:pt>
              </c:strCache>
            </c:strRef>
          </c:tx>
          <c:spPr>
            <a:solidFill>
              <a:srgbClr val="FF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Comprar discos pirata en la calle</c:v>
                </c:pt>
                <c:pt idx="1">
                  <c:v>Pagar algo en efectivo para que no cobren IVA</c:v>
                </c:pt>
                <c:pt idx="2">
                  <c:v>Escuchar o descargar Música/Canciones/Videos en sitios pirata en Internet</c:v>
                </c:pt>
                <c:pt idx="3">
                  <c:v>Comprar productos de imitación</c:v>
                </c:pt>
                <c:pt idx="4">
                  <c:v>Comprar películas piratas en la calle</c:v>
                </c:pt>
              </c:strCache>
            </c:strRef>
          </c:cat>
          <c:val>
            <c:numRef>
              <c:f>Hoja1!$B$2:$B$6</c:f>
              <c:numCache>
                <c:formatCode>0</c:formatCode>
                <c:ptCount val="5"/>
                <c:pt idx="0">
                  <c:v>29</c:v>
                </c:pt>
                <c:pt idx="1">
                  <c:v>27</c:v>
                </c:pt>
                <c:pt idx="2">
                  <c:v>26</c:v>
                </c:pt>
                <c:pt idx="3">
                  <c:v>28</c:v>
                </c:pt>
                <c:pt idx="4">
                  <c:v>28</c:v>
                </c:pt>
              </c:numCache>
            </c:numRef>
          </c:val>
          <c:extLst xmlns:c16r2="http://schemas.microsoft.com/office/drawing/2015/06/chart">
            <c:ext xmlns:c16="http://schemas.microsoft.com/office/drawing/2014/chart" uri="{C3380CC4-5D6E-409C-BE32-E72D297353CC}">
              <c16:uniqueId val="{00000000-F156-42C5-9C4C-0A5BA55426C2}"/>
            </c:ext>
          </c:extLst>
        </c:ser>
        <c:ser>
          <c:idx val="1"/>
          <c:order val="1"/>
          <c:tx>
            <c:strRef>
              <c:f>Hoja1!$C$1</c:f>
              <c:strCache>
                <c:ptCount val="1"/>
                <c:pt idx="0">
                  <c:v>Un poco mal</c:v>
                </c:pt>
              </c:strCache>
            </c:strRef>
          </c:tx>
          <c:spPr>
            <a:solidFill>
              <a:srgbClr val="FF7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Comprar discos pirata en la calle</c:v>
                </c:pt>
                <c:pt idx="1">
                  <c:v>Pagar algo en efectivo para que no cobren IVA</c:v>
                </c:pt>
                <c:pt idx="2">
                  <c:v>Escuchar o descargar Música/Canciones/Videos en sitios pirata en Internet</c:v>
                </c:pt>
                <c:pt idx="3">
                  <c:v>Comprar productos de imitación</c:v>
                </c:pt>
                <c:pt idx="4">
                  <c:v>Comprar películas piratas en la calle</c:v>
                </c:pt>
              </c:strCache>
            </c:strRef>
          </c:cat>
          <c:val>
            <c:numRef>
              <c:f>Hoja1!$C$2:$C$6</c:f>
              <c:numCache>
                <c:formatCode>0</c:formatCode>
                <c:ptCount val="5"/>
                <c:pt idx="0">
                  <c:v>24</c:v>
                </c:pt>
                <c:pt idx="1">
                  <c:v>21</c:v>
                </c:pt>
                <c:pt idx="2">
                  <c:v>21</c:v>
                </c:pt>
                <c:pt idx="3">
                  <c:v>23</c:v>
                </c:pt>
                <c:pt idx="4">
                  <c:v>23</c:v>
                </c:pt>
              </c:numCache>
            </c:numRef>
          </c:val>
          <c:extLst xmlns:c16r2="http://schemas.microsoft.com/office/drawing/2015/06/chart">
            <c:ext xmlns:c16="http://schemas.microsoft.com/office/drawing/2014/chart" uri="{C3380CC4-5D6E-409C-BE32-E72D297353CC}">
              <c16:uniqueId val="{00000001-F156-42C5-9C4C-0A5BA55426C2}"/>
            </c:ext>
          </c:extLst>
        </c:ser>
        <c:ser>
          <c:idx val="2"/>
          <c:order val="2"/>
          <c:tx>
            <c:strRef>
              <c:f>Hoja1!$D$1</c:f>
              <c:strCache>
                <c:ptCount val="1"/>
                <c:pt idx="0">
                  <c:v>Algo Mal</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Comprar discos pirata en la calle</c:v>
                </c:pt>
                <c:pt idx="1">
                  <c:v>Pagar algo en efectivo para que no cobren IVA</c:v>
                </c:pt>
                <c:pt idx="2">
                  <c:v>Escuchar o descargar Música/Canciones/Videos en sitios pirata en Internet</c:v>
                </c:pt>
                <c:pt idx="3">
                  <c:v>Comprar productos de imitación</c:v>
                </c:pt>
                <c:pt idx="4">
                  <c:v>Comprar películas piratas en la calle</c:v>
                </c:pt>
              </c:strCache>
            </c:strRef>
          </c:cat>
          <c:val>
            <c:numRef>
              <c:f>Hoja1!$D$2:$D$6</c:f>
              <c:numCache>
                <c:formatCode>0</c:formatCode>
                <c:ptCount val="5"/>
                <c:pt idx="0">
                  <c:v>23</c:v>
                </c:pt>
                <c:pt idx="1">
                  <c:v>24</c:v>
                </c:pt>
                <c:pt idx="2">
                  <c:v>27</c:v>
                </c:pt>
                <c:pt idx="3">
                  <c:v>26</c:v>
                </c:pt>
                <c:pt idx="4">
                  <c:v>27</c:v>
                </c:pt>
              </c:numCache>
            </c:numRef>
          </c:val>
          <c:extLst xmlns:c16r2="http://schemas.microsoft.com/office/drawing/2015/06/chart">
            <c:ext xmlns:c16="http://schemas.microsoft.com/office/drawing/2014/chart" uri="{C3380CC4-5D6E-409C-BE32-E72D297353CC}">
              <c16:uniqueId val="{00000002-F156-42C5-9C4C-0A5BA55426C2}"/>
            </c:ext>
          </c:extLst>
        </c:ser>
        <c:ser>
          <c:idx val="3"/>
          <c:order val="3"/>
          <c:tx>
            <c:strRef>
              <c:f>Hoja1!$E$1</c:f>
              <c:strCache>
                <c:ptCount val="1"/>
                <c:pt idx="0">
                  <c:v>Muy Mal</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Comprar discos pirata en la calle</c:v>
                </c:pt>
                <c:pt idx="1">
                  <c:v>Pagar algo en efectivo para que no cobren IVA</c:v>
                </c:pt>
                <c:pt idx="2">
                  <c:v>Escuchar o descargar Música/Canciones/Videos en sitios pirata en Internet</c:v>
                </c:pt>
                <c:pt idx="3">
                  <c:v>Comprar productos de imitación</c:v>
                </c:pt>
                <c:pt idx="4">
                  <c:v>Comprar películas piratas en la calle</c:v>
                </c:pt>
              </c:strCache>
            </c:strRef>
          </c:cat>
          <c:val>
            <c:numRef>
              <c:f>Hoja1!$E$2:$E$6</c:f>
              <c:numCache>
                <c:formatCode>0</c:formatCode>
                <c:ptCount val="5"/>
                <c:pt idx="0">
                  <c:v>22</c:v>
                </c:pt>
                <c:pt idx="1">
                  <c:v>22</c:v>
                </c:pt>
                <c:pt idx="2">
                  <c:v>22</c:v>
                </c:pt>
                <c:pt idx="3">
                  <c:v>21</c:v>
                </c:pt>
                <c:pt idx="4">
                  <c:v>21</c:v>
                </c:pt>
              </c:numCache>
            </c:numRef>
          </c:val>
          <c:extLst xmlns:c16r2="http://schemas.microsoft.com/office/drawing/2015/06/chart">
            <c:ext xmlns:c16="http://schemas.microsoft.com/office/drawing/2014/chart" uri="{C3380CC4-5D6E-409C-BE32-E72D297353CC}">
              <c16:uniqueId val="{00000003-F156-42C5-9C4C-0A5BA55426C2}"/>
            </c:ext>
          </c:extLst>
        </c:ser>
        <c:dLbls>
          <c:showLegendKey val="0"/>
          <c:showVal val="1"/>
          <c:showCatName val="0"/>
          <c:showSerName val="0"/>
          <c:showPercent val="0"/>
          <c:showBubbleSize val="0"/>
        </c:dLbls>
        <c:gapWidth val="95"/>
        <c:overlap val="100"/>
        <c:axId val="214239104"/>
        <c:axId val="214240640"/>
      </c:barChart>
      <c:catAx>
        <c:axId val="214239104"/>
        <c:scaling>
          <c:orientation val="minMax"/>
        </c:scaling>
        <c:delete val="1"/>
        <c:axPos val="l"/>
        <c:numFmt formatCode="General" sourceLinked="1"/>
        <c:majorTickMark val="none"/>
        <c:minorTickMark val="none"/>
        <c:tickLblPos val="nextTo"/>
        <c:crossAx val="214240640"/>
        <c:crosses val="autoZero"/>
        <c:auto val="1"/>
        <c:lblAlgn val="ctr"/>
        <c:lblOffset val="100"/>
        <c:noMultiLvlLbl val="0"/>
      </c:catAx>
      <c:valAx>
        <c:axId val="214240640"/>
        <c:scaling>
          <c:orientation val="minMax"/>
        </c:scaling>
        <c:delete val="1"/>
        <c:axPos val="b"/>
        <c:numFmt formatCode="0%" sourceLinked="1"/>
        <c:majorTickMark val="out"/>
        <c:minorTickMark val="none"/>
        <c:tickLblPos val="nextTo"/>
        <c:crossAx val="21423910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 tiene nada de malo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Quedarse con el cambio extra si un cajero se equivoca</c:v>
                </c:pt>
                <c:pt idx="1">
                  <c:v>Usar la señal de Internet/wifi de alguien más sin su permiso</c:v>
                </c:pt>
                <c:pt idx="2">
                  <c:v>Apartar un lugar de estacionamiento en la calle con cajas, botes, piedras, etc.</c:v>
                </c:pt>
                <c:pt idx="3">
                  <c:v>Tener un puesto ambulante sin pagar predial</c:v>
                </c:pt>
                <c:pt idx="4">
                  <c:v>Ver o descargar películas, series de TV pirata en Internet</c:v>
                </c:pt>
              </c:strCache>
            </c:strRef>
          </c:cat>
          <c:val>
            <c:numRef>
              <c:f>Hoja1!$B$2:$B$6</c:f>
              <c:numCache>
                <c:formatCode>0</c:formatCode>
                <c:ptCount val="5"/>
                <c:pt idx="0">
                  <c:v>1</c:v>
                </c:pt>
                <c:pt idx="1">
                  <c:v>4</c:v>
                </c:pt>
                <c:pt idx="2">
                  <c:v>4</c:v>
                </c:pt>
                <c:pt idx="3">
                  <c:v>10</c:v>
                </c:pt>
                <c:pt idx="4">
                  <c:v>4</c:v>
                </c:pt>
              </c:numCache>
            </c:numRef>
          </c:val>
          <c:extLst xmlns:c16r2="http://schemas.microsoft.com/office/drawing/2015/06/chart">
            <c:ext xmlns:c16="http://schemas.microsoft.com/office/drawing/2014/chart" uri="{C3380CC4-5D6E-409C-BE32-E72D297353CC}">
              <c16:uniqueId val="{00000000-91A6-44C7-B63A-7A3D3600A739}"/>
            </c:ext>
          </c:extLst>
        </c:ser>
        <c:ser>
          <c:idx val="1"/>
          <c:order val="1"/>
          <c:tx>
            <c:strRef>
              <c:f>Hoja1!$C$1</c:f>
              <c:strCache>
                <c:ptCount val="1"/>
                <c:pt idx="0">
                  <c:v>Un poco mal</c:v>
                </c:pt>
              </c:strCache>
            </c:strRef>
          </c:tx>
          <c:spPr>
            <a:solidFill>
              <a:srgbClr val="FF7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Quedarse con el cambio extra si un cajero se equivoca</c:v>
                </c:pt>
                <c:pt idx="1">
                  <c:v>Usar la señal de Internet/wifi de alguien más sin su permiso</c:v>
                </c:pt>
                <c:pt idx="2">
                  <c:v>Apartar un lugar de estacionamiento en la calle con cajas, botes, piedras, etc.</c:v>
                </c:pt>
                <c:pt idx="3">
                  <c:v>Tener un puesto ambulante sin pagar predial</c:v>
                </c:pt>
                <c:pt idx="4">
                  <c:v>Ver o descargar películas, series de TV pirata en Internet</c:v>
                </c:pt>
              </c:strCache>
            </c:strRef>
          </c:cat>
          <c:val>
            <c:numRef>
              <c:f>Hoja1!$C$2:$C$6</c:f>
              <c:numCache>
                <c:formatCode>0</c:formatCode>
                <c:ptCount val="5"/>
                <c:pt idx="0">
                  <c:v>8</c:v>
                </c:pt>
                <c:pt idx="1">
                  <c:v>11</c:v>
                </c:pt>
                <c:pt idx="2">
                  <c:v>14</c:v>
                </c:pt>
                <c:pt idx="3">
                  <c:v>16</c:v>
                </c:pt>
                <c:pt idx="4">
                  <c:v>14</c:v>
                </c:pt>
              </c:numCache>
            </c:numRef>
          </c:val>
          <c:extLst xmlns:c16r2="http://schemas.microsoft.com/office/drawing/2015/06/chart">
            <c:ext xmlns:c16="http://schemas.microsoft.com/office/drawing/2014/chart" uri="{C3380CC4-5D6E-409C-BE32-E72D297353CC}">
              <c16:uniqueId val="{00000001-91A6-44C7-B63A-7A3D3600A739}"/>
            </c:ext>
          </c:extLst>
        </c:ser>
        <c:ser>
          <c:idx val="2"/>
          <c:order val="2"/>
          <c:tx>
            <c:strRef>
              <c:f>Hoja1!$D$1</c:f>
              <c:strCache>
                <c:ptCount val="1"/>
                <c:pt idx="0">
                  <c:v>Algo Mal</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Quedarse con el cambio extra si un cajero se equivoca</c:v>
                </c:pt>
                <c:pt idx="1">
                  <c:v>Usar la señal de Internet/wifi de alguien más sin su permiso</c:v>
                </c:pt>
                <c:pt idx="2">
                  <c:v>Apartar un lugar de estacionamiento en la calle con cajas, botes, piedras, etc.</c:v>
                </c:pt>
                <c:pt idx="3">
                  <c:v>Tener un puesto ambulante sin pagar predial</c:v>
                </c:pt>
                <c:pt idx="4">
                  <c:v>Ver o descargar películas, series de TV pirata en Internet</c:v>
                </c:pt>
              </c:strCache>
            </c:strRef>
          </c:cat>
          <c:val>
            <c:numRef>
              <c:f>Hoja1!$D$2:$D$6</c:f>
              <c:numCache>
                <c:formatCode>0</c:formatCode>
                <c:ptCount val="5"/>
                <c:pt idx="0">
                  <c:v>28</c:v>
                </c:pt>
                <c:pt idx="1">
                  <c:v>25</c:v>
                </c:pt>
                <c:pt idx="2">
                  <c:v>31</c:v>
                </c:pt>
                <c:pt idx="3">
                  <c:v>27</c:v>
                </c:pt>
                <c:pt idx="4">
                  <c:v>35</c:v>
                </c:pt>
              </c:numCache>
            </c:numRef>
          </c:val>
          <c:extLst xmlns:c16r2="http://schemas.microsoft.com/office/drawing/2015/06/chart">
            <c:ext xmlns:c16="http://schemas.microsoft.com/office/drawing/2014/chart" uri="{C3380CC4-5D6E-409C-BE32-E72D297353CC}">
              <c16:uniqueId val="{00000002-91A6-44C7-B63A-7A3D3600A739}"/>
            </c:ext>
          </c:extLst>
        </c:ser>
        <c:ser>
          <c:idx val="3"/>
          <c:order val="3"/>
          <c:tx>
            <c:strRef>
              <c:f>Hoja1!$E$1</c:f>
              <c:strCache>
                <c:ptCount val="1"/>
                <c:pt idx="0">
                  <c:v>Muy Mal</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Quedarse con el cambio extra si un cajero se equivoca</c:v>
                </c:pt>
                <c:pt idx="1">
                  <c:v>Usar la señal de Internet/wifi de alguien más sin su permiso</c:v>
                </c:pt>
                <c:pt idx="2">
                  <c:v>Apartar un lugar de estacionamiento en la calle con cajas, botes, piedras, etc.</c:v>
                </c:pt>
                <c:pt idx="3">
                  <c:v>Tener un puesto ambulante sin pagar predial</c:v>
                </c:pt>
                <c:pt idx="4">
                  <c:v>Ver o descargar películas, series de TV pirata en Internet</c:v>
                </c:pt>
              </c:strCache>
            </c:strRef>
          </c:cat>
          <c:val>
            <c:numRef>
              <c:f>Hoja1!$E$2:$E$6</c:f>
              <c:numCache>
                <c:formatCode>0</c:formatCode>
                <c:ptCount val="5"/>
                <c:pt idx="0">
                  <c:v>60</c:v>
                </c:pt>
                <c:pt idx="1">
                  <c:v>53</c:v>
                </c:pt>
                <c:pt idx="2">
                  <c:v>47</c:v>
                </c:pt>
                <c:pt idx="3">
                  <c:v>43</c:v>
                </c:pt>
                <c:pt idx="4">
                  <c:v>40</c:v>
                </c:pt>
              </c:numCache>
            </c:numRef>
          </c:val>
          <c:extLst xmlns:c16r2="http://schemas.microsoft.com/office/drawing/2015/06/chart">
            <c:ext xmlns:c16="http://schemas.microsoft.com/office/drawing/2014/chart" uri="{C3380CC4-5D6E-409C-BE32-E72D297353CC}">
              <c16:uniqueId val="{00000003-91A6-44C7-B63A-7A3D3600A739}"/>
            </c:ext>
          </c:extLst>
        </c:ser>
        <c:dLbls>
          <c:showLegendKey val="0"/>
          <c:showVal val="1"/>
          <c:showCatName val="0"/>
          <c:showSerName val="0"/>
          <c:showPercent val="0"/>
          <c:showBubbleSize val="0"/>
        </c:dLbls>
        <c:gapWidth val="95"/>
        <c:overlap val="100"/>
        <c:axId val="213113472"/>
        <c:axId val="213127552"/>
      </c:barChart>
      <c:catAx>
        <c:axId val="213113472"/>
        <c:scaling>
          <c:orientation val="minMax"/>
        </c:scaling>
        <c:delete val="1"/>
        <c:axPos val="l"/>
        <c:numFmt formatCode="General" sourceLinked="1"/>
        <c:majorTickMark val="none"/>
        <c:minorTickMark val="none"/>
        <c:tickLblPos val="nextTo"/>
        <c:crossAx val="213127552"/>
        <c:crosses val="autoZero"/>
        <c:auto val="1"/>
        <c:lblAlgn val="ctr"/>
        <c:lblOffset val="100"/>
        <c:noMultiLvlLbl val="0"/>
      </c:catAx>
      <c:valAx>
        <c:axId val="213127552"/>
        <c:scaling>
          <c:orientation val="minMax"/>
        </c:scaling>
        <c:delete val="1"/>
        <c:axPos val="b"/>
        <c:numFmt formatCode="0%" sourceLinked="1"/>
        <c:majorTickMark val="out"/>
        <c:minorTickMark val="none"/>
        <c:tickLblPos val="nextTo"/>
        <c:crossAx val="21311347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 tiene nada de malo</c:v>
                </c:pt>
              </c:strCache>
            </c:strRef>
          </c:tx>
          <c:spPr>
            <a:solidFill>
              <a:srgbClr val="FF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Quedarse con el cambio extra si un cajero se equivoca</c:v>
                </c:pt>
                <c:pt idx="1">
                  <c:v>Usar la señal de Internet/wifi de alguien más sin su permiso</c:v>
                </c:pt>
                <c:pt idx="2">
                  <c:v>Apartar un lugar de estacionamiento en la calle con cajas, botes, piedras, etc.</c:v>
                </c:pt>
                <c:pt idx="3">
                  <c:v>Tener un puesto ambulante sin pagar predial</c:v>
                </c:pt>
                <c:pt idx="4">
                  <c:v>Ver o descargar películas, series de TV pirata en Internet</c:v>
                </c:pt>
              </c:strCache>
            </c:strRef>
          </c:cat>
          <c:val>
            <c:numRef>
              <c:f>Hoja1!$B$2:$B$6</c:f>
              <c:numCache>
                <c:formatCode>0</c:formatCode>
                <c:ptCount val="5"/>
                <c:pt idx="0">
                  <c:v>5</c:v>
                </c:pt>
                <c:pt idx="1">
                  <c:v>9</c:v>
                </c:pt>
                <c:pt idx="2">
                  <c:v>13</c:v>
                </c:pt>
                <c:pt idx="3">
                  <c:v>12</c:v>
                </c:pt>
                <c:pt idx="4">
                  <c:v>23</c:v>
                </c:pt>
              </c:numCache>
            </c:numRef>
          </c:val>
          <c:extLst xmlns:c16r2="http://schemas.microsoft.com/office/drawing/2015/06/chart">
            <c:ext xmlns:c16="http://schemas.microsoft.com/office/drawing/2014/chart" uri="{C3380CC4-5D6E-409C-BE32-E72D297353CC}">
              <c16:uniqueId val="{00000000-F156-42C5-9C4C-0A5BA55426C2}"/>
            </c:ext>
          </c:extLst>
        </c:ser>
        <c:ser>
          <c:idx val="1"/>
          <c:order val="1"/>
          <c:tx>
            <c:strRef>
              <c:f>Hoja1!$C$1</c:f>
              <c:strCache>
                <c:ptCount val="1"/>
                <c:pt idx="0">
                  <c:v>Un poco mal</c:v>
                </c:pt>
              </c:strCache>
            </c:strRef>
          </c:tx>
          <c:spPr>
            <a:solidFill>
              <a:srgbClr val="FF7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Quedarse con el cambio extra si un cajero se equivoca</c:v>
                </c:pt>
                <c:pt idx="1">
                  <c:v>Usar la señal de Internet/wifi de alguien más sin su permiso</c:v>
                </c:pt>
                <c:pt idx="2">
                  <c:v>Apartar un lugar de estacionamiento en la calle con cajas, botes, piedras, etc.</c:v>
                </c:pt>
                <c:pt idx="3">
                  <c:v>Tener un puesto ambulante sin pagar predial</c:v>
                </c:pt>
                <c:pt idx="4">
                  <c:v>Ver o descargar películas, series de TV pirata en Internet</c:v>
                </c:pt>
              </c:strCache>
            </c:strRef>
          </c:cat>
          <c:val>
            <c:numRef>
              <c:f>Hoja1!$C$2:$C$6</c:f>
              <c:numCache>
                <c:formatCode>0</c:formatCode>
                <c:ptCount val="5"/>
                <c:pt idx="0">
                  <c:v>17</c:v>
                </c:pt>
                <c:pt idx="1">
                  <c:v>19</c:v>
                </c:pt>
                <c:pt idx="2">
                  <c:v>20</c:v>
                </c:pt>
                <c:pt idx="3">
                  <c:v>21</c:v>
                </c:pt>
                <c:pt idx="4">
                  <c:v>23</c:v>
                </c:pt>
              </c:numCache>
            </c:numRef>
          </c:val>
          <c:extLst xmlns:c16r2="http://schemas.microsoft.com/office/drawing/2015/06/chart">
            <c:ext xmlns:c16="http://schemas.microsoft.com/office/drawing/2014/chart" uri="{C3380CC4-5D6E-409C-BE32-E72D297353CC}">
              <c16:uniqueId val="{00000001-F156-42C5-9C4C-0A5BA55426C2}"/>
            </c:ext>
          </c:extLst>
        </c:ser>
        <c:ser>
          <c:idx val="2"/>
          <c:order val="2"/>
          <c:tx>
            <c:strRef>
              <c:f>Hoja1!$D$1</c:f>
              <c:strCache>
                <c:ptCount val="1"/>
                <c:pt idx="0">
                  <c:v>Algo Mal</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Quedarse con el cambio extra si un cajero se equivoca</c:v>
                </c:pt>
                <c:pt idx="1">
                  <c:v>Usar la señal de Internet/wifi de alguien más sin su permiso</c:v>
                </c:pt>
                <c:pt idx="2">
                  <c:v>Apartar un lugar de estacionamiento en la calle con cajas, botes, piedras, etc.</c:v>
                </c:pt>
                <c:pt idx="3">
                  <c:v>Tener un puesto ambulante sin pagar predial</c:v>
                </c:pt>
                <c:pt idx="4">
                  <c:v>Ver o descargar películas, series de TV pirata en Internet</c:v>
                </c:pt>
              </c:strCache>
            </c:strRef>
          </c:cat>
          <c:val>
            <c:numRef>
              <c:f>Hoja1!$D$2:$D$6</c:f>
              <c:numCache>
                <c:formatCode>0</c:formatCode>
                <c:ptCount val="5"/>
                <c:pt idx="0">
                  <c:v>31</c:v>
                </c:pt>
                <c:pt idx="1">
                  <c:v>28</c:v>
                </c:pt>
                <c:pt idx="2">
                  <c:v>29</c:v>
                </c:pt>
                <c:pt idx="3">
                  <c:v>32</c:v>
                </c:pt>
                <c:pt idx="4">
                  <c:v>26</c:v>
                </c:pt>
              </c:numCache>
            </c:numRef>
          </c:val>
          <c:extLst xmlns:c16r2="http://schemas.microsoft.com/office/drawing/2015/06/chart">
            <c:ext xmlns:c16="http://schemas.microsoft.com/office/drawing/2014/chart" uri="{C3380CC4-5D6E-409C-BE32-E72D297353CC}">
              <c16:uniqueId val="{00000002-F156-42C5-9C4C-0A5BA55426C2}"/>
            </c:ext>
          </c:extLst>
        </c:ser>
        <c:ser>
          <c:idx val="3"/>
          <c:order val="3"/>
          <c:tx>
            <c:strRef>
              <c:f>Hoja1!$E$1</c:f>
              <c:strCache>
                <c:ptCount val="1"/>
                <c:pt idx="0">
                  <c:v>Muy Mal</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Quedarse con el cambio extra si un cajero se equivoca</c:v>
                </c:pt>
                <c:pt idx="1">
                  <c:v>Usar la señal de Internet/wifi de alguien más sin su permiso</c:v>
                </c:pt>
                <c:pt idx="2">
                  <c:v>Apartar un lugar de estacionamiento en la calle con cajas, botes, piedras, etc.</c:v>
                </c:pt>
                <c:pt idx="3">
                  <c:v>Tener un puesto ambulante sin pagar predial</c:v>
                </c:pt>
                <c:pt idx="4">
                  <c:v>Ver o descargar películas, series de TV pirata en Internet</c:v>
                </c:pt>
              </c:strCache>
            </c:strRef>
          </c:cat>
          <c:val>
            <c:numRef>
              <c:f>Hoja1!$E$2:$E$6</c:f>
              <c:numCache>
                <c:formatCode>0</c:formatCode>
                <c:ptCount val="5"/>
                <c:pt idx="0">
                  <c:v>46</c:v>
                </c:pt>
                <c:pt idx="1">
                  <c:v>41</c:v>
                </c:pt>
                <c:pt idx="2">
                  <c:v>36</c:v>
                </c:pt>
                <c:pt idx="3">
                  <c:v>32</c:v>
                </c:pt>
                <c:pt idx="4">
                  <c:v>25</c:v>
                </c:pt>
              </c:numCache>
            </c:numRef>
          </c:val>
          <c:extLst xmlns:c16r2="http://schemas.microsoft.com/office/drawing/2015/06/chart">
            <c:ext xmlns:c16="http://schemas.microsoft.com/office/drawing/2014/chart" uri="{C3380CC4-5D6E-409C-BE32-E72D297353CC}">
              <c16:uniqueId val="{00000003-F156-42C5-9C4C-0A5BA55426C2}"/>
            </c:ext>
          </c:extLst>
        </c:ser>
        <c:dLbls>
          <c:showLegendKey val="0"/>
          <c:showVal val="1"/>
          <c:showCatName val="0"/>
          <c:showSerName val="0"/>
          <c:showPercent val="0"/>
          <c:showBubbleSize val="0"/>
        </c:dLbls>
        <c:gapWidth val="95"/>
        <c:overlap val="100"/>
        <c:axId val="213202048"/>
        <c:axId val="213203584"/>
      </c:barChart>
      <c:catAx>
        <c:axId val="213202048"/>
        <c:scaling>
          <c:orientation val="minMax"/>
        </c:scaling>
        <c:delete val="1"/>
        <c:axPos val="l"/>
        <c:numFmt formatCode="General" sourceLinked="1"/>
        <c:majorTickMark val="none"/>
        <c:minorTickMark val="none"/>
        <c:tickLblPos val="nextTo"/>
        <c:crossAx val="213203584"/>
        <c:crosses val="autoZero"/>
        <c:auto val="1"/>
        <c:lblAlgn val="ctr"/>
        <c:lblOffset val="100"/>
        <c:noMultiLvlLbl val="0"/>
      </c:catAx>
      <c:valAx>
        <c:axId val="213203584"/>
        <c:scaling>
          <c:orientation val="minMax"/>
        </c:scaling>
        <c:delete val="1"/>
        <c:axPos val="b"/>
        <c:numFmt formatCode="0%" sourceLinked="1"/>
        <c:majorTickMark val="out"/>
        <c:minorTickMark val="none"/>
        <c:tickLblPos val="nextTo"/>
        <c:crossAx val="21320204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 tiene nada de malo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Colgarse de la luz con un diablito</c:v>
                </c:pt>
                <c:pt idx="1">
                  <c:v>Aceptar una despensa o dinero a cambio de votar por un partido específico</c:v>
                </c:pt>
                <c:pt idx="2">
                  <c:v>Faltar un día al trabajo mintiendo sobre una enfermedad</c:v>
                </c:pt>
                <c:pt idx="3">
                  <c:v>Reclamar a una aseguradora por un daño falso o exagerado</c:v>
                </c:pt>
                <c:pt idx="4">
                  <c:v>Saltarse una fila porque está muy larga</c:v>
                </c:pt>
              </c:strCache>
            </c:strRef>
          </c:cat>
          <c:val>
            <c:numRef>
              <c:f>Hoja1!$B$2:$B$6</c:f>
              <c:numCache>
                <c:formatCode>0</c:formatCode>
                <c:ptCount val="5"/>
                <c:pt idx="0">
                  <c:v>1</c:v>
                </c:pt>
                <c:pt idx="1">
                  <c:v>4</c:v>
                </c:pt>
                <c:pt idx="2">
                  <c:v>2</c:v>
                </c:pt>
                <c:pt idx="3">
                  <c:v>2</c:v>
                </c:pt>
                <c:pt idx="4">
                  <c:v>3</c:v>
                </c:pt>
              </c:numCache>
            </c:numRef>
          </c:val>
          <c:extLst xmlns:c16r2="http://schemas.microsoft.com/office/drawing/2015/06/chart">
            <c:ext xmlns:c16="http://schemas.microsoft.com/office/drawing/2014/chart" uri="{C3380CC4-5D6E-409C-BE32-E72D297353CC}">
              <c16:uniqueId val="{00000000-91A6-44C7-B63A-7A3D3600A739}"/>
            </c:ext>
          </c:extLst>
        </c:ser>
        <c:ser>
          <c:idx val="1"/>
          <c:order val="1"/>
          <c:tx>
            <c:strRef>
              <c:f>Hoja1!$C$1</c:f>
              <c:strCache>
                <c:ptCount val="1"/>
                <c:pt idx="0">
                  <c:v>Un poco mal</c:v>
                </c:pt>
              </c:strCache>
            </c:strRef>
          </c:tx>
          <c:spPr>
            <a:solidFill>
              <a:srgbClr val="FF7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Colgarse de la luz con un diablito</c:v>
                </c:pt>
                <c:pt idx="1">
                  <c:v>Aceptar una despensa o dinero a cambio de votar por un partido específico</c:v>
                </c:pt>
                <c:pt idx="2">
                  <c:v>Faltar un día al trabajo mintiendo sobre una enfermedad</c:v>
                </c:pt>
                <c:pt idx="3">
                  <c:v>Reclamar a una aseguradora por un daño falso o exagerado</c:v>
                </c:pt>
                <c:pt idx="4">
                  <c:v>Saltarse una fila porque está muy larga</c:v>
                </c:pt>
              </c:strCache>
            </c:strRef>
          </c:cat>
          <c:val>
            <c:numRef>
              <c:f>Hoja1!$C$2:$C$6</c:f>
              <c:numCache>
                <c:formatCode>0</c:formatCode>
                <c:ptCount val="5"/>
                <c:pt idx="0">
                  <c:v>7</c:v>
                </c:pt>
                <c:pt idx="1">
                  <c:v>6</c:v>
                </c:pt>
                <c:pt idx="2">
                  <c:v>8</c:v>
                </c:pt>
                <c:pt idx="3">
                  <c:v>8</c:v>
                </c:pt>
                <c:pt idx="4">
                  <c:v>12</c:v>
                </c:pt>
              </c:numCache>
            </c:numRef>
          </c:val>
          <c:extLst xmlns:c16r2="http://schemas.microsoft.com/office/drawing/2015/06/chart">
            <c:ext xmlns:c16="http://schemas.microsoft.com/office/drawing/2014/chart" uri="{C3380CC4-5D6E-409C-BE32-E72D297353CC}">
              <c16:uniqueId val="{00000001-91A6-44C7-B63A-7A3D3600A739}"/>
            </c:ext>
          </c:extLst>
        </c:ser>
        <c:ser>
          <c:idx val="2"/>
          <c:order val="2"/>
          <c:tx>
            <c:strRef>
              <c:f>Hoja1!$D$1</c:f>
              <c:strCache>
                <c:ptCount val="1"/>
                <c:pt idx="0">
                  <c:v>Algo Mal</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Colgarse de la luz con un diablito</c:v>
                </c:pt>
                <c:pt idx="1">
                  <c:v>Aceptar una despensa o dinero a cambio de votar por un partido específico</c:v>
                </c:pt>
                <c:pt idx="2">
                  <c:v>Faltar un día al trabajo mintiendo sobre una enfermedad</c:v>
                </c:pt>
                <c:pt idx="3">
                  <c:v>Reclamar a una aseguradora por un daño falso o exagerado</c:v>
                </c:pt>
                <c:pt idx="4">
                  <c:v>Saltarse una fila porque está muy larga</c:v>
                </c:pt>
              </c:strCache>
            </c:strRef>
          </c:cat>
          <c:val>
            <c:numRef>
              <c:f>Hoja1!$D$2:$D$6</c:f>
              <c:numCache>
                <c:formatCode>0</c:formatCode>
                <c:ptCount val="5"/>
                <c:pt idx="0">
                  <c:v>28</c:v>
                </c:pt>
                <c:pt idx="1">
                  <c:v>28</c:v>
                </c:pt>
                <c:pt idx="2">
                  <c:v>27</c:v>
                </c:pt>
                <c:pt idx="3">
                  <c:v>28</c:v>
                </c:pt>
                <c:pt idx="4">
                  <c:v>24</c:v>
                </c:pt>
              </c:numCache>
            </c:numRef>
          </c:val>
          <c:extLst xmlns:c16r2="http://schemas.microsoft.com/office/drawing/2015/06/chart">
            <c:ext xmlns:c16="http://schemas.microsoft.com/office/drawing/2014/chart" uri="{C3380CC4-5D6E-409C-BE32-E72D297353CC}">
              <c16:uniqueId val="{00000002-91A6-44C7-B63A-7A3D3600A739}"/>
            </c:ext>
          </c:extLst>
        </c:ser>
        <c:ser>
          <c:idx val="3"/>
          <c:order val="3"/>
          <c:tx>
            <c:strRef>
              <c:f>Hoja1!$E$1</c:f>
              <c:strCache>
                <c:ptCount val="1"/>
                <c:pt idx="0">
                  <c:v>Muy Mal</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Colgarse de la luz con un diablito</c:v>
                </c:pt>
                <c:pt idx="1">
                  <c:v>Aceptar una despensa o dinero a cambio de votar por un partido específico</c:v>
                </c:pt>
                <c:pt idx="2">
                  <c:v>Faltar un día al trabajo mintiendo sobre una enfermedad</c:v>
                </c:pt>
                <c:pt idx="3">
                  <c:v>Reclamar a una aseguradora por un daño falso o exagerado</c:v>
                </c:pt>
                <c:pt idx="4">
                  <c:v>Saltarse una fila porque está muy larga</c:v>
                </c:pt>
              </c:strCache>
            </c:strRef>
          </c:cat>
          <c:val>
            <c:numRef>
              <c:f>Hoja1!$E$2:$E$6</c:f>
              <c:numCache>
                <c:formatCode>0</c:formatCode>
                <c:ptCount val="5"/>
                <c:pt idx="0">
                  <c:v>61</c:v>
                </c:pt>
                <c:pt idx="1">
                  <c:v>58</c:v>
                </c:pt>
                <c:pt idx="2">
                  <c:v>61</c:v>
                </c:pt>
                <c:pt idx="3">
                  <c:v>58</c:v>
                </c:pt>
                <c:pt idx="4">
                  <c:v>57</c:v>
                </c:pt>
              </c:numCache>
            </c:numRef>
          </c:val>
          <c:extLst xmlns:c16r2="http://schemas.microsoft.com/office/drawing/2015/06/chart">
            <c:ext xmlns:c16="http://schemas.microsoft.com/office/drawing/2014/chart" uri="{C3380CC4-5D6E-409C-BE32-E72D297353CC}">
              <c16:uniqueId val="{00000003-91A6-44C7-B63A-7A3D3600A739}"/>
            </c:ext>
          </c:extLst>
        </c:ser>
        <c:dLbls>
          <c:showLegendKey val="0"/>
          <c:showVal val="1"/>
          <c:showCatName val="0"/>
          <c:showSerName val="0"/>
          <c:showPercent val="0"/>
          <c:showBubbleSize val="0"/>
        </c:dLbls>
        <c:gapWidth val="95"/>
        <c:overlap val="100"/>
        <c:axId val="214644608"/>
        <c:axId val="214646144"/>
      </c:barChart>
      <c:catAx>
        <c:axId val="214644608"/>
        <c:scaling>
          <c:orientation val="minMax"/>
        </c:scaling>
        <c:delete val="1"/>
        <c:axPos val="l"/>
        <c:numFmt formatCode="General" sourceLinked="1"/>
        <c:majorTickMark val="none"/>
        <c:minorTickMark val="none"/>
        <c:tickLblPos val="nextTo"/>
        <c:crossAx val="214646144"/>
        <c:crosses val="autoZero"/>
        <c:auto val="1"/>
        <c:lblAlgn val="ctr"/>
        <c:lblOffset val="100"/>
        <c:noMultiLvlLbl val="0"/>
      </c:catAx>
      <c:valAx>
        <c:axId val="214646144"/>
        <c:scaling>
          <c:orientation val="minMax"/>
        </c:scaling>
        <c:delete val="1"/>
        <c:axPos val="b"/>
        <c:numFmt formatCode="0%" sourceLinked="1"/>
        <c:majorTickMark val="out"/>
        <c:minorTickMark val="none"/>
        <c:tickLblPos val="nextTo"/>
        <c:crossAx val="2146446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 tiene nada de malo</c:v>
                </c:pt>
              </c:strCache>
            </c:strRef>
          </c:tx>
          <c:spPr>
            <a:solidFill>
              <a:srgbClr val="FF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Colgarse de la luz con un diablito</c:v>
                </c:pt>
                <c:pt idx="1">
                  <c:v>Aceptar una despensa o dinero a cambio de votar por un partido específico</c:v>
                </c:pt>
                <c:pt idx="2">
                  <c:v>Faltar un día al trabajo mintiendo sobre una enfermedad</c:v>
                </c:pt>
                <c:pt idx="3">
                  <c:v>Reclamar a una aseguradora por un daño falso o exagerado</c:v>
                </c:pt>
                <c:pt idx="4">
                  <c:v>Saltarse una fila porque está muy larga</c:v>
                </c:pt>
              </c:strCache>
            </c:strRef>
          </c:cat>
          <c:val>
            <c:numRef>
              <c:f>Hoja1!$B$2:$B$6</c:f>
              <c:numCache>
                <c:formatCode>0</c:formatCode>
                <c:ptCount val="5"/>
                <c:pt idx="0">
                  <c:v>3</c:v>
                </c:pt>
                <c:pt idx="1">
                  <c:v>7</c:v>
                </c:pt>
                <c:pt idx="2">
                  <c:v>4</c:v>
                </c:pt>
                <c:pt idx="3">
                  <c:v>5</c:v>
                </c:pt>
                <c:pt idx="4">
                  <c:v>4</c:v>
                </c:pt>
              </c:numCache>
            </c:numRef>
          </c:val>
          <c:extLst xmlns:c16r2="http://schemas.microsoft.com/office/drawing/2015/06/chart">
            <c:ext xmlns:c16="http://schemas.microsoft.com/office/drawing/2014/chart" uri="{C3380CC4-5D6E-409C-BE32-E72D297353CC}">
              <c16:uniqueId val="{00000000-F156-42C5-9C4C-0A5BA55426C2}"/>
            </c:ext>
          </c:extLst>
        </c:ser>
        <c:ser>
          <c:idx val="1"/>
          <c:order val="1"/>
          <c:tx>
            <c:strRef>
              <c:f>Hoja1!$C$1</c:f>
              <c:strCache>
                <c:ptCount val="1"/>
                <c:pt idx="0">
                  <c:v>Un poco mal</c:v>
                </c:pt>
              </c:strCache>
            </c:strRef>
          </c:tx>
          <c:spPr>
            <a:solidFill>
              <a:srgbClr val="FF7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Colgarse de la luz con un diablito</c:v>
                </c:pt>
                <c:pt idx="1">
                  <c:v>Aceptar una despensa o dinero a cambio de votar por un partido específico</c:v>
                </c:pt>
                <c:pt idx="2">
                  <c:v>Faltar un día al trabajo mintiendo sobre una enfermedad</c:v>
                </c:pt>
                <c:pt idx="3">
                  <c:v>Reclamar a una aseguradora por un daño falso o exagerado</c:v>
                </c:pt>
                <c:pt idx="4">
                  <c:v>Saltarse una fila porque está muy larga</c:v>
                </c:pt>
              </c:strCache>
            </c:strRef>
          </c:cat>
          <c:val>
            <c:numRef>
              <c:f>Hoja1!$C$2:$C$6</c:f>
              <c:numCache>
                <c:formatCode>0</c:formatCode>
                <c:ptCount val="5"/>
                <c:pt idx="0">
                  <c:v>14</c:v>
                </c:pt>
                <c:pt idx="1">
                  <c:v>11</c:v>
                </c:pt>
                <c:pt idx="2">
                  <c:v>11</c:v>
                </c:pt>
                <c:pt idx="3">
                  <c:v>13</c:v>
                </c:pt>
                <c:pt idx="4">
                  <c:v>18</c:v>
                </c:pt>
              </c:numCache>
            </c:numRef>
          </c:val>
          <c:extLst xmlns:c16r2="http://schemas.microsoft.com/office/drawing/2015/06/chart">
            <c:ext xmlns:c16="http://schemas.microsoft.com/office/drawing/2014/chart" uri="{C3380CC4-5D6E-409C-BE32-E72D297353CC}">
              <c16:uniqueId val="{00000001-F156-42C5-9C4C-0A5BA55426C2}"/>
            </c:ext>
          </c:extLst>
        </c:ser>
        <c:ser>
          <c:idx val="2"/>
          <c:order val="2"/>
          <c:tx>
            <c:strRef>
              <c:f>Hoja1!$D$1</c:f>
              <c:strCache>
                <c:ptCount val="1"/>
                <c:pt idx="0">
                  <c:v>Algo Mal</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Colgarse de la luz con un diablito</c:v>
                </c:pt>
                <c:pt idx="1">
                  <c:v>Aceptar una despensa o dinero a cambio de votar por un partido específico</c:v>
                </c:pt>
                <c:pt idx="2">
                  <c:v>Faltar un día al trabajo mintiendo sobre una enfermedad</c:v>
                </c:pt>
                <c:pt idx="3">
                  <c:v>Reclamar a una aseguradora por un daño falso o exagerado</c:v>
                </c:pt>
                <c:pt idx="4">
                  <c:v>Saltarse una fila porque está muy larga</c:v>
                </c:pt>
              </c:strCache>
            </c:strRef>
          </c:cat>
          <c:val>
            <c:numRef>
              <c:f>Hoja1!$D$2:$D$6</c:f>
              <c:numCache>
                <c:formatCode>0</c:formatCode>
                <c:ptCount val="5"/>
                <c:pt idx="0">
                  <c:v>28</c:v>
                </c:pt>
                <c:pt idx="1">
                  <c:v>29</c:v>
                </c:pt>
                <c:pt idx="2">
                  <c:v>33</c:v>
                </c:pt>
                <c:pt idx="3">
                  <c:v>31</c:v>
                </c:pt>
                <c:pt idx="4">
                  <c:v>31</c:v>
                </c:pt>
              </c:numCache>
            </c:numRef>
          </c:val>
          <c:extLst xmlns:c16r2="http://schemas.microsoft.com/office/drawing/2015/06/chart">
            <c:ext xmlns:c16="http://schemas.microsoft.com/office/drawing/2014/chart" uri="{C3380CC4-5D6E-409C-BE32-E72D297353CC}">
              <c16:uniqueId val="{00000002-F156-42C5-9C4C-0A5BA55426C2}"/>
            </c:ext>
          </c:extLst>
        </c:ser>
        <c:ser>
          <c:idx val="3"/>
          <c:order val="3"/>
          <c:tx>
            <c:strRef>
              <c:f>Hoja1!$E$1</c:f>
              <c:strCache>
                <c:ptCount val="1"/>
                <c:pt idx="0">
                  <c:v>Muy Mal</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Colgarse de la luz con un diablito</c:v>
                </c:pt>
                <c:pt idx="1">
                  <c:v>Aceptar una despensa o dinero a cambio de votar por un partido específico</c:v>
                </c:pt>
                <c:pt idx="2">
                  <c:v>Faltar un día al trabajo mintiendo sobre una enfermedad</c:v>
                </c:pt>
                <c:pt idx="3">
                  <c:v>Reclamar a una aseguradora por un daño falso o exagerado</c:v>
                </c:pt>
                <c:pt idx="4">
                  <c:v>Saltarse una fila porque está muy larga</c:v>
                </c:pt>
              </c:strCache>
            </c:strRef>
          </c:cat>
          <c:val>
            <c:numRef>
              <c:f>Hoja1!$E$2:$E$6</c:f>
              <c:numCache>
                <c:formatCode>0</c:formatCode>
                <c:ptCount val="5"/>
                <c:pt idx="0">
                  <c:v>54</c:v>
                </c:pt>
                <c:pt idx="1">
                  <c:v>52</c:v>
                </c:pt>
                <c:pt idx="2">
                  <c:v>51</c:v>
                </c:pt>
                <c:pt idx="3">
                  <c:v>48</c:v>
                </c:pt>
                <c:pt idx="4">
                  <c:v>46</c:v>
                </c:pt>
              </c:numCache>
            </c:numRef>
          </c:val>
          <c:extLst xmlns:c16r2="http://schemas.microsoft.com/office/drawing/2015/06/chart">
            <c:ext xmlns:c16="http://schemas.microsoft.com/office/drawing/2014/chart" uri="{C3380CC4-5D6E-409C-BE32-E72D297353CC}">
              <c16:uniqueId val="{00000003-F156-42C5-9C4C-0A5BA55426C2}"/>
            </c:ext>
          </c:extLst>
        </c:ser>
        <c:dLbls>
          <c:showLegendKey val="0"/>
          <c:showVal val="1"/>
          <c:showCatName val="0"/>
          <c:showSerName val="0"/>
          <c:showPercent val="0"/>
          <c:showBubbleSize val="0"/>
        </c:dLbls>
        <c:gapWidth val="95"/>
        <c:overlap val="100"/>
        <c:axId val="215060864"/>
        <c:axId val="215062400"/>
      </c:barChart>
      <c:catAx>
        <c:axId val="215060864"/>
        <c:scaling>
          <c:orientation val="minMax"/>
        </c:scaling>
        <c:delete val="1"/>
        <c:axPos val="l"/>
        <c:numFmt formatCode="General" sourceLinked="1"/>
        <c:majorTickMark val="none"/>
        <c:minorTickMark val="none"/>
        <c:tickLblPos val="nextTo"/>
        <c:crossAx val="215062400"/>
        <c:crosses val="autoZero"/>
        <c:auto val="1"/>
        <c:lblAlgn val="ctr"/>
        <c:lblOffset val="100"/>
        <c:noMultiLvlLbl val="0"/>
      </c:catAx>
      <c:valAx>
        <c:axId val="215062400"/>
        <c:scaling>
          <c:orientation val="minMax"/>
        </c:scaling>
        <c:delete val="1"/>
        <c:axPos val="b"/>
        <c:numFmt formatCode="0%" sourceLinked="1"/>
        <c:majorTickMark val="out"/>
        <c:minorTickMark val="none"/>
        <c:tickLblPos val="nextTo"/>
        <c:crossAx val="21506086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 tiene nada de malo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Manejar borracho</c:v>
                </c:pt>
                <c:pt idx="1">
                  <c:v>Que un servidor público pida favores o dinero a cambio de un trámite</c:v>
                </c:pt>
                <c:pt idx="2">
                  <c:v>Vender algún producto defectuoso sin decir que está así</c:v>
                </c:pt>
                <c:pt idx="3">
                  <c:v>Copiar en un examen</c:v>
                </c:pt>
                <c:pt idx="4">
                  <c:v>Dar mordida a un policía de tránsito</c:v>
                </c:pt>
              </c:strCache>
            </c:strRef>
          </c:cat>
          <c:val>
            <c:numRef>
              <c:f>Hoja1!$B$2:$B$6</c:f>
              <c:numCache>
                <c:formatCode>0</c:formatCode>
                <c:ptCount val="5"/>
                <c:pt idx="0">
                  <c:v>1</c:v>
                </c:pt>
                <c:pt idx="1">
                  <c:v>1</c:v>
                </c:pt>
                <c:pt idx="2">
                  <c:v>1</c:v>
                </c:pt>
                <c:pt idx="3">
                  <c:v>1</c:v>
                </c:pt>
                <c:pt idx="4">
                  <c:v>3</c:v>
                </c:pt>
              </c:numCache>
            </c:numRef>
          </c:val>
          <c:extLst xmlns:c16r2="http://schemas.microsoft.com/office/drawing/2015/06/chart">
            <c:ext xmlns:c16="http://schemas.microsoft.com/office/drawing/2014/chart" uri="{C3380CC4-5D6E-409C-BE32-E72D297353CC}">
              <c16:uniqueId val="{00000000-91A6-44C7-B63A-7A3D3600A739}"/>
            </c:ext>
          </c:extLst>
        </c:ser>
        <c:ser>
          <c:idx val="1"/>
          <c:order val="1"/>
          <c:tx>
            <c:strRef>
              <c:f>Hoja1!$C$1</c:f>
              <c:strCache>
                <c:ptCount val="1"/>
                <c:pt idx="0">
                  <c:v>Un poco mal</c:v>
                </c:pt>
              </c:strCache>
            </c:strRef>
          </c:tx>
          <c:spPr>
            <a:solidFill>
              <a:srgbClr val="FF7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Manejar borracho</c:v>
                </c:pt>
                <c:pt idx="1">
                  <c:v>Que un servidor público pida favores o dinero a cambio de un trámite</c:v>
                </c:pt>
                <c:pt idx="2">
                  <c:v>Vender algún producto defectuoso sin decir que está así</c:v>
                </c:pt>
                <c:pt idx="3">
                  <c:v>Copiar en un examen</c:v>
                </c:pt>
                <c:pt idx="4">
                  <c:v>Dar mordida a un policía de tránsito</c:v>
                </c:pt>
              </c:strCache>
            </c:strRef>
          </c:cat>
          <c:val>
            <c:numRef>
              <c:f>Hoja1!$C$2:$C$6</c:f>
              <c:numCache>
                <c:formatCode>0</c:formatCode>
                <c:ptCount val="5"/>
                <c:pt idx="0">
                  <c:v>6</c:v>
                </c:pt>
                <c:pt idx="1">
                  <c:v>7</c:v>
                </c:pt>
                <c:pt idx="2">
                  <c:v>7</c:v>
                </c:pt>
                <c:pt idx="3">
                  <c:v>7</c:v>
                </c:pt>
                <c:pt idx="4">
                  <c:v>11</c:v>
                </c:pt>
              </c:numCache>
            </c:numRef>
          </c:val>
          <c:extLst xmlns:c16r2="http://schemas.microsoft.com/office/drawing/2015/06/chart">
            <c:ext xmlns:c16="http://schemas.microsoft.com/office/drawing/2014/chart" uri="{C3380CC4-5D6E-409C-BE32-E72D297353CC}">
              <c16:uniqueId val="{00000001-91A6-44C7-B63A-7A3D3600A739}"/>
            </c:ext>
          </c:extLst>
        </c:ser>
        <c:ser>
          <c:idx val="2"/>
          <c:order val="2"/>
          <c:tx>
            <c:strRef>
              <c:f>Hoja1!$D$1</c:f>
              <c:strCache>
                <c:ptCount val="1"/>
                <c:pt idx="0">
                  <c:v>Algo Mal</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Manejar borracho</c:v>
                </c:pt>
                <c:pt idx="1">
                  <c:v>Que un servidor público pida favores o dinero a cambio de un trámite</c:v>
                </c:pt>
                <c:pt idx="2">
                  <c:v>Vender algún producto defectuoso sin decir que está así</c:v>
                </c:pt>
                <c:pt idx="3">
                  <c:v>Copiar en un examen</c:v>
                </c:pt>
                <c:pt idx="4">
                  <c:v>Dar mordida a un policía de tránsito</c:v>
                </c:pt>
              </c:strCache>
            </c:strRef>
          </c:cat>
          <c:val>
            <c:numRef>
              <c:f>Hoja1!$D$2:$D$6</c:f>
              <c:numCache>
                <c:formatCode>0</c:formatCode>
                <c:ptCount val="5"/>
                <c:pt idx="0">
                  <c:v>15</c:v>
                </c:pt>
                <c:pt idx="1">
                  <c:v>24</c:v>
                </c:pt>
                <c:pt idx="2">
                  <c:v>25</c:v>
                </c:pt>
                <c:pt idx="3">
                  <c:v>23</c:v>
                </c:pt>
                <c:pt idx="4">
                  <c:v>21</c:v>
                </c:pt>
              </c:numCache>
            </c:numRef>
          </c:val>
          <c:extLst xmlns:c16r2="http://schemas.microsoft.com/office/drawing/2015/06/chart">
            <c:ext xmlns:c16="http://schemas.microsoft.com/office/drawing/2014/chart" uri="{C3380CC4-5D6E-409C-BE32-E72D297353CC}">
              <c16:uniqueId val="{00000002-91A6-44C7-B63A-7A3D3600A739}"/>
            </c:ext>
          </c:extLst>
        </c:ser>
        <c:ser>
          <c:idx val="3"/>
          <c:order val="3"/>
          <c:tx>
            <c:strRef>
              <c:f>Hoja1!$E$1</c:f>
              <c:strCache>
                <c:ptCount val="1"/>
                <c:pt idx="0">
                  <c:v>Muy Mal</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Manejar borracho</c:v>
                </c:pt>
                <c:pt idx="1">
                  <c:v>Que un servidor público pida favores o dinero a cambio de un trámite</c:v>
                </c:pt>
                <c:pt idx="2">
                  <c:v>Vender algún producto defectuoso sin decir que está así</c:v>
                </c:pt>
                <c:pt idx="3">
                  <c:v>Copiar en un examen</c:v>
                </c:pt>
                <c:pt idx="4">
                  <c:v>Dar mordida a un policía de tránsito</c:v>
                </c:pt>
              </c:strCache>
            </c:strRef>
          </c:cat>
          <c:val>
            <c:numRef>
              <c:f>Hoja1!$E$2:$E$6</c:f>
              <c:numCache>
                <c:formatCode>0</c:formatCode>
                <c:ptCount val="5"/>
                <c:pt idx="0">
                  <c:v>76</c:v>
                </c:pt>
                <c:pt idx="1">
                  <c:v>65</c:v>
                </c:pt>
                <c:pt idx="2">
                  <c:v>65</c:v>
                </c:pt>
                <c:pt idx="3">
                  <c:v>65</c:v>
                </c:pt>
                <c:pt idx="4">
                  <c:v>65</c:v>
                </c:pt>
              </c:numCache>
            </c:numRef>
          </c:val>
          <c:extLst xmlns:c16r2="http://schemas.microsoft.com/office/drawing/2015/06/chart">
            <c:ext xmlns:c16="http://schemas.microsoft.com/office/drawing/2014/chart" uri="{C3380CC4-5D6E-409C-BE32-E72D297353CC}">
              <c16:uniqueId val="{00000003-91A6-44C7-B63A-7A3D3600A739}"/>
            </c:ext>
          </c:extLst>
        </c:ser>
        <c:dLbls>
          <c:showLegendKey val="0"/>
          <c:showVal val="1"/>
          <c:showCatName val="0"/>
          <c:showSerName val="0"/>
          <c:showPercent val="0"/>
          <c:showBubbleSize val="0"/>
        </c:dLbls>
        <c:gapWidth val="95"/>
        <c:overlap val="100"/>
        <c:axId val="214602880"/>
        <c:axId val="214604416"/>
      </c:barChart>
      <c:catAx>
        <c:axId val="214602880"/>
        <c:scaling>
          <c:orientation val="minMax"/>
        </c:scaling>
        <c:delete val="1"/>
        <c:axPos val="l"/>
        <c:numFmt formatCode="General" sourceLinked="1"/>
        <c:majorTickMark val="none"/>
        <c:minorTickMark val="none"/>
        <c:tickLblPos val="nextTo"/>
        <c:crossAx val="214604416"/>
        <c:crosses val="autoZero"/>
        <c:auto val="1"/>
        <c:lblAlgn val="ctr"/>
        <c:lblOffset val="100"/>
        <c:noMultiLvlLbl val="0"/>
      </c:catAx>
      <c:valAx>
        <c:axId val="214604416"/>
        <c:scaling>
          <c:orientation val="minMax"/>
        </c:scaling>
        <c:delete val="1"/>
        <c:axPos val="b"/>
        <c:numFmt formatCode="0%" sourceLinked="1"/>
        <c:majorTickMark val="out"/>
        <c:minorTickMark val="none"/>
        <c:tickLblPos val="nextTo"/>
        <c:crossAx val="21460288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 tiene nada de malo</c:v>
                </c:pt>
              </c:strCache>
            </c:strRef>
          </c:tx>
          <c:spPr>
            <a:solidFill>
              <a:srgbClr val="FF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Manejar borracho</c:v>
                </c:pt>
                <c:pt idx="1">
                  <c:v>Que un servidor público pida favores o dinero a cambio de un trámite</c:v>
                </c:pt>
                <c:pt idx="2">
                  <c:v>Vender algún producto defectuoso sin decir que está así</c:v>
                </c:pt>
                <c:pt idx="3">
                  <c:v>Copiar en un examen</c:v>
                </c:pt>
                <c:pt idx="4">
                  <c:v>Dar mordida a un policía de tránsito</c:v>
                </c:pt>
              </c:strCache>
            </c:strRef>
          </c:cat>
          <c:val>
            <c:numRef>
              <c:f>Hoja1!$B$2:$B$6</c:f>
              <c:numCache>
                <c:formatCode>0</c:formatCode>
                <c:ptCount val="5"/>
                <c:pt idx="0">
                  <c:v>1</c:v>
                </c:pt>
                <c:pt idx="1">
                  <c:v>3</c:v>
                </c:pt>
                <c:pt idx="2">
                  <c:v>2</c:v>
                </c:pt>
                <c:pt idx="3">
                  <c:v>4</c:v>
                </c:pt>
                <c:pt idx="4">
                  <c:v>4</c:v>
                </c:pt>
              </c:numCache>
            </c:numRef>
          </c:val>
          <c:extLst xmlns:c16r2="http://schemas.microsoft.com/office/drawing/2015/06/chart">
            <c:ext xmlns:c16="http://schemas.microsoft.com/office/drawing/2014/chart" uri="{C3380CC4-5D6E-409C-BE32-E72D297353CC}">
              <c16:uniqueId val="{00000000-F156-42C5-9C4C-0A5BA55426C2}"/>
            </c:ext>
          </c:extLst>
        </c:ser>
        <c:ser>
          <c:idx val="1"/>
          <c:order val="1"/>
          <c:tx>
            <c:strRef>
              <c:f>Hoja1!$C$1</c:f>
              <c:strCache>
                <c:ptCount val="1"/>
                <c:pt idx="0">
                  <c:v>Un poco mal</c:v>
                </c:pt>
              </c:strCache>
            </c:strRef>
          </c:tx>
          <c:spPr>
            <a:solidFill>
              <a:srgbClr val="FF7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Manejar borracho</c:v>
                </c:pt>
                <c:pt idx="1">
                  <c:v>Que un servidor público pida favores o dinero a cambio de un trámite</c:v>
                </c:pt>
                <c:pt idx="2">
                  <c:v>Vender algún producto defectuoso sin decir que está así</c:v>
                </c:pt>
                <c:pt idx="3">
                  <c:v>Copiar en un examen</c:v>
                </c:pt>
                <c:pt idx="4">
                  <c:v>Dar mordida a un policía de tránsito</c:v>
                </c:pt>
              </c:strCache>
            </c:strRef>
          </c:cat>
          <c:val>
            <c:numRef>
              <c:f>Hoja1!$C$2:$C$6</c:f>
              <c:numCache>
                <c:formatCode>0</c:formatCode>
                <c:ptCount val="5"/>
                <c:pt idx="0">
                  <c:v>7</c:v>
                </c:pt>
                <c:pt idx="1">
                  <c:v>12</c:v>
                </c:pt>
                <c:pt idx="2">
                  <c:v>11</c:v>
                </c:pt>
                <c:pt idx="3">
                  <c:v>10</c:v>
                </c:pt>
                <c:pt idx="4">
                  <c:v>13</c:v>
                </c:pt>
              </c:numCache>
            </c:numRef>
          </c:val>
          <c:extLst xmlns:c16r2="http://schemas.microsoft.com/office/drawing/2015/06/chart">
            <c:ext xmlns:c16="http://schemas.microsoft.com/office/drawing/2014/chart" uri="{C3380CC4-5D6E-409C-BE32-E72D297353CC}">
              <c16:uniqueId val="{00000001-F156-42C5-9C4C-0A5BA55426C2}"/>
            </c:ext>
          </c:extLst>
        </c:ser>
        <c:ser>
          <c:idx val="2"/>
          <c:order val="2"/>
          <c:tx>
            <c:strRef>
              <c:f>Hoja1!$D$1</c:f>
              <c:strCache>
                <c:ptCount val="1"/>
                <c:pt idx="0">
                  <c:v>Algo Mal</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Manejar borracho</c:v>
                </c:pt>
                <c:pt idx="1">
                  <c:v>Que un servidor público pida favores o dinero a cambio de un trámite</c:v>
                </c:pt>
                <c:pt idx="2">
                  <c:v>Vender algún producto defectuoso sin decir que está así</c:v>
                </c:pt>
                <c:pt idx="3">
                  <c:v>Copiar en un examen</c:v>
                </c:pt>
                <c:pt idx="4">
                  <c:v>Dar mordida a un policía de tránsito</c:v>
                </c:pt>
              </c:strCache>
            </c:strRef>
          </c:cat>
          <c:val>
            <c:numRef>
              <c:f>Hoja1!$D$2:$D$6</c:f>
              <c:numCache>
                <c:formatCode>0</c:formatCode>
                <c:ptCount val="5"/>
                <c:pt idx="0">
                  <c:v>17</c:v>
                </c:pt>
                <c:pt idx="1">
                  <c:v>20</c:v>
                </c:pt>
                <c:pt idx="2">
                  <c:v>27</c:v>
                </c:pt>
                <c:pt idx="3">
                  <c:v>27</c:v>
                </c:pt>
                <c:pt idx="4">
                  <c:v>25</c:v>
                </c:pt>
              </c:numCache>
            </c:numRef>
          </c:val>
          <c:extLst xmlns:c16r2="http://schemas.microsoft.com/office/drawing/2015/06/chart">
            <c:ext xmlns:c16="http://schemas.microsoft.com/office/drawing/2014/chart" uri="{C3380CC4-5D6E-409C-BE32-E72D297353CC}">
              <c16:uniqueId val="{00000002-F156-42C5-9C4C-0A5BA55426C2}"/>
            </c:ext>
          </c:extLst>
        </c:ser>
        <c:ser>
          <c:idx val="3"/>
          <c:order val="3"/>
          <c:tx>
            <c:strRef>
              <c:f>Hoja1!$E$1</c:f>
              <c:strCache>
                <c:ptCount val="1"/>
                <c:pt idx="0">
                  <c:v>Muy Mal</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Manejar borracho</c:v>
                </c:pt>
                <c:pt idx="1">
                  <c:v>Que un servidor público pida favores o dinero a cambio de un trámite</c:v>
                </c:pt>
                <c:pt idx="2">
                  <c:v>Vender algún producto defectuoso sin decir que está así</c:v>
                </c:pt>
                <c:pt idx="3">
                  <c:v>Copiar en un examen</c:v>
                </c:pt>
                <c:pt idx="4">
                  <c:v>Dar mordida a un policía de tránsito</c:v>
                </c:pt>
              </c:strCache>
            </c:strRef>
          </c:cat>
          <c:val>
            <c:numRef>
              <c:f>Hoja1!$E$2:$E$6</c:f>
              <c:numCache>
                <c:formatCode>0</c:formatCode>
                <c:ptCount val="5"/>
                <c:pt idx="0">
                  <c:v>74</c:v>
                </c:pt>
                <c:pt idx="1">
                  <c:v>64</c:v>
                </c:pt>
                <c:pt idx="2">
                  <c:v>60</c:v>
                </c:pt>
                <c:pt idx="3">
                  <c:v>58</c:v>
                </c:pt>
                <c:pt idx="4">
                  <c:v>58</c:v>
                </c:pt>
              </c:numCache>
            </c:numRef>
          </c:val>
          <c:extLst xmlns:c16r2="http://schemas.microsoft.com/office/drawing/2015/06/chart">
            <c:ext xmlns:c16="http://schemas.microsoft.com/office/drawing/2014/chart" uri="{C3380CC4-5D6E-409C-BE32-E72D297353CC}">
              <c16:uniqueId val="{00000003-F156-42C5-9C4C-0A5BA55426C2}"/>
            </c:ext>
          </c:extLst>
        </c:ser>
        <c:dLbls>
          <c:showLegendKey val="0"/>
          <c:showVal val="1"/>
          <c:showCatName val="0"/>
          <c:showSerName val="0"/>
          <c:showPercent val="0"/>
          <c:showBubbleSize val="0"/>
        </c:dLbls>
        <c:gapWidth val="95"/>
        <c:overlap val="100"/>
        <c:axId val="214547840"/>
        <c:axId val="214434944"/>
      </c:barChart>
      <c:catAx>
        <c:axId val="214547840"/>
        <c:scaling>
          <c:orientation val="minMax"/>
        </c:scaling>
        <c:delete val="1"/>
        <c:axPos val="l"/>
        <c:numFmt formatCode="General" sourceLinked="1"/>
        <c:majorTickMark val="none"/>
        <c:minorTickMark val="none"/>
        <c:tickLblPos val="nextTo"/>
        <c:crossAx val="214434944"/>
        <c:crosses val="autoZero"/>
        <c:auto val="1"/>
        <c:lblAlgn val="ctr"/>
        <c:lblOffset val="100"/>
        <c:noMultiLvlLbl val="0"/>
      </c:catAx>
      <c:valAx>
        <c:axId val="214434944"/>
        <c:scaling>
          <c:orientation val="minMax"/>
        </c:scaling>
        <c:delete val="1"/>
        <c:axPos val="b"/>
        <c:numFmt formatCode="0%" sourceLinked="1"/>
        <c:majorTickMark val="out"/>
        <c:minorTickMark val="none"/>
        <c:tickLblPos val="nextTo"/>
        <c:crossAx val="21454784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Muy de acuerdo</c:v>
                </c:pt>
              </c:strCache>
            </c:strRef>
          </c:tx>
          <c:spPr>
            <a:solidFill>
              <a:srgbClr val="DF450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Si uno paga por un archivo digital, uno debería poder compartirlo con otras personas</c:v>
                </c:pt>
                <c:pt idx="1">
                  <c:v>El contenido que descarga en Internet debería ser más barato que su equivalente en un formato físico</c:v>
                </c:pt>
                <c:pt idx="2">
                  <c:v>Creo que uno debería poder acceder o descargar de Internet el contenido que uno quiera gratis</c:v>
                </c:pt>
                <c:pt idx="3">
                  <c:v>El precio que se paga para descargar o acceder contenido en internet generalmente es justo</c:v>
                </c:pt>
              </c:strCache>
            </c:strRef>
          </c:cat>
          <c:val>
            <c:numRef>
              <c:f>Hoja1!$B$2:$B$5</c:f>
              <c:numCache>
                <c:formatCode>0</c:formatCode>
                <c:ptCount val="4"/>
                <c:pt idx="0">
                  <c:v>21</c:v>
                </c:pt>
                <c:pt idx="1">
                  <c:v>20</c:v>
                </c:pt>
                <c:pt idx="2">
                  <c:v>14</c:v>
                </c:pt>
                <c:pt idx="3">
                  <c:v>6</c:v>
                </c:pt>
              </c:numCache>
            </c:numRef>
          </c:val>
          <c:extLst xmlns:c16r2="http://schemas.microsoft.com/office/drawing/2015/06/chart">
            <c:ext xmlns:c16="http://schemas.microsoft.com/office/drawing/2014/chart" uri="{C3380CC4-5D6E-409C-BE32-E72D297353CC}">
              <c16:uniqueId val="{00000000-8F34-4320-9364-2F3041D9FA3A}"/>
            </c:ext>
          </c:extLst>
        </c:ser>
        <c:ser>
          <c:idx val="1"/>
          <c:order val="1"/>
          <c:tx>
            <c:strRef>
              <c:f>Hoja1!$C$1</c:f>
              <c:strCache>
                <c:ptCount val="1"/>
                <c:pt idx="0">
                  <c:v>De acuerdo</c:v>
                </c:pt>
              </c:strCache>
            </c:strRef>
          </c:tx>
          <c:spPr>
            <a:solidFill>
              <a:srgbClr val="F978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Si uno paga por un archivo digital, uno debería poder compartirlo con otras personas</c:v>
                </c:pt>
                <c:pt idx="1">
                  <c:v>El contenido que descarga en Internet debería ser más barato que su equivalente en un formato físico</c:v>
                </c:pt>
                <c:pt idx="2">
                  <c:v>Creo que uno debería poder acceder o descargar de Internet el contenido que uno quiera gratis</c:v>
                </c:pt>
                <c:pt idx="3">
                  <c:v>El precio que se paga para descargar o acceder contenido en internet generalmente es justo</c:v>
                </c:pt>
              </c:strCache>
            </c:strRef>
          </c:cat>
          <c:val>
            <c:numRef>
              <c:f>Hoja1!$C$2:$C$5</c:f>
              <c:numCache>
                <c:formatCode>0</c:formatCode>
                <c:ptCount val="4"/>
                <c:pt idx="0">
                  <c:v>34</c:v>
                </c:pt>
                <c:pt idx="1">
                  <c:v>35</c:v>
                </c:pt>
                <c:pt idx="2">
                  <c:v>31</c:v>
                </c:pt>
                <c:pt idx="3">
                  <c:v>23</c:v>
                </c:pt>
              </c:numCache>
            </c:numRef>
          </c:val>
          <c:extLst xmlns:c16r2="http://schemas.microsoft.com/office/drawing/2015/06/chart">
            <c:ext xmlns:c16="http://schemas.microsoft.com/office/drawing/2014/chart" uri="{C3380CC4-5D6E-409C-BE32-E72D297353CC}">
              <c16:uniqueId val="{00000001-8F34-4320-9364-2F3041D9FA3A}"/>
            </c:ext>
          </c:extLst>
        </c:ser>
        <c:ser>
          <c:idx val="2"/>
          <c:order val="2"/>
          <c:tx>
            <c:strRef>
              <c:f>Hoja1!$D$1</c:f>
              <c:strCache>
                <c:ptCount val="1"/>
                <c:pt idx="0">
                  <c:v>Ni acuerdo ni desacuerdo</c:v>
                </c:pt>
              </c:strCache>
            </c:strRef>
          </c:tx>
          <c:spPr>
            <a:noFill/>
            <a:ln>
              <a:noFill/>
            </a:ln>
            <a:effectLst/>
          </c:spPr>
          <c:invertIfNegative val="0"/>
          <c:dLbls>
            <c:delete val="1"/>
          </c:dLbls>
          <c:cat>
            <c:strRef>
              <c:f>Hoja1!$A$2:$A$5</c:f>
              <c:strCache>
                <c:ptCount val="4"/>
                <c:pt idx="0">
                  <c:v>Si uno paga por un archivo digital, uno debería poder compartirlo con otras personas</c:v>
                </c:pt>
                <c:pt idx="1">
                  <c:v>El contenido que descarga en Internet debería ser más barato que su equivalente en un formato físico</c:v>
                </c:pt>
                <c:pt idx="2">
                  <c:v>Creo que uno debería poder acceder o descargar de Internet el contenido que uno quiera gratis</c:v>
                </c:pt>
                <c:pt idx="3">
                  <c:v>El precio que se paga para descargar o acceder contenido en internet generalmente es justo</c:v>
                </c:pt>
              </c:strCache>
            </c:strRef>
          </c:cat>
          <c:val>
            <c:numRef>
              <c:f>Hoja1!$D$2:$D$5</c:f>
              <c:numCache>
                <c:formatCode>0</c:formatCode>
                <c:ptCount val="4"/>
                <c:pt idx="0">
                  <c:v>22</c:v>
                </c:pt>
                <c:pt idx="1">
                  <c:v>24</c:v>
                </c:pt>
                <c:pt idx="2">
                  <c:v>27</c:v>
                </c:pt>
                <c:pt idx="3">
                  <c:v>26</c:v>
                </c:pt>
              </c:numCache>
            </c:numRef>
          </c:val>
          <c:extLst xmlns:c16r2="http://schemas.microsoft.com/office/drawing/2015/06/chart">
            <c:ext xmlns:c16="http://schemas.microsoft.com/office/drawing/2014/chart" uri="{C3380CC4-5D6E-409C-BE32-E72D297353CC}">
              <c16:uniqueId val="{00000002-8F34-4320-9364-2F3041D9FA3A}"/>
            </c:ext>
          </c:extLst>
        </c:ser>
        <c:ser>
          <c:idx val="3"/>
          <c:order val="3"/>
          <c:tx>
            <c:strRef>
              <c:f>Hoja1!$E$1</c:f>
              <c:strCache>
                <c:ptCount val="1"/>
                <c:pt idx="0">
                  <c:v>En desacuerdo</c:v>
                </c:pt>
              </c:strCache>
            </c:strRef>
          </c:tx>
          <c:spPr>
            <a:solidFill>
              <a:srgbClr val="68B1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Si uno paga por un archivo digital, uno debería poder compartirlo con otras personas</c:v>
                </c:pt>
                <c:pt idx="1">
                  <c:v>El contenido que descarga en Internet debería ser más barato que su equivalente en un formato físico</c:v>
                </c:pt>
                <c:pt idx="2">
                  <c:v>Creo que uno debería poder acceder o descargar de Internet el contenido que uno quiera gratis</c:v>
                </c:pt>
                <c:pt idx="3">
                  <c:v>El precio que se paga para descargar o acceder contenido en internet generalmente es justo</c:v>
                </c:pt>
              </c:strCache>
            </c:strRef>
          </c:cat>
          <c:val>
            <c:numRef>
              <c:f>Hoja1!$E$2:$E$5</c:f>
              <c:numCache>
                <c:formatCode>0</c:formatCode>
                <c:ptCount val="4"/>
                <c:pt idx="0">
                  <c:v>13</c:v>
                </c:pt>
                <c:pt idx="1">
                  <c:v>10</c:v>
                </c:pt>
                <c:pt idx="2">
                  <c:v>18</c:v>
                </c:pt>
                <c:pt idx="3">
                  <c:v>24</c:v>
                </c:pt>
              </c:numCache>
            </c:numRef>
          </c:val>
          <c:extLst xmlns:c16r2="http://schemas.microsoft.com/office/drawing/2015/06/chart">
            <c:ext xmlns:c16="http://schemas.microsoft.com/office/drawing/2014/chart" uri="{C3380CC4-5D6E-409C-BE32-E72D297353CC}">
              <c16:uniqueId val="{00000003-8F34-4320-9364-2F3041D9FA3A}"/>
            </c:ext>
          </c:extLst>
        </c:ser>
        <c:ser>
          <c:idx val="4"/>
          <c:order val="4"/>
          <c:tx>
            <c:strRef>
              <c:f>Hoja1!$F$1</c:f>
              <c:strCache>
                <c:ptCount val="1"/>
                <c:pt idx="0">
                  <c:v>Muy en desacuerdo</c:v>
                </c:pt>
              </c:strCache>
            </c:strRef>
          </c:tx>
          <c:spPr>
            <a:solidFill>
              <a:srgbClr val="2473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Si uno paga por un archivo digital, uno debería poder compartirlo con otras personas</c:v>
                </c:pt>
                <c:pt idx="1">
                  <c:v>El contenido que descarga en Internet debería ser más barato que su equivalente en un formato físico</c:v>
                </c:pt>
                <c:pt idx="2">
                  <c:v>Creo que uno debería poder acceder o descargar de Internet el contenido que uno quiera gratis</c:v>
                </c:pt>
                <c:pt idx="3">
                  <c:v>El precio que se paga para descargar o acceder contenido en internet generalmente es justo</c:v>
                </c:pt>
              </c:strCache>
            </c:strRef>
          </c:cat>
          <c:val>
            <c:numRef>
              <c:f>Hoja1!$F$2:$F$5</c:f>
              <c:numCache>
                <c:formatCode>0</c:formatCode>
                <c:ptCount val="4"/>
                <c:pt idx="0">
                  <c:v>3</c:v>
                </c:pt>
                <c:pt idx="1">
                  <c:v>1</c:v>
                </c:pt>
                <c:pt idx="2">
                  <c:v>3</c:v>
                </c:pt>
                <c:pt idx="3">
                  <c:v>8</c:v>
                </c:pt>
              </c:numCache>
            </c:numRef>
          </c:val>
          <c:extLst xmlns:c16r2="http://schemas.microsoft.com/office/drawing/2015/06/chart">
            <c:ext xmlns:c16="http://schemas.microsoft.com/office/drawing/2014/chart" uri="{C3380CC4-5D6E-409C-BE32-E72D297353CC}">
              <c16:uniqueId val="{00000004-8F34-4320-9364-2F3041D9FA3A}"/>
            </c:ext>
          </c:extLst>
        </c:ser>
        <c:dLbls>
          <c:showLegendKey val="0"/>
          <c:showVal val="1"/>
          <c:showCatName val="0"/>
          <c:showSerName val="0"/>
          <c:showPercent val="0"/>
          <c:showBubbleSize val="0"/>
        </c:dLbls>
        <c:gapWidth val="95"/>
        <c:overlap val="100"/>
        <c:axId val="214889984"/>
        <c:axId val="214891520"/>
      </c:barChart>
      <c:catAx>
        <c:axId val="214889984"/>
        <c:scaling>
          <c:orientation val="minMax"/>
        </c:scaling>
        <c:delete val="1"/>
        <c:axPos val="l"/>
        <c:numFmt formatCode="General" sourceLinked="1"/>
        <c:majorTickMark val="none"/>
        <c:minorTickMark val="none"/>
        <c:tickLblPos val="nextTo"/>
        <c:crossAx val="214891520"/>
        <c:crosses val="autoZero"/>
        <c:auto val="1"/>
        <c:lblAlgn val="ctr"/>
        <c:lblOffset val="100"/>
        <c:noMultiLvlLbl val="0"/>
      </c:catAx>
      <c:valAx>
        <c:axId val="214891520"/>
        <c:scaling>
          <c:orientation val="minMax"/>
        </c:scaling>
        <c:delete val="1"/>
        <c:axPos val="b"/>
        <c:numFmt formatCode="0%" sourceLinked="1"/>
        <c:majorTickMark val="out"/>
        <c:minorTickMark val="none"/>
        <c:tickLblPos val="nextTo"/>
        <c:crossAx val="21488998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Muy de acuerdo</c:v>
                </c:pt>
              </c:strCache>
            </c:strRef>
          </c:tx>
          <c:spPr>
            <a:solidFill>
              <a:srgbClr val="DF450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Si uno paga por un archivo digital, uno debería poder compartirlo con otras personas</c:v>
                </c:pt>
                <c:pt idx="1">
                  <c:v>El contenido que descarga en Internet debería ser más barato que su equivalente en un formato físico</c:v>
                </c:pt>
                <c:pt idx="2">
                  <c:v>Creo que uno debería poder acceder o descargar de Internet el contenido que uno quiera gratis</c:v>
                </c:pt>
                <c:pt idx="3">
                  <c:v>El precio que se paga para descargar o acceder contenido en internet generalmente es justo</c:v>
                </c:pt>
              </c:strCache>
            </c:strRef>
          </c:cat>
          <c:val>
            <c:numRef>
              <c:f>Hoja1!$B$2:$B$5</c:f>
              <c:numCache>
                <c:formatCode>0</c:formatCode>
                <c:ptCount val="4"/>
                <c:pt idx="0">
                  <c:v>11</c:v>
                </c:pt>
                <c:pt idx="1">
                  <c:v>9</c:v>
                </c:pt>
                <c:pt idx="2">
                  <c:v>10</c:v>
                </c:pt>
                <c:pt idx="3">
                  <c:v>4</c:v>
                </c:pt>
              </c:numCache>
            </c:numRef>
          </c:val>
          <c:extLst xmlns:c16r2="http://schemas.microsoft.com/office/drawing/2015/06/chart">
            <c:ext xmlns:c16="http://schemas.microsoft.com/office/drawing/2014/chart" uri="{C3380CC4-5D6E-409C-BE32-E72D297353CC}">
              <c16:uniqueId val="{00000000-E014-447A-9C3E-DF9D7FF9A953}"/>
            </c:ext>
          </c:extLst>
        </c:ser>
        <c:ser>
          <c:idx val="1"/>
          <c:order val="1"/>
          <c:tx>
            <c:strRef>
              <c:f>Hoja1!$C$1</c:f>
              <c:strCache>
                <c:ptCount val="1"/>
                <c:pt idx="0">
                  <c:v>De acuerdo</c:v>
                </c:pt>
              </c:strCache>
            </c:strRef>
          </c:tx>
          <c:spPr>
            <a:solidFill>
              <a:srgbClr val="F978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Si uno paga por un archivo digital, uno debería poder compartirlo con otras personas</c:v>
                </c:pt>
                <c:pt idx="1">
                  <c:v>El contenido que descarga en Internet debería ser más barato que su equivalente en un formato físico</c:v>
                </c:pt>
                <c:pt idx="2">
                  <c:v>Creo que uno debería poder acceder o descargar de Internet el contenido que uno quiera gratis</c:v>
                </c:pt>
                <c:pt idx="3">
                  <c:v>El precio que se paga para descargar o acceder contenido en internet generalmente es justo</c:v>
                </c:pt>
              </c:strCache>
            </c:strRef>
          </c:cat>
          <c:val>
            <c:numRef>
              <c:f>Hoja1!$C$2:$C$5</c:f>
              <c:numCache>
                <c:formatCode>0</c:formatCode>
                <c:ptCount val="4"/>
                <c:pt idx="0">
                  <c:v>25</c:v>
                </c:pt>
                <c:pt idx="1">
                  <c:v>27</c:v>
                </c:pt>
                <c:pt idx="2">
                  <c:v>22</c:v>
                </c:pt>
                <c:pt idx="3">
                  <c:v>17</c:v>
                </c:pt>
              </c:numCache>
            </c:numRef>
          </c:val>
          <c:extLst xmlns:c16r2="http://schemas.microsoft.com/office/drawing/2015/06/chart">
            <c:ext xmlns:c16="http://schemas.microsoft.com/office/drawing/2014/chart" uri="{C3380CC4-5D6E-409C-BE32-E72D297353CC}">
              <c16:uniqueId val="{00000001-E014-447A-9C3E-DF9D7FF9A953}"/>
            </c:ext>
          </c:extLst>
        </c:ser>
        <c:ser>
          <c:idx val="2"/>
          <c:order val="2"/>
          <c:tx>
            <c:strRef>
              <c:f>Hoja1!$D$1</c:f>
              <c:strCache>
                <c:ptCount val="1"/>
                <c:pt idx="0">
                  <c:v>Ni acuerdo ni desacuerdo</c:v>
                </c:pt>
              </c:strCache>
            </c:strRef>
          </c:tx>
          <c:spPr>
            <a:noFill/>
            <a:ln>
              <a:noFill/>
            </a:ln>
            <a:effectLst/>
          </c:spPr>
          <c:invertIfNegative val="0"/>
          <c:dLbls>
            <c:delete val="1"/>
          </c:dLbls>
          <c:cat>
            <c:strRef>
              <c:f>Hoja1!$A$2:$A$5</c:f>
              <c:strCache>
                <c:ptCount val="4"/>
                <c:pt idx="0">
                  <c:v>Si uno paga por un archivo digital, uno debería poder compartirlo con otras personas</c:v>
                </c:pt>
                <c:pt idx="1">
                  <c:v>El contenido que descarga en Internet debería ser más barato que su equivalente en un formato físico</c:v>
                </c:pt>
                <c:pt idx="2">
                  <c:v>Creo que uno debería poder acceder o descargar de Internet el contenido que uno quiera gratis</c:v>
                </c:pt>
                <c:pt idx="3">
                  <c:v>El precio que se paga para descargar o acceder contenido en internet generalmente es justo</c:v>
                </c:pt>
              </c:strCache>
            </c:strRef>
          </c:cat>
          <c:val>
            <c:numRef>
              <c:f>Hoja1!$D$2:$D$5</c:f>
              <c:numCache>
                <c:formatCode>0</c:formatCode>
                <c:ptCount val="4"/>
                <c:pt idx="0">
                  <c:v>27</c:v>
                </c:pt>
                <c:pt idx="1">
                  <c:v>26</c:v>
                </c:pt>
                <c:pt idx="2">
                  <c:v>28</c:v>
                </c:pt>
                <c:pt idx="3">
                  <c:v>28</c:v>
                </c:pt>
              </c:numCache>
            </c:numRef>
          </c:val>
          <c:extLst xmlns:c16r2="http://schemas.microsoft.com/office/drawing/2015/06/chart">
            <c:ext xmlns:c16="http://schemas.microsoft.com/office/drawing/2014/chart" uri="{C3380CC4-5D6E-409C-BE32-E72D297353CC}">
              <c16:uniqueId val="{00000002-E014-447A-9C3E-DF9D7FF9A953}"/>
            </c:ext>
          </c:extLst>
        </c:ser>
        <c:ser>
          <c:idx val="3"/>
          <c:order val="3"/>
          <c:tx>
            <c:strRef>
              <c:f>Hoja1!$E$1</c:f>
              <c:strCache>
                <c:ptCount val="1"/>
                <c:pt idx="0">
                  <c:v>En desacuerdo</c:v>
                </c:pt>
              </c:strCache>
            </c:strRef>
          </c:tx>
          <c:spPr>
            <a:solidFill>
              <a:srgbClr val="68B1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Si uno paga por un archivo digital, uno debería poder compartirlo con otras personas</c:v>
                </c:pt>
                <c:pt idx="1">
                  <c:v>El contenido que descarga en Internet debería ser más barato que su equivalente en un formato físico</c:v>
                </c:pt>
                <c:pt idx="2">
                  <c:v>Creo que uno debería poder acceder o descargar de Internet el contenido que uno quiera gratis</c:v>
                </c:pt>
                <c:pt idx="3">
                  <c:v>El precio que se paga para descargar o acceder contenido en internet generalmente es justo</c:v>
                </c:pt>
              </c:strCache>
            </c:strRef>
          </c:cat>
          <c:val>
            <c:numRef>
              <c:f>Hoja1!$E$2:$E$5</c:f>
              <c:numCache>
                <c:formatCode>0</c:formatCode>
                <c:ptCount val="4"/>
                <c:pt idx="0">
                  <c:v>17</c:v>
                </c:pt>
                <c:pt idx="1">
                  <c:v>14</c:v>
                </c:pt>
                <c:pt idx="2">
                  <c:v>20</c:v>
                </c:pt>
                <c:pt idx="3">
                  <c:v>22</c:v>
                </c:pt>
              </c:numCache>
            </c:numRef>
          </c:val>
          <c:extLst xmlns:c16r2="http://schemas.microsoft.com/office/drawing/2015/06/chart">
            <c:ext xmlns:c16="http://schemas.microsoft.com/office/drawing/2014/chart" uri="{C3380CC4-5D6E-409C-BE32-E72D297353CC}">
              <c16:uniqueId val="{00000003-E014-447A-9C3E-DF9D7FF9A953}"/>
            </c:ext>
          </c:extLst>
        </c:ser>
        <c:ser>
          <c:idx val="4"/>
          <c:order val="4"/>
          <c:tx>
            <c:strRef>
              <c:f>Hoja1!$F$1</c:f>
              <c:strCache>
                <c:ptCount val="1"/>
                <c:pt idx="0">
                  <c:v>Muy en desacuerdo</c:v>
                </c:pt>
              </c:strCache>
            </c:strRef>
          </c:tx>
          <c:spPr>
            <a:solidFill>
              <a:srgbClr val="2473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Si uno paga por un archivo digital, uno debería poder compartirlo con otras personas</c:v>
                </c:pt>
                <c:pt idx="1">
                  <c:v>El contenido que descarga en Internet debería ser más barato que su equivalente en un formato físico</c:v>
                </c:pt>
                <c:pt idx="2">
                  <c:v>Creo que uno debería poder acceder o descargar de Internet el contenido que uno quiera gratis</c:v>
                </c:pt>
                <c:pt idx="3">
                  <c:v>El precio que se paga para descargar o acceder contenido en internet generalmente es justo</c:v>
                </c:pt>
              </c:strCache>
            </c:strRef>
          </c:cat>
          <c:val>
            <c:numRef>
              <c:f>Hoja1!$F$2:$F$5</c:f>
              <c:numCache>
                <c:formatCode>0</c:formatCode>
                <c:ptCount val="4"/>
                <c:pt idx="0">
                  <c:v>4</c:v>
                </c:pt>
                <c:pt idx="1">
                  <c:v>4</c:v>
                </c:pt>
                <c:pt idx="2">
                  <c:v>5</c:v>
                </c:pt>
                <c:pt idx="3">
                  <c:v>4</c:v>
                </c:pt>
              </c:numCache>
            </c:numRef>
          </c:val>
          <c:extLst xmlns:c16r2="http://schemas.microsoft.com/office/drawing/2015/06/chart">
            <c:ext xmlns:c16="http://schemas.microsoft.com/office/drawing/2014/chart" uri="{C3380CC4-5D6E-409C-BE32-E72D297353CC}">
              <c16:uniqueId val="{00000004-E014-447A-9C3E-DF9D7FF9A953}"/>
            </c:ext>
          </c:extLst>
        </c:ser>
        <c:dLbls>
          <c:showLegendKey val="0"/>
          <c:showVal val="1"/>
          <c:showCatName val="0"/>
          <c:showSerName val="0"/>
          <c:showPercent val="0"/>
          <c:showBubbleSize val="0"/>
        </c:dLbls>
        <c:gapWidth val="95"/>
        <c:overlap val="100"/>
        <c:axId val="215631744"/>
        <c:axId val="215633280"/>
      </c:barChart>
      <c:catAx>
        <c:axId val="215631744"/>
        <c:scaling>
          <c:orientation val="minMax"/>
        </c:scaling>
        <c:delete val="1"/>
        <c:axPos val="l"/>
        <c:numFmt formatCode="General" sourceLinked="1"/>
        <c:majorTickMark val="none"/>
        <c:minorTickMark val="none"/>
        <c:tickLblPos val="nextTo"/>
        <c:crossAx val="215633280"/>
        <c:crosses val="autoZero"/>
        <c:auto val="1"/>
        <c:lblAlgn val="ctr"/>
        <c:lblOffset val="100"/>
        <c:noMultiLvlLbl val="0"/>
      </c:catAx>
      <c:valAx>
        <c:axId val="215633280"/>
        <c:scaling>
          <c:orientation val="minMax"/>
        </c:scaling>
        <c:delete val="1"/>
        <c:axPos val="b"/>
        <c:numFmt formatCode="0%" sourceLinked="1"/>
        <c:majorTickMark val="out"/>
        <c:minorTickMark val="none"/>
        <c:tickLblPos val="nextTo"/>
        <c:crossAx val="21563174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Muy de acuerdo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Adquirir productos piratas, en tienda o en internet, perjudica económicamente a sus creadores, autores o artistas</c:v>
                </c:pt>
                <c:pt idx="1">
                  <c:v>Está mal acceder a contenido en Internet sin el permiso de los creadores, autores o artistas</c:v>
                </c:pt>
                <c:pt idx="2">
                  <c:v>Es fácil distinguir entre qué es legal y qué no es legal del contenido que se descarga o accede EN INTERNET</c:v>
                </c:pt>
                <c:pt idx="3">
                  <c:v>Las reglas que establecen lo que se puede o no hacer con el contenido que uno compra deberían ser las mismas para los formatos físicos y los formatos de internet</c:v>
                </c:pt>
              </c:strCache>
            </c:strRef>
          </c:cat>
          <c:val>
            <c:numRef>
              <c:f>Hoja1!$B$2:$B$5</c:f>
              <c:numCache>
                <c:formatCode>0</c:formatCode>
                <c:ptCount val="4"/>
                <c:pt idx="0">
                  <c:v>14</c:v>
                </c:pt>
                <c:pt idx="1">
                  <c:v>11</c:v>
                </c:pt>
                <c:pt idx="2">
                  <c:v>10</c:v>
                </c:pt>
                <c:pt idx="3">
                  <c:v>10</c:v>
                </c:pt>
              </c:numCache>
            </c:numRef>
          </c:val>
          <c:extLst xmlns:c16r2="http://schemas.microsoft.com/office/drawing/2015/06/chart">
            <c:ext xmlns:c16="http://schemas.microsoft.com/office/drawing/2014/chart" uri="{C3380CC4-5D6E-409C-BE32-E72D297353CC}">
              <c16:uniqueId val="{00000000-BA2B-4087-9EAF-42A5CB8862D8}"/>
            </c:ext>
          </c:extLst>
        </c:ser>
        <c:ser>
          <c:idx val="1"/>
          <c:order val="1"/>
          <c:tx>
            <c:strRef>
              <c:f>Hoja1!$C$1</c:f>
              <c:strCache>
                <c:ptCount val="1"/>
                <c:pt idx="0">
                  <c:v>De acuerdo</c:v>
                </c:pt>
              </c:strCache>
            </c:strRef>
          </c:tx>
          <c:spPr>
            <a:solidFill>
              <a:srgbClr val="A86E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Adquirir productos piratas, en tienda o en internet, perjudica económicamente a sus creadores, autores o artistas</c:v>
                </c:pt>
                <c:pt idx="1">
                  <c:v>Está mal acceder a contenido en Internet sin el permiso de los creadores, autores o artistas</c:v>
                </c:pt>
                <c:pt idx="2">
                  <c:v>Es fácil distinguir entre qué es legal y qué no es legal del contenido que se descarga o accede EN INTERNET</c:v>
                </c:pt>
                <c:pt idx="3">
                  <c:v>Las reglas que establecen lo que se puede o no hacer con el contenido que uno compra deberían ser las mismas para los formatos físicos y los formatos de internet</c:v>
                </c:pt>
              </c:strCache>
            </c:strRef>
          </c:cat>
          <c:val>
            <c:numRef>
              <c:f>Hoja1!$C$2:$C$5</c:f>
              <c:numCache>
                <c:formatCode>0</c:formatCode>
                <c:ptCount val="4"/>
                <c:pt idx="0">
                  <c:v>29</c:v>
                </c:pt>
                <c:pt idx="1">
                  <c:v>34</c:v>
                </c:pt>
                <c:pt idx="2">
                  <c:v>27</c:v>
                </c:pt>
                <c:pt idx="3">
                  <c:v>29</c:v>
                </c:pt>
              </c:numCache>
            </c:numRef>
          </c:val>
          <c:extLst xmlns:c16r2="http://schemas.microsoft.com/office/drawing/2015/06/chart">
            <c:ext xmlns:c16="http://schemas.microsoft.com/office/drawing/2014/chart" uri="{C3380CC4-5D6E-409C-BE32-E72D297353CC}">
              <c16:uniqueId val="{00000001-BA2B-4087-9EAF-42A5CB8862D8}"/>
            </c:ext>
          </c:extLst>
        </c:ser>
        <c:ser>
          <c:idx val="2"/>
          <c:order val="2"/>
          <c:tx>
            <c:strRef>
              <c:f>Hoja1!$D$1</c:f>
              <c:strCache>
                <c:ptCount val="1"/>
                <c:pt idx="0">
                  <c:v>Ni acuerdo ni desacuerdo</c:v>
                </c:pt>
              </c:strCache>
            </c:strRef>
          </c:tx>
          <c:spPr>
            <a:noFill/>
            <a:ln>
              <a:noFill/>
            </a:ln>
            <a:effectLst/>
          </c:spPr>
          <c:invertIfNegative val="0"/>
          <c:dLbls>
            <c:delete val="1"/>
          </c:dLbls>
          <c:cat>
            <c:strRef>
              <c:f>Hoja1!$A$2:$A$5</c:f>
              <c:strCache>
                <c:ptCount val="4"/>
                <c:pt idx="0">
                  <c:v>Adquirir productos piratas, en tienda o en internet, perjudica económicamente a sus creadores, autores o artistas</c:v>
                </c:pt>
                <c:pt idx="1">
                  <c:v>Está mal acceder a contenido en Internet sin el permiso de los creadores, autores o artistas</c:v>
                </c:pt>
                <c:pt idx="2">
                  <c:v>Es fácil distinguir entre qué es legal y qué no es legal del contenido que se descarga o accede EN INTERNET</c:v>
                </c:pt>
                <c:pt idx="3">
                  <c:v>Las reglas que establecen lo que se puede o no hacer con el contenido que uno compra deberían ser las mismas para los formatos físicos y los formatos de internet</c:v>
                </c:pt>
              </c:strCache>
            </c:strRef>
          </c:cat>
          <c:val>
            <c:numRef>
              <c:f>Hoja1!$D$2:$D$5</c:f>
              <c:numCache>
                <c:formatCode>0</c:formatCode>
                <c:ptCount val="4"/>
                <c:pt idx="0">
                  <c:v>28</c:v>
                </c:pt>
                <c:pt idx="1">
                  <c:v>27</c:v>
                </c:pt>
                <c:pt idx="2">
                  <c:v>28</c:v>
                </c:pt>
                <c:pt idx="3">
                  <c:v>33</c:v>
                </c:pt>
              </c:numCache>
            </c:numRef>
          </c:val>
          <c:extLst xmlns:c16r2="http://schemas.microsoft.com/office/drawing/2015/06/chart">
            <c:ext xmlns:c16="http://schemas.microsoft.com/office/drawing/2014/chart" uri="{C3380CC4-5D6E-409C-BE32-E72D297353CC}">
              <c16:uniqueId val="{00000002-BA2B-4087-9EAF-42A5CB8862D8}"/>
            </c:ext>
          </c:extLst>
        </c:ser>
        <c:ser>
          <c:idx val="3"/>
          <c:order val="3"/>
          <c:tx>
            <c:strRef>
              <c:f>Hoja1!$E$1</c:f>
              <c:strCache>
                <c:ptCount val="1"/>
                <c:pt idx="0">
                  <c:v>En desacuerdo</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Adquirir productos piratas, en tienda o en internet, perjudica económicamente a sus creadores, autores o artistas</c:v>
                </c:pt>
                <c:pt idx="1">
                  <c:v>Está mal acceder a contenido en Internet sin el permiso de los creadores, autores o artistas</c:v>
                </c:pt>
                <c:pt idx="2">
                  <c:v>Es fácil distinguir entre qué es legal y qué no es legal del contenido que se descarga o accede EN INTERNET</c:v>
                </c:pt>
                <c:pt idx="3">
                  <c:v>Las reglas que establecen lo que se puede o no hacer con el contenido que uno compra deberían ser las mismas para los formatos físicos y los formatos de internet</c:v>
                </c:pt>
              </c:strCache>
            </c:strRef>
          </c:cat>
          <c:val>
            <c:numRef>
              <c:f>Hoja1!$E$2:$E$5</c:f>
              <c:numCache>
                <c:formatCode>0</c:formatCode>
                <c:ptCount val="4"/>
                <c:pt idx="0">
                  <c:v>16</c:v>
                </c:pt>
                <c:pt idx="1">
                  <c:v>18</c:v>
                </c:pt>
                <c:pt idx="2">
                  <c:v>18</c:v>
                </c:pt>
                <c:pt idx="3">
                  <c:v>13</c:v>
                </c:pt>
              </c:numCache>
            </c:numRef>
          </c:val>
          <c:extLst xmlns:c16r2="http://schemas.microsoft.com/office/drawing/2015/06/chart">
            <c:ext xmlns:c16="http://schemas.microsoft.com/office/drawing/2014/chart" uri="{C3380CC4-5D6E-409C-BE32-E72D297353CC}">
              <c16:uniqueId val="{00000003-BA2B-4087-9EAF-42A5CB8862D8}"/>
            </c:ext>
          </c:extLst>
        </c:ser>
        <c:ser>
          <c:idx val="4"/>
          <c:order val="4"/>
          <c:tx>
            <c:strRef>
              <c:f>Hoja1!$F$1</c:f>
              <c:strCache>
                <c:ptCount val="1"/>
                <c:pt idx="0">
                  <c:v>Muy en desacuerdo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Adquirir productos piratas, en tienda o en internet, perjudica económicamente a sus creadores, autores o artistas</c:v>
                </c:pt>
                <c:pt idx="1">
                  <c:v>Está mal acceder a contenido en Internet sin el permiso de los creadores, autores o artistas</c:v>
                </c:pt>
                <c:pt idx="2">
                  <c:v>Es fácil distinguir entre qué es legal y qué no es legal del contenido que se descarga o accede EN INTERNET</c:v>
                </c:pt>
                <c:pt idx="3">
                  <c:v>Las reglas que establecen lo que se puede o no hacer con el contenido que uno compra deberían ser las mismas para los formatos físicos y los formatos de internet</c:v>
                </c:pt>
              </c:strCache>
            </c:strRef>
          </c:cat>
          <c:val>
            <c:numRef>
              <c:f>Hoja1!$F$2:$F$5</c:f>
              <c:numCache>
                <c:formatCode>0</c:formatCode>
                <c:ptCount val="4"/>
                <c:pt idx="0">
                  <c:v>3</c:v>
                </c:pt>
                <c:pt idx="1">
                  <c:v>2</c:v>
                </c:pt>
                <c:pt idx="2">
                  <c:v>5</c:v>
                </c:pt>
                <c:pt idx="3">
                  <c:v>3</c:v>
                </c:pt>
              </c:numCache>
            </c:numRef>
          </c:val>
          <c:extLst xmlns:c16r2="http://schemas.microsoft.com/office/drawing/2015/06/chart">
            <c:ext xmlns:c16="http://schemas.microsoft.com/office/drawing/2014/chart" uri="{C3380CC4-5D6E-409C-BE32-E72D297353CC}">
              <c16:uniqueId val="{00000004-BA2B-4087-9EAF-42A5CB8862D8}"/>
            </c:ext>
          </c:extLst>
        </c:ser>
        <c:dLbls>
          <c:showLegendKey val="0"/>
          <c:showVal val="1"/>
          <c:showCatName val="0"/>
          <c:showSerName val="0"/>
          <c:showPercent val="0"/>
          <c:showBubbleSize val="0"/>
        </c:dLbls>
        <c:gapWidth val="95"/>
        <c:overlap val="100"/>
        <c:axId val="215440384"/>
        <c:axId val="215474944"/>
      </c:barChart>
      <c:catAx>
        <c:axId val="215440384"/>
        <c:scaling>
          <c:orientation val="minMax"/>
        </c:scaling>
        <c:delete val="1"/>
        <c:axPos val="l"/>
        <c:numFmt formatCode="General" sourceLinked="1"/>
        <c:majorTickMark val="none"/>
        <c:minorTickMark val="none"/>
        <c:tickLblPos val="nextTo"/>
        <c:crossAx val="215474944"/>
        <c:crosses val="autoZero"/>
        <c:auto val="1"/>
        <c:lblAlgn val="ctr"/>
        <c:lblOffset val="100"/>
        <c:noMultiLvlLbl val="0"/>
      </c:catAx>
      <c:valAx>
        <c:axId val="215474944"/>
        <c:scaling>
          <c:orientation val="minMax"/>
        </c:scaling>
        <c:delete val="1"/>
        <c:axPos val="b"/>
        <c:numFmt formatCode="0%" sourceLinked="1"/>
        <c:majorTickMark val="out"/>
        <c:minorTickMark val="none"/>
        <c:tickLblPos val="nextTo"/>
        <c:crossAx val="21544038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b="1" i="1" dirty="0"/>
              <a:t>Adquisición</a:t>
            </a:r>
            <a:r>
              <a:rPr lang="es-MX" b="1" i="1" baseline="0" dirty="0"/>
              <a:t> digital</a:t>
            </a:r>
            <a:endParaRPr lang="es-MX" b="1" i="1" dirty="0"/>
          </a:p>
        </c:rich>
      </c:tx>
      <c:layout/>
      <c:overlay val="0"/>
      <c:spPr>
        <a:noFill/>
        <a:ln>
          <a:noFill/>
        </a:ln>
        <a:effectLst/>
      </c:spPr>
    </c:title>
    <c:autoTitleDeleted val="0"/>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FE04-491B-9589-FF1878577918}"/>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FE04-491B-9589-FF1878577918}"/>
              </c:ext>
            </c:extLst>
          </c:dPt>
          <c:cat>
            <c:strRef>
              <c:f>Hoja1!$A$2:$A$3</c:f>
              <c:strCache>
                <c:ptCount val="2"/>
                <c:pt idx="0">
                  <c:v>Usuarios</c:v>
                </c:pt>
                <c:pt idx="1">
                  <c:v>Piratas</c:v>
                </c:pt>
              </c:strCache>
            </c:strRef>
          </c:cat>
          <c:val>
            <c:numRef>
              <c:f>Hoja1!$B$2:$B$3</c:f>
              <c:numCache>
                <c:formatCode>_(* #,##0.00_);_(* \(#,##0.00\);_(* "-"??_);_(@_)</c:formatCode>
                <c:ptCount val="2"/>
                <c:pt idx="0" formatCode="General">
                  <c:v>100</c:v>
                </c:pt>
                <c:pt idx="1">
                  <c:v>67.3</c:v>
                </c:pt>
              </c:numCache>
            </c:numRef>
          </c:val>
          <c:extLst xmlns:c16r2="http://schemas.microsoft.com/office/drawing/2015/06/chart">
            <c:ext xmlns:c16="http://schemas.microsoft.com/office/drawing/2014/chart" uri="{C3380CC4-5D6E-409C-BE32-E72D297353CC}">
              <c16:uniqueId val="{00000004-FE04-491B-9589-FF1878577918}"/>
            </c:ext>
          </c:extLst>
        </c:ser>
        <c:ser>
          <c:idx val="1"/>
          <c:order val="1"/>
          <c:tx>
            <c:strRef>
              <c:f>Hoja1!$C$1</c:f>
              <c:strCache>
                <c:ptCount val="1"/>
                <c:pt idx="0">
                  <c:v>Serie 2</c:v>
                </c:pt>
              </c:strCache>
            </c:strRef>
          </c:tx>
          <c:spPr>
            <a:solidFill>
              <a:schemeClr val="accent2">
                <a:lumMod val="40000"/>
                <a:lumOff val="60000"/>
              </a:schemeClr>
            </a:solidFill>
            <a:ln>
              <a:noFill/>
            </a:ln>
            <a:effectLst/>
          </c:spPr>
          <c:invertIfNegative val="0"/>
          <c:cat>
            <c:strRef>
              <c:f>Hoja1!$A$2:$A$3</c:f>
              <c:strCache>
                <c:ptCount val="2"/>
                <c:pt idx="0">
                  <c:v>Usuarios</c:v>
                </c:pt>
                <c:pt idx="1">
                  <c:v>Piratas</c:v>
                </c:pt>
              </c:strCache>
            </c:strRef>
          </c:cat>
          <c:val>
            <c:numRef>
              <c:f>Hoja1!$C$2:$C$3</c:f>
              <c:numCache>
                <c:formatCode>General</c:formatCode>
                <c:ptCount val="2"/>
                <c:pt idx="1">
                  <c:v>8.6999999999999993</c:v>
                </c:pt>
              </c:numCache>
            </c:numRef>
          </c:val>
          <c:extLst xmlns:c16r2="http://schemas.microsoft.com/office/drawing/2015/06/chart">
            <c:ext xmlns:c16="http://schemas.microsoft.com/office/drawing/2014/chart" uri="{C3380CC4-5D6E-409C-BE32-E72D297353CC}">
              <c16:uniqueId val="{00000005-FE04-491B-9589-FF1878577918}"/>
            </c:ext>
          </c:extLst>
        </c:ser>
        <c:dLbls>
          <c:showLegendKey val="0"/>
          <c:showVal val="0"/>
          <c:showCatName val="0"/>
          <c:showSerName val="0"/>
          <c:showPercent val="0"/>
          <c:showBubbleSize val="0"/>
        </c:dLbls>
        <c:gapWidth val="150"/>
        <c:overlap val="100"/>
        <c:axId val="139374976"/>
        <c:axId val="139376512"/>
      </c:barChart>
      <c:catAx>
        <c:axId val="13937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9376512"/>
        <c:crosses val="autoZero"/>
        <c:auto val="1"/>
        <c:lblAlgn val="ctr"/>
        <c:lblOffset val="100"/>
        <c:noMultiLvlLbl val="0"/>
      </c:catAx>
      <c:valAx>
        <c:axId val="139376512"/>
        <c:scaling>
          <c:orientation val="minMax"/>
          <c:max val="100"/>
          <c:min val="0"/>
        </c:scaling>
        <c:delete val="1"/>
        <c:axPos val="l"/>
        <c:numFmt formatCode="General" sourceLinked="1"/>
        <c:majorTickMark val="none"/>
        <c:minorTickMark val="none"/>
        <c:tickLblPos val="nextTo"/>
        <c:crossAx val="13937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Muy de acuerdo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Adquirir productos piratas, en tienda o en internet, perjudica económicamente a sus creadores, autores o artistas</c:v>
                </c:pt>
                <c:pt idx="1">
                  <c:v>Está mal acceder a contenido en Internet sin el permiso de los creadores, autores o artistas</c:v>
                </c:pt>
                <c:pt idx="2">
                  <c:v>Es fácil distinguir entre qué es legal y qué no es legal del contenido que se descarga o accede EN INTERNET</c:v>
                </c:pt>
                <c:pt idx="3">
                  <c:v>Las reglas que establecen lo que se puede o no hacer con el contenido que uno compra deberían ser las mismas para los formatos físicos y los formatos de internet</c:v>
                </c:pt>
              </c:strCache>
            </c:strRef>
          </c:cat>
          <c:val>
            <c:numRef>
              <c:f>Hoja1!$B$2:$B$5</c:f>
              <c:numCache>
                <c:formatCode>0</c:formatCode>
                <c:ptCount val="4"/>
                <c:pt idx="0">
                  <c:v>20</c:v>
                </c:pt>
                <c:pt idx="1">
                  <c:v>12</c:v>
                </c:pt>
                <c:pt idx="2">
                  <c:v>8</c:v>
                </c:pt>
                <c:pt idx="3">
                  <c:v>6</c:v>
                </c:pt>
              </c:numCache>
            </c:numRef>
          </c:val>
          <c:extLst xmlns:c16r2="http://schemas.microsoft.com/office/drawing/2015/06/chart">
            <c:ext xmlns:c16="http://schemas.microsoft.com/office/drawing/2014/chart" uri="{C3380CC4-5D6E-409C-BE32-E72D297353CC}">
              <c16:uniqueId val="{00000000-3CF7-4239-8040-C21808329136}"/>
            </c:ext>
          </c:extLst>
        </c:ser>
        <c:ser>
          <c:idx val="1"/>
          <c:order val="1"/>
          <c:tx>
            <c:strRef>
              <c:f>Hoja1!$C$1</c:f>
              <c:strCache>
                <c:ptCount val="1"/>
                <c:pt idx="0">
                  <c:v>De acuerdo</c:v>
                </c:pt>
              </c:strCache>
            </c:strRef>
          </c:tx>
          <c:spPr>
            <a:solidFill>
              <a:srgbClr val="A86E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Adquirir productos piratas, en tienda o en internet, perjudica económicamente a sus creadores, autores o artistas</c:v>
                </c:pt>
                <c:pt idx="1">
                  <c:v>Está mal acceder a contenido en Internet sin el permiso de los creadores, autores o artistas</c:v>
                </c:pt>
                <c:pt idx="2">
                  <c:v>Es fácil distinguir entre qué es legal y qué no es legal del contenido que se descarga o accede EN INTERNET</c:v>
                </c:pt>
                <c:pt idx="3">
                  <c:v>Las reglas que establecen lo que se puede o no hacer con el contenido que uno compra deberían ser las mismas para los formatos físicos y los formatos de internet</c:v>
                </c:pt>
              </c:strCache>
            </c:strRef>
          </c:cat>
          <c:val>
            <c:numRef>
              <c:f>Hoja1!$C$2:$C$5</c:f>
              <c:numCache>
                <c:formatCode>0</c:formatCode>
                <c:ptCount val="4"/>
                <c:pt idx="0">
                  <c:v>29</c:v>
                </c:pt>
                <c:pt idx="1">
                  <c:v>28</c:v>
                </c:pt>
                <c:pt idx="2">
                  <c:v>23</c:v>
                </c:pt>
                <c:pt idx="3">
                  <c:v>22</c:v>
                </c:pt>
              </c:numCache>
            </c:numRef>
          </c:val>
          <c:extLst xmlns:c16r2="http://schemas.microsoft.com/office/drawing/2015/06/chart">
            <c:ext xmlns:c16="http://schemas.microsoft.com/office/drawing/2014/chart" uri="{C3380CC4-5D6E-409C-BE32-E72D297353CC}">
              <c16:uniqueId val="{00000001-3CF7-4239-8040-C21808329136}"/>
            </c:ext>
          </c:extLst>
        </c:ser>
        <c:ser>
          <c:idx val="2"/>
          <c:order val="2"/>
          <c:tx>
            <c:strRef>
              <c:f>Hoja1!$D$1</c:f>
              <c:strCache>
                <c:ptCount val="1"/>
                <c:pt idx="0">
                  <c:v>Ni acuerdo ni desacuerdo</c:v>
                </c:pt>
              </c:strCache>
            </c:strRef>
          </c:tx>
          <c:spPr>
            <a:noFill/>
            <a:ln>
              <a:noFill/>
            </a:ln>
            <a:effectLst/>
          </c:spPr>
          <c:invertIfNegative val="0"/>
          <c:dLbls>
            <c:delete val="1"/>
          </c:dLbls>
          <c:cat>
            <c:strRef>
              <c:f>Hoja1!$A$2:$A$5</c:f>
              <c:strCache>
                <c:ptCount val="4"/>
                <c:pt idx="0">
                  <c:v>Adquirir productos piratas, en tienda o en internet, perjudica económicamente a sus creadores, autores o artistas</c:v>
                </c:pt>
                <c:pt idx="1">
                  <c:v>Está mal acceder a contenido en Internet sin el permiso de los creadores, autores o artistas</c:v>
                </c:pt>
                <c:pt idx="2">
                  <c:v>Es fácil distinguir entre qué es legal y qué no es legal del contenido que se descarga o accede EN INTERNET</c:v>
                </c:pt>
                <c:pt idx="3">
                  <c:v>Las reglas que establecen lo que se puede o no hacer con el contenido que uno compra deberían ser las mismas para los formatos físicos y los formatos de internet</c:v>
                </c:pt>
              </c:strCache>
            </c:strRef>
          </c:cat>
          <c:val>
            <c:numRef>
              <c:f>Hoja1!$D$2:$D$5</c:f>
              <c:numCache>
                <c:formatCode>0</c:formatCode>
                <c:ptCount val="4"/>
                <c:pt idx="0">
                  <c:v>22</c:v>
                </c:pt>
                <c:pt idx="1">
                  <c:v>23</c:v>
                </c:pt>
                <c:pt idx="2">
                  <c:v>27</c:v>
                </c:pt>
                <c:pt idx="3">
                  <c:v>31</c:v>
                </c:pt>
              </c:numCache>
            </c:numRef>
          </c:val>
          <c:extLst xmlns:c16r2="http://schemas.microsoft.com/office/drawing/2015/06/chart">
            <c:ext xmlns:c16="http://schemas.microsoft.com/office/drawing/2014/chart" uri="{C3380CC4-5D6E-409C-BE32-E72D297353CC}">
              <c16:uniqueId val="{00000002-3CF7-4239-8040-C21808329136}"/>
            </c:ext>
          </c:extLst>
        </c:ser>
        <c:ser>
          <c:idx val="3"/>
          <c:order val="3"/>
          <c:tx>
            <c:strRef>
              <c:f>Hoja1!$E$1</c:f>
              <c:strCache>
                <c:ptCount val="1"/>
                <c:pt idx="0">
                  <c:v>En desacuerdo</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Adquirir productos piratas, en tienda o en internet, perjudica económicamente a sus creadores, autores o artistas</c:v>
                </c:pt>
                <c:pt idx="1">
                  <c:v>Está mal acceder a contenido en Internet sin el permiso de los creadores, autores o artistas</c:v>
                </c:pt>
                <c:pt idx="2">
                  <c:v>Es fácil distinguir entre qué es legal y qué no es legal del contenido que se descarga o accede EN INTERNET</c:v>
                </c:pt>
                <c:pt idx="3">
                  <c:v>Las reglas que establecen lo que se puede o no hacer con el contenido que uno compra deberían ser las mismas para los formatos físicos y los formatos de internet</c:v>
                </c:pt>
              </c:strCache>
            </c:strRef>
          </c:cat>
          <c:val>
            <c:numRef>
              <c:f>Hoja1!$E$2:$E$5</c:f>
              <c:numCache>
                <c:formatCode>0</c:formatCode>
                <c:ptCount val="4"/>
                <c:pt idx="0">
                  <c:v>10</c:v>
                </c:pt>
                <c:pt idx="1">
                  <c:v>20</c:v>
                </c:pt>
                <c:pt idx="2">
                  <c:v>12</c:v>
                </c:pt>
                <c:pt idx="3">
                  <c:v>17</c:v>
                </c:pt>
              </c:numCache>
            </c:numRef>
          </c:val>
          <c:extLst xmlns:c16r2="http://schemas.microsoft.com/office/drawing/2015/06/chart">
            <c:ext xmlns:c16="http://schemas.microsoft.com/office/drawing/2014/chart" uri="{C3380CC4-5D6E-409C-BE32-E72D297353CC}">
              <c16:uniqueId val="{00000003-3CF7-4239-8040-C21808329136}"/>
            </c:ext>
          </c:extLst>
        </c:ser>
        <c:ser>
          <c:idx val="4"/>
          <c:order val="4"/>
          <c:tx>
            <c:strRef>
              <c:f>Hoja1!$F$1</c:f>
              <c:strCache>
                <c:ptCount val="1"/>
                <c:pt idx="0">
                  <c:v>Muy en desacuerdo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Adquirir productos piratas, en tienda o en internet, perjudica económicamente a sus creadores, autores o artistas</c:v>
                </c:pt>
                <c:pt idx="1">
                  <c:v>Está mal acceder a contenido en Internet sin el permiso de los creadores, autores o artistas</c:v>
                </c:pt>
                <c:pt idx="2">
                  <c:v>Es fácil distinguir entre qué es legal y qué no es legal del contenido que se descarga o accede EN INTERNET</c:v>
                </c:pt>
                <c:pt idx="3">
                  <c:v>Las reglas que establecen lo que se puede o no hacer con el contenido que uno compra deberían ser las mismas para los formatos físicos y los formatos de internet</c:v>
                </c:pt>
              </c:strCache>
            </c:strRef>
          </c:cat>
          <c:val>
            <c:numRef>
              <c:f>Hoja1!$F$2:$F$5</c:f>
              <c:numCache>
                <c:formatCode>0</c:formatCode>
                <c:ptCount val="4"/>
                <c:pt idx="0">
                  <c:v>3</c:v>
                </c:pt>
                <c:pt idx="1">
                  <c:v>3</c:v>
                </c:pt>
                <c:pt idx="2">
                  <c:v>5</c:v>
                </c:pt>
                <c:pt idx="3">
                  <c:v>3</c:v>
                </c:pt>
              </c:numCache>
            </c:numRef>
          </c:val>
          <c:extLst xmlns:c16r2="http://schemas.microsoft.com/office/drawing/2015/06/chart">
            <c:ext xmlns:c16="http://schemas.microsoft.com/office/drawing/2014/chart" uri="{C3380CC4-5D6E-409C-BE32-E72D297353CC}">
              <c16:uniqueId val="{00000004-3CF7-4239-8040-C21808329136}"/>
            </c:ext>
          </c:extLst>
        </c:ser>
        <c:dLbls>
          <c:showLegendKey val="0"/>
          <c:showVal val="1"/>
          <c:showCatName val="0"/>
          <c:showSerName val="0"/>
          <c:showPercent val="0"/>
          <c:showBubbleSize val="0"/>
        </c:dLbls>
        <c:gapWidth val="95"/>
        <c:overlap val="100"/>
        <c:axId val="215495808"/>
        <c:axId val="215497344"/>
      </c:barChart>
      <c:catAx>
        <c:axId val="215495808"/>
        <c:scaling>
          <c:orientation val="minMax"/>
        </c:scaling>
        <c:delete val="1"/>
        <c:axPos val="l"/>
        <c:numFmt formatCode="General" sourceLinked="1"/>
        <c:majorTickMark val="none"/>
        <c:minorTickMark val="none"/>
        <c:tickLblPos val="nextTo"/>
        <c:crossAx val="215497344"/>
        <c:crosses val="autoZero"/>
        <c:auto val="1"/>
        <c:lblAlgn val="ctr"/>
        <c:lblOffset val="100"/>
        <c:noMultiLvlLbl val="0"/>
      </c:catAx>
      <c:valAx>
        <c:axId val="215497344"/>
        <c:scaling>
          <c:orientation val="minMax"/>
        </c:scaling>
        <c:delete val="1"/>
        <c:axPos val="b"/>
        <c:numFmt formatCode="0%" sourceLinked="1"/>
        <c:majorTickMark val="out"/>
        <c:minorTickMark val="none"/>
        <c:tickLblPos val="nextTo"/>
        <c:crossAx val="2154958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0.35785</cdr:x>
      <cdr:y>0.1241</cdr:y>
    </cdr:from>
    <cdr:to>
      <cdr:x>0.64234</cdr:x>
      <cdr:y>0.17415</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68524" y="543087"/>
          <a:ext cx="1724025" cy="219075"/>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0.35553</cdr:x>
      <cdr:y>0.91453</cdr:y>
    </cdr:from>
    <cdr:to>
      <cdr:x>0.65093</cdr:x>
      <cdr:y>0.91453</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517" y="4002343"/>
          <a:ext cx="1790057"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0.35711</cdr:x>
      <cdr:y>0.12377</cdr:y>
    </cdr:from>
    <cdr:to>
      <cdr:x>0.64253</cdr:x>
      <cdr:y>0.47698</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64068" y="541663"/>
          <a:ext cx="1729602" cy="1545794"/>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0.35341</cdr:x>
      <cdr:y>0.1241</cdr:y>
    </cdr:from>
    <cdr:to>
      <cdr:x>0.64253</cdr:x>
      <cdr:y>0.55073</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52024" cy="1867079"/>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0.35341</cdr:x>
      <cdr:y>0.1241</cdr:y>
    </cdr:from>
    <cdr:to>
      <cdr:x>0.64297</cdr:x>
      <cdr:y>0.51332</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54713" cy="1703383"/>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0.35341</cdr:x>
      <cdr:y>0.1241</cdr:y>
    </cdr:from>
    <cdr:to>
      <cdr:x>0.64253</cdr:x>
      <cdr:y>0.36227</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52024" cy="1042326"/>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0.35341</cdr:x>
      <cdr:y>0.1241</cdr:y>
    </cdr:from>
    <cdr:to>
      <cdr:x>0.64253</cdr:x>
      <cdr:y>0.78015</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52024" cy="2871126"/>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0.35849</cdr:x>
      <cdr:y>0.1902</cdr:y>
    </cdr:from>
    <cdr:to>
      <cdr:x>0.64297</cdr:x>
      <cdr:y>0.71391</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72446" y="832398"/>
          <a:ext cx="1723919" cy="2291936"/>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0.35341</cdr:x>
      <cdr:y>0.1241</cdr:y>
    </cdr:from>
    <cdr:to>
      <cdr:x>0.644</cdr:x>
      <cdr:y>0.41348</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60988" cy="1266443"/>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17.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0.35341</cdr:x>
      <cdr:y>0.1241</cdr:y>
    </cdr:from>
    <cdr:to>
      <cdr:x>0.64253</cdr:x>
      <cdr:y>0.70846</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52024" cy="2557361"/>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18.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0.35341</cdr:x>
      <cdr:y>0.1241</cdr:y>
    </cdr:from>
    <cdr:to>
      <cdr:x>0.64297</cdr:x>
      <cdr:y>0.66167</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54713" cy="2352607"/>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19.xml><?xml version="1.0" encoding="utf-8"?>
<c:userShapes xmlns:c="http://schemas.openxmlformats.org/drawingml/2006/chart">
  <cdr:relSizeAnchor xmlns:cdr="http://schemas.openxmlformats.org/drawingml/2006/chartDrawing">
    <cdr:from>
      <cdr:x>0.35711</cdr:x>
      <cdr:y>0.12377</cdr:y>
    </cdr:from>
    <cdr:to>
      <cdr:x>0.64105</cdr:x>
      <cdr:y>0.23117</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64068" y="541663"/>
          <a:ext cx="1720637" cy="470029"/>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0.35341</cdr:x>
      <cdr:y>0.1241</cdr:y>
    </cdr:from>
    <cdr:to>
      <cdr:x>0.644</cdr:x>
      <cdr:y>0.31721</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57" y="543108"/>
          <a:ext cx="1760977" cy="845102"/>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0.35553</cdr:x>
      <cdr:y>0.91453</cdr:y>
    </cdr:from>
    <cdr:to>
      <cdr:x>0.65093</cdr:x>
      <cdr:y>0.91453</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517" y="4002343"/>
          <a:ext cx="1790057"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0.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0.35341</cdr:x>
      <cdr:y>0.1241</cdr:y>
    </cdr:from>
    <cdr:to>
      <cdr:x>0.644</cdr:x>
      <cdr:y>0.67773</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60988" cy="242289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1.xml><?xml version="1.0" encoding="utf-8"?>
<c:userShapes xmlns:c="http://schemas.openxmlformats.org/drawingml/2006/chart">
  <cdr:relSizeAnchor xmlns:cdr="http://schemas.openxmlformats.org/drawingml/2006/chartDrawing">
    <cdr:from>
      <cdr:x>0.35711</cdr:x>
      <cdr:y>0.12377</cdr:y>
    </cdr:from>
    <cdr:to>
      <cdr:x>0.64297</cdr:x>
      <cdr:y>0.60317</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64068" y="541663"/>
          <a:ext cx="1732291" cy="209802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2.xml><?xml version="1.0" encoding="utf-8"?>
<c:userShapes xmlns:c="http://schemas.openxmlformats.org/drawingml/2006/chart">
  <cdr:relSizeAnchor xmlns:cdr="http://schemas.openxmlformats.org/drawingml/2006/chartDrawing">
    <cdr:from>
      <cdr:x>0.5</cdr:x>
      <cdr:y>0.0808</cdr:y>
    </cdr:from>
    <cdr:to>
      <cdr:x>0.5</cdr:x>
      <cdr:y>0.89604</cdr:y>
    </cdr:to>
    <cdr:cxnSp macro="">
      <cdr:nvCxnSpPr>
        <cdr:cNvPr id="3" name="Conector recto 2">
          <a:extLst xmlns:a="http://schemas.openxmlformats.org/drawingml/2006/main">
            <a:ext uri="{FF2B5EF4-FFF2-40B4-BE49-F238E27FC236}">
              <a16:creationId xmlns="" xmlns:a16="http://schemas.microsoft.com/office/drawing/2014/main" id="{4354766E-01C4-4CC5-839B-7D97CA0B402B}"/>
            </a:ext>
          </a:extLst>
        </cdr:cNvPr>
        <cdr:cNvCxnSpPr/>
      </cdr:nvCxnSpPr>
      <cdr:spPr>
        <a:xfrm xmlns:a="http://schemas.openxmlformats.org/drawingml/2006/main">
          <a:off x="2307569" y="241099"/>
          <a:ext cx="0" cy="243245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cdr:x>
      <cdr:y>0.09069</cdr:y>
    </cdr:from>
    <cdr:to>
      <cdr:x>0.5</cdr:x>
      <cdr:y>0.91194</cdr:y>
    </cdr:to>
    <cdr:cxnSp macro="">
      <cdr:nvCxnSpPr>
        <cdr:cNvPr id="5" name="Conector recto 4">
          <a:extLst xmlns:a="http://schemas.openxmlformats.org/drawingml/2006/main">
            <a:ext uri="{FF2B5EF4-FFF2-40B4-BE49-F238E27FC236}">
              <a16:creationId xmlns="" xmlns:a16="http://schemas.microsoft.com/office/drawing/2014/main" id="{AA86B13F-035E-4B23-A7AD-C4FB21E20646}"/>
            </a:ext>
          </a:extLst>
        </cdr:cNvPr>
        <cdr:cNvCxnSpPr/>
      </cdr:nvCxnSpPr>
      <cdr:spPr>
        <a:xfrm xmlns:a="http://schemas.openxmlformats.org/drawingml/2006/main">
          <a:off x="2307568" y="270587"/>
          <a:ext cx="0" cy="2450385"/>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3.xml><?xml version="1.0" encoding="utf-8"?>
<c:userShapes xmlns:c="http://schemas.openxmlformats.org/drawingml/2006/chart">
  <cdr:relSizeAnchor xmlns:cdr="http://schemas.openxmlformats.org/drawingml/2006/chartDrawing">
    <cdr:from>
      <cdr:x>0.5</cdr:x>
      <cdr:y>0.09069</cdr:y>
    </cdr:from>
    <cdr:to>
      <cdr:x>0.5</cdr:x>
      <cdr:y>0.90593</cdr:y>
    </cdr:to>
    <cdr:cxnSp macro="">
      <cdr:nvCxnSpPr>
        <cdr:cNvPr id="3" name="Conector recto 2">
          <a:extLst xmlns:a="http://schemas.openxmlformats.org/drawingml/2006/main">
            <a:ext uri="{FF2B5EF4-FFF2-40B4-BE49-F238E27FC236}">
              <a16:creationId xmlns="" xmlns:a16="http://schemas.microsoft.com/office/drawing/2014/main" id="{4354766E-01C4-4CC5-839B-7D97CA0B402B}"/>
            </a:ext>
          </a:extLst>
        </cdr:cNvPr>
        <cdr:cNvCxnSpPr/>
      </cdr:nvCxnSpPr>
      <cdr:spPr>
        <a:xfrm xmlns:a="http://schemas.openxmlformats.org/drawingml/2006/main">
          <a:off x="2307568" y="270587"/>
          <a:ext cx="0" cy="243245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cdr:x>
      <cdr:y>0.09069</cdr:y>
    </cdr:from>
    <cdr:to>
      <cdr:x>0.5</cdr:x>
      <cdr:y>0.91194</cdr:y>
    </cdr:to>
    <cdr:cxnSp macro="">
      <cdr:nvCxnSpPr>
        <cdr:cNvPr id="5" name="Conector recto 4">
          <a:extLst xmlns:a="http://schemas.openxmlformats.org/drawingml/2006/main">
            <a:ext uri="{FF2B5EF4-FFF2-40B4-BE49-F238E27FC236}">
              <a16:creationId xmlns="" xmlns:a16="http://schemas.microsoft.com/office/drawing/2014/main" id="{AA86B13F-035E-4B23-A7AD-C4FB21E20646}"/>
            </a:ext>
          </a:extLst>
        </cdr:cNvPr>
        <cdr:cNvCxnSpPr/>
      </cdr:nvCxnSpPr>
      <cdr:spPr>
        <a:xfrm xmlns:a="http://schemas.openxmlformats.org/drawingml/2006/main">
          <a:off x="2307568" y="270587"/>
          <a:ext cx="0" cy="2450385"/>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4.xml><?xml version="1.0" encoding="utf-8"?>
<c:userShapes xmlns:c="http://schemas.openxmlformats.org/drawingml/2006/chart">
  <cdr:relSizeAnchor xmlns:cdr="http://schemas.openxmlformats.org/drawingml/2006/chartDrawing">
    <cdr:from>
      <cdr:x>0.5</cdr:x>
      <cdr:y>0.09069</cdr:y>
    </cdr:from>
    <cdr:to>
      <cdr:x>0.5</cdr:x>
      <cdr:y>0.91194</cdr:y>
    </cdr:to>
    <cdr:cxnSp macro="">
      <cdr:nvCxnSpPr>
        <cdr:cNvPr id="5" name="Conector recto 4">
          <a:extLst xmlns:a="http://schemas.openxmlformats.org/drawingml/2006/main">
            <a:ext uri="{FF2B5EF4-FFF2-40B4-BE49-F238E27FC236}">
              <a16:creationId xmlns="" xmlns:a16="http://schemas.microsoft.com/office/drawing/2014/main" id="{AA86B13F-035E-4B23-A7AD-C4FB21E20646}"/>
            </a:ext>
          </a:extLst>
        </cdr:cNvPr>
        <cdr:cNvCxnSpPr/>
      </cdr:nvCxnSpPr>
      <cdr:spPr>
        <a:xfrm xmlns:a="http://schemas.openxmlformats.org/drawingml/2006/main">
          <a:off x="2307568" y="270587"/>
          <a:ext cx="0" cy="2450385"/>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5.xml><?xml version="1.0" encoding="utf-8"?>
<c:userShapes xmlns:c="http://schemas.openxmlformats.org/drawingml/2006/chart">
  <cdr:relSizeAnchor xmlns:cdr="http://schemas.openxmlformats.org/drawingml/2006/chartDrawing">
    <cdr:from>
      <cdr:x>0.5</cdr:x>
      <cdr:y>0.09069</cdr:y>
    </cdr:from>
    <cdr:to>
      <cdr:x>0.5</cdr:x>
      <cdr:y>0.91194</cdr:y>
    </cdr:to>
    <cdr:cxnSp macro="">
      <cdr:nvCxnSpPr>
        <cdr:cNvPr id="5" name="Conector recto 4">
          <a:extLst xmlns:a="http://schemas.openxmlformats.org/drawingml/2006/main">
            <a:ext uri="{FF2B5EF4-FFF2-40B4-BE49-F238E27FC236}">
              <a16:creationId xmlns="" xmlns:a16="http://schemas.microsoft.com/office/drawing/2014/main" id="{AA86B13F-035E-4B23-A7AD-C4FB21E20646}"/>
            </a:ext>
          </a:extLst>
        </cdr:cNvPr>
        <cdr:cNvCxnSpPr/>
      </cdr:nvCxnSpPr>
      <cdr:spPr>
        <a:xfrm xmlns:a="http://schemas.openxmlformats.org/drawingml/2006/main">
          <a:off x="2307568" y="270587"/>
          <a:ext cx="0" cy="2450385"/>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0.35341</cdr:x>
      <cdr:y>0.1241</cdr:y>
    </cdr:from>
    <cdr:to>
      <cdr:x>0.64344</cdr:x>
      <cdr:y>0.20637</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57596" cy="360039"/>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0.35553</cdr:x>
      <cdr:y>0.91453</cdr:y>
    </cdr:from>
    <cdr:to>
      <cdr:x>0.65093</cdr:x>
      <cdr:y>0.91453</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517" y="4002343"/>
          <a:ext cx="1790057"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0.35711</cdr:x>
      <cdr:y>0.12377</cdr:y>
    </cdr:from>
    <cdr:to>
      <cdr:x>0.64297</cdr:x>
      <cdr:y>0.14582</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64079" y="541643"/>
          <a:ext cx="1732280" cy="9652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0.35341</cdr:x>
      <cdr:y>0.1241</cdr:y>
    </cdr:from>
    <cdr:to>
      <cdr:x>0.64253</cdr:x>
      <cdr:y>0.42577</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52024" cy="1320231"/>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0.35341</cdr:x>
      <cdr:y>0.1241</cdr:y>
    </cdr:from>
    <cdr:to>
      <cdr:x>0.64344</cdr:x>
      <cdr:y>0.20637</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57596" cy="360039"/>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0.35711</cdr:x>
      <cdr:y>0.12377</cdr:y>
    </cdr:from>
    <cdr:to>
      <cdr:x>0.644</cdr:x>
      <cdr:y>0.56916</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64068" y="541663"/>
          <a:ext cx="1738566" cy="1949206"/>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0.35341</cdr:x>
      <cdr:y>0.1241</cdr:y>
    </cdr:from>
    <cdr:to>
      <cdr:x>0.644</cdr:x>
      <cdr:y>0.53024</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60988" cy="1777431"/>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0.35553</cdr:x>
      <cdr:y>0.91248</cdr:y>
    </cdr:from>
    <cdr:to>
      <cdr:x>0.65093</cdr:x>
      <cdr:y>0.91248</cdr:y>
    </cdr:to>
    <cdr:cxnSp macro="">
      <cdr:nvCxnSpPr>
        <cdr:cNvPr id="6" name="Conector recto 5">
          <a:extLst xmlns:a="http://schemas.openxmlformats.org/drawingml/2006/main">
            <a:ext uri="{FF2B5EF4-FFF2-40B4-BE49-F238E27FC236}">
              <a16:creationId xmlns="" xmlns:a16="http://schemas.microsoft.com/office/drawing/2014/main" id="{71CA7FC0-ECB1-4EAF-965B-F2181E372F97}"/>
            </a:ext>
          </a:extLst>
        </cdr:cNvPr>
        <cdr:cNvCxnSpPr/>
      </cdr:nvCxnSpPr>
      <cdr:spPr>
        <a:xfrm xmlns:a="http://schemas.openxmlformats.org/drawingml/2006/main">
          <a:off x="2154493" y="3993357"/>
          <a:ext cx="1790109" cy="0"/>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0.35341</cdr:x>
      <cdr:y>0.1241</cdr:y>
    </cdr:from>
    <cdr:to>
      <cdr:x>0.64344</cdr:x>
      <cdr:y>0.5226</cdr:y>
    </cdr:to>
    <cdr:cxnSp macro="">
      <cdr:nvCxnSpPr>
        <cdr:cNvPr id="3" name="Conector recto 2">
          <a:extLst xmlns:a="http://schemas.openxmlformats.org/drawingml/2006/main">
            <a:ext uri="{FF2B5EF4-FFF2-40B4-BE49-F238E27FC236}">
              <a16:creationId xmlns="" xmlns:a16="http://schemas.microsoft.com/office/drawing/2014/main" id="{E0A231E6-5F86-4783-BDAE-B5FA484AFCCF}"/>
            </a:ext>
          </a:extLst>
        </cdr:cNvPr>
        <cdr:cNvCxnSpPr/>
      </cdr:nvCxnSpPr>
      <cdr:spPr>
        <a:xfrm xmlns:a="http://schemas.openxmlformats.org/drawingml/2006/main">
          <a:off x="2141646" y="543108"/>
          <a:ext cx="1757596" cy="1743996"/>
        </a:xfrm>
        <a:prstGeom xmlns:a="http://schemas.openxmlformats.org/drawingml/2006/main" prst="line">
          <a:avLst/>
        </a:prstGeom>
        <a:ln xmlns:a="http://schemas.openxmlformats.org/drawingml/2006/main" w="95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FD586A-B165-407B-9DBF-54B29E472604}" type="datetimeFigureOut">
              <a:rPr lang="es-MX" smtClean="0"/>
              <a:t>20/09/2017</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541C35-56B8-48F3-B6D3-3551166736A9}" type="slidenum">
              <a:rPr lang="es-MX" smtClean="0"/>
              <a:t>‹Nº›</a:t>
            </a:fld>
            <a:endParaRPr lang="es-MX"/>
          </a:p>
        </p:txBody>
      </p:sp>
    </p:spTree>
    <p:extLst>
      <p:ext uri="{BB962C8B-B14F-4D97-AF65-F5344CB8AC3E}">
        <p14:creationId xmlns:p14="http://schemas.microsoft.com/office/powerpoint/2010/main" val="244979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2" name="Rectángulo 11"/>
          <p:cNvSpPr/>
          <p:nvPr userDrawn="1"/>
        </p:nvSpPr>
        <p:spPr>
          <a:xfrm>
            <a:off x="7869438" y="508000"/>
            <a:ext cx="3801862" cy="5848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userDrawn="1"/>
        </p:nvSpPr>
        <p:spPr>
          <a:xfrm>
            <a:off x="508000" y="508000"/>
            <a:ext cx="7162800" cy="584835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MX"/>
          </a:p>
        </p:txBody>
      </p:sp>
      <p:sp>
        <p:nvSpPr>
          <p:cNvPr id="2" name="Título 1"/>
          <p:cNvSpPr>
            <a:spLocks noGrp="1"/>
          </p:cNvSpPr>
          <p:nvPr>
            <p:ph type="ctrTitle"/>
          </p:nvPr>
        </p:nvSpPr>
        <p:spPr>
          <a:xfrm>
            <a:off x="1079500" y="1828800"/>
            <a:ext cx="5986262" cy="2616200"/>
          </a:xfrm>
        </p:spPr>
        <p:txBody>
          <a:bodyPr anchor="b">
            <a:normAutofit/>
          </a:bodyPr>
          <a:lstStyle>
            <a:lvl1pPr algn="r">
              <a:defRPr sz="5400">
                <a:solidFill>
                  <a:schemeClr val="bg1"/>
                </a:solidFill>
              </a:defRPr>
            </a:lvl1pPr>
          </a:lstStyle>
          <a:p>
            <a:r>
              <a:rPr lang="es-ES" dirty="0"/>
              <a:t>Haga clic para modificar el estilo de título del patrón</a:t>
            </a:r>
            <a:endParaRPr lang="es-MX" dirty="0"/>
          </a:p>
        </p:txBody>
      </p:sp>
      <p:sp>
        <p:nvSpPr>
          <p:cNvPr id="3" name="Subtítulo 2"/>
          <p:cNvSpPr>
            <a:spLocks noGrp="1"/>
          </p:cNvSpPr>
          <p:nvPr>
            <p:ph type="subTitle" idx="1"/>
          </p:nvPr>
        </p:nvSpPr>
        <p:spPr>
          <a:xfrm>
            <a:off x="4796038" y="4564232"/>
            <a:ext cx="2269724" cy="1387136"/>
          </a:xfrm>
        </p:spPr>
        <p:txBody>
          <a:bodyPr anchor="ct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s-MX" dirty="0"/>
          </a:p>
        </p:txBody>
      </p:sp>
      <p:sp>
        <p:nvSpPr>
          <p:cNvPr id="5" name="Marcador de pie de página 4"/>
          <p:cNvSpPr>
            <a:spLocks noGrp="1"/>
          </p:cNvSpPr>
          <p:nvPr>
            <p:ph type="ftr" sz="quarter" idx="11"/>
          </p:nvPr>
        </p:nvSpPr>
        <p:spPr>
          <a:xfrm>
            <a:off x="508000" y="6356350"/>
            <a:ext cx="4114800" cy="365125"/>
          </a:xfrm>
          <a:prstGeom prst="rect">
            <a:avLst/>
          </a:prstGeom>
        </p:spPr>
        <p:txBody>
          <a:bodyPr/>
          <a:lstStyle>
            <a:lvl1pPr>
              <a:defRPr sz="1200">
                <a:solidFill>
                  <a:schemeClr val="tx1">
                    <a:lumMod val="50000"/>
                    <a:lumOff val="50000"/>
                  </a:schemeClr>
                </a:solidFill>
              </a:defRPr>
            </a:lvl1pPr>
          </a:lstStyle>
          <a:p>
            <a:r>
              <a:rPr lang="es-MX"/>
              <a:t>Encuesta para la medición de la piratería en México. Abril 2017</a:t>
            </a:r>
          </a:p>
        </p:txBody>
      </p:sp>
      <p:sp>
        <p:nvSpPr>
          <p:cNvPr id="6" name="Marcador de número de diapositiva 5"/>
          <p:cNvSpPr>
            <a:spLocks noGrp="1"/>
          </p:cNvSpPr>
          <p:nvPr>
            <p:ph type="sldNum" sz="quarter" idx="12"/>
          </p:nvPr>
        </p:nvSpPr>
        <p:spPr/>
        <p:txBody>
          <a:bodyPr/>
          <a:lstStyle/>
          <a:p>
            <a:fld id="{01464491-0347-46A0-80D2-6D5F5A3A80C2}" type="slidenum">
              <a:rPr lang="es-MX" smtClean="0"/>
              <a:t>‹Nº›</a:t>
            </a:fld>
            <a:endParaRPr lang="es-MX"/>
          </a:p>
        </p:txBody>
      </p:sp>
      <p:pic>
        <p:nvPicPr>
          <p:cNvPr id="7" name="Picture 2" descr="http://static.wixstatic.com/media/5b1d95_d5672cb0bf719d0c861c3bd7206e4e95.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49511" y="5230282"/>
            <a:ext cx="1045176" cy="104517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ector recto 13"/>
          <p:cNvCxnSpPr/>
          <p:nvPr userDrawn="1"/>
        </p:nvCxnSpPr>
        <p:spPr>
          <a:xfrm flipH="1">
            <a:off x="2730500" y="4445000"/>
            <a:ext cx="43479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931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157274" y="1709738"/>
            <a:ext cx="9190175"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2157274" y="4589463"/>
            <a:ext cx="919017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MX"/>
          </a:p>
        </p:txBody>
      </p:sp>
      <p:sp>
        <p:nvSpPr>
          <p:cNvPr id="6" name="Marcador de número de diapositiva 5"/>
          <p:cNvSpPr>
            <a:spLocks noGrp="1"/>
          </p:cNvSpPr>
          <p:nvPr>
            <p:ph type="sldNum" sz="quarter" idx="12"/>
          </p:nvPr>
        </p:nvSpPr>
        <p:spPr/>
        <p:txBody>
          <a:bodyPr/>
          <a:lstStyle/>
          <a:p>
            <a:fld id="{01464491-0347-46A0-80D2-6D5F5A3A80C2}" type="slidenum">
              <a:rPr lang="es-MX" smtClean="0"/>
              <a:t>‹Nº›</a:t>
            </a:fld>
            <a:endParaRPr lang="es-MX"/>
          </a:p>
        </p:txBody>
      </p:sp>
      <p:pic>
        <p:nvPicPr>
          <p:cNvPr id="8" name="Picture 2" descr="logotipo CAL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68000" y="5676299"/>
            <a:ext cx="1045176" cy="1045176"/>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pie de página 3">
            <a:extLst>
              <a:ext uri="{FF2B5EF4-FFF2-40B4-BE49-F238E27FC236}">
                <a16:creationId xmlns="" xmlns:a16="http://schemas.microsoft.com/office/drawing/2014/main" id="{78A48E0F-B2D7-4101-965C-0AD81733D25B}"/>
              </a:ext>
            </a:extLst>
          </p:cNvPr>
          <p:cNvSpPr>
            <a:spLocks noGrp="1"/>
          </p:cNvSpPr>
          <p:nvPr>
            <p:ph type="ftr" sz="quarter" idx="4294967295"/>
          </p:nvPr>
        </p:nvSpPr>
        <p:spPr>
          <a:xfrm>
            <a:off x="3648722" y="6356350"/>
            <a:ext cx="4891596" cy="365125"/>
          </a:xfrm>
          <a:prstGeom prst="rect">
            <a:avLst/>
          </a:prstGeom>
        </p:spPr>
        <p:txBody>
          <a:bodyPr anchor="ctr"/>
          <a:lstStyle>
            <a:lvl1pPr algn="ctr">
              <a:defRPr sz="1200">
                <a:solidFill>
                  <a:schemeClr val="tx2"/>
                </a:solidFill>
              </a:defRPr>
            </a:lvl1pPr>
          </a:lstStyle>
          <a:p>
            <a:r>
              <a:rPr lang="es-MX" b="1"/>
              <a:t>Encuesta para la medición de la piratería en México. Abril 2017</a:t>
            </a:r>
            <a:endParaRPr lang="es-MX" dirty="0"/>
          </a:p>
        </p:txBody>
      </p:sp>
    </p:spTree>
    <p:extLst>
      <p:ext uri="{BB962C8B-B14F-4D97-AF65-F5344CB8AC3E}">
        <p14:creationId xmlns:p14="http://schemas.microsoft.com/office/powerpoint/2010/main" val="16558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9175812" cy="1136803"/>
          </a:xfrm>
        </p:spPr>
        <p:txBody>
          <a:bodyPr anchor="b">
            <a:noAutofit/>
          </a:bodyPr>
          <a:lstStyle>
            <a:lvl1pPr>
              <a:defRPr sz="3000">
                <a:solidFill>
                  <a:schemeClr val="accent3">
                    <a:lumMod val="50000"/>
                  </a:schemeClr>
                </a:solidFill>
              </a:defRPr>
            </a:lvl1pPr>
          </a:lstStyle>
          <a:p>
            <a:r>
              <a:rPr lang="es-ES" dirty="0"/>
              <a:t>Haga clic para modificar el estilo de título del patrón</a:t>
            </a:r>
            <a:endParaRPr lang="es-MX" dirty="0"/>
          </a:p>
        </p:txBody>
      </p:sp>
      <p:sp>
        <p:nvSpPr>
          <p:cNvPr id="6" name="Marcador de número de diapositiva 5"/>
          <p:cNvSpPr>
            <a:spLocks noGrp="1"/>
          </p:cNvSpPr>
          <p:nvPr>
            <p:ph type="sldNum" sz="quarter" idx="12"/>
          </p:nvPr>
        </p:nvSpPr>
        <p:spPr/>
        <p:txBody>
          <a:bodyPr/>
          <a:lstStyle/>
          <a:p>
            <a:fld id="{01464491-0347-46A0-80D2-6D5F5A3A80C2}" type="slidenum">
              <a:rPr lang="es-MX" smtClean="0"/>
              <a:t>‹Nº›</a:t>
            </a:fld>
            <a:endParaRPr lang="es-MX"/>
          </a:p>
        </p:txBody>
      </p:sp>
      <p:pic>
        <p:nvPicPr>
          <p:cNvPr id="8" name="Picture 2" descr="http://static.wixstatic.com/media/5b1d95_d5672cb0bf719d0c861c3bd7206e4e95.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200" y="6227053"/>
            <a:ext cx="576000" cy="576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9"/>
          <p:cNvCxnSpPr>
            <a:cxnSpLocks/>
          </p:cNvCxnSpPr>
          <p:nvPr userDrawn="1"/>
        </p:nvCxnSpPr>
        <p:spPr>
          <a:xfrm>
            <a:off x="838200" y="1601499"/>
            <a:ext cx="10515600"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1" name="Marcador de pie de página 3">
            <a:extLst>
              <a:ext uri="{FF2B5EF4-FFF2-40B4-BE49-F238E27FC236}">
                <a16:creationId xmlns="" xmlns:a16="http://schemas.microsoft.com/office/drawing/2014/main" id="{E05EB813-94E9-4D11-B0EA-2958C38ACB89}"/>
              </a:ext>
            </a:extLst>
          </p:cNvPr>
          <p:cNvSpPr>
            <a:spLocks noGrp="1"/>
          </p:cNvSpPr>
          <p:nvPr>
            <p:ph type="ftr" sz="quarter" idx="4294967295"/>
          </p:nvPr>
        </p:nvSpPr>
        <p:spPr>
          <a:xfrm>
            <a:off x="3648722" y="6356350"/>
            <a:ext cx="4891596" cy="365125"/>
          </a:xfrm>
          <a:prstGeom prst="rect">
            <a:avLst/>
          </a:prstGeom>
        </p:spPr>
        <p:txBody>
          <a:bodyPr anchor="ctr"/>
          <a:lstStyle>
            <a:lvl1pPr algn="ctr">
              <a:defRPr sz="1200"/>
            </a:lvl1pPr>
          </a:lstStyle>
          <a:p>
            <a:r>
              <a:rPr lang="es-MX" b="1">
                <a:solidFill>
                  <a:srgbClr val="1E384C"/>
                </a:solidFill>
              </a:rPr>
              <a:t>Encuesta para la medición de la piratería en México. Abril 2017</a:t>
            </a:r>
            <a:endParaRPr lang="es-MX" dirty="0"/>
          </a:p>
        </p:txBody>
      </p:sp>
    </p:spTree>
    <p:extLst>
      <p:ext uri="{BB962C8B-B14F-4D97-AF65-F5344CB8AC3E}">
        <p14:creationId xmlns:p14="http://schemas.microsoft.com/office/powerpoint/2010/main" val="357724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endParaRPr lang="es-MX"/>
          </a:p>
        </p:txBody>
      </p:sp>
      <p:sp>
        <p:nvSpPr>
          <p:cNvPr id="5" name="Marcador de número de diapositiva 4"/>
          <p:cNvSpPr>
            <a:spLocks noGrp="1"/>
          </p:cNvSpPr>
          <p:nvPr>
            <p:ph type="sldNum" sz="quarter" idx="12"/>
          </p:nvPr>
        </p:nvSpPr>
        <p:spPr/>
        <p:txBody>
          <a:bodyPr/>
          <a:lstStyle/>
          <a:p>
            <a:fld id="{01464491-0347-46A0-80D2-6D5F5A3A80C2}" type="slidenum">
              <a:rPr lang="es-MX" smtClean="0"/>
              <a:t>‹Nº›</a:t>
            </a:fld>
            <a:endParaRPr lang="es-MX"/>
          </a:p>
        </p:txBody>
      </p:sp>
      <p:sp>
        <p:nvSpPr>
          <p:cNvPr id="6" name="Marcador de pie de página 3">
            <a:extLst>
              <a:ext uri="{FF2B5EF4-FFF2-40B4-BE49-F238E27FC236}">
                <a16:creationId xmlns="" xmlns:a16="http://schemas.microsoft.com/office/drawing/2014/main" id="{54289A76-54F9-473B-8652-45B0C48DBE3B}"/>
              </a:ext>
            </a:extLst>
          </p:cNvPr>
          <p:cNvSpPr>
            <a:spLocks noGrp="1"/>
          </p:cNvSpPr>
          <p:nvPr>
            <p:ph type="ftr" sz="quarter" idx="4294967295"/>
          </p:nvPr>
        </p:nvSpPr>
        <p:spPr>
          <a:xfrm>
            <a:off x="3648722" y="6356350"/>
            <a:ext cx="4891596" cy="365125"/>
          </a:xfrm>
          <a:prstGeom prst="rect">
            <a:avLst/>
          </a:prstGeom>
        </p:spPr>
        <p:txBody>
          <a:bodyPr anchor="ctr"/>
          <a:lstStyle>
            <a:lvl1pPr algn="ctr">
              <a:defRPr sz="1200"/>
            </a:lvl1pPr>
          </a:lstStyle>
          <a:p>
            <a:r>
              <a:rPr lang="es-MX" b="1">
                <a:solidFill>
                  <a:srgbClr val="1E384C"/>
                </a:solidFill>
              </a:rPr>
              <a:t>Encuesta para la medición de la piratería en México. Abril 2017</a:t>
            </a:r>
            <a:endParaRPr lang="es-MX" dirty="0"/>
          </a:p>
        </p:txBody>
      </p:sp>
    </p:spTree>
    <p:extLst>
      <p:ext uri="{BB962C8B-B14F-4D97-AF65-F5344CB8AC3E}">
        <p14:creationId xmlns:p14="http://schemas.microsoft.com/office/powerpoint/2010/main" val="135233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MX"/>
          </a:p>
        </p:txBody>
      </p:sp>
      <p:sp>
        <p:nvSpPr>
          <p:cNvPr id="4" name="Marcador de número de diapositiva 3"/>
          <p:cNvSpPr>
            <a:spLocks noGrp="1"/>
          </p:cNvSpPr>
          <p:nvPr>
            <p:ph type="sldNum" sz="quarter" idx="12"/>
          </p:nvPr>
        </p:nvSpPr>
        <p:spPr/>
        <p:txBody>
          <a:bodyPr/>
          <a:lstStyle>
            <a:lvl1pPr algn="ctr">
              <a:defRPr/>
            </a:lvl1pPr>
          </a:lstStyle>
          <a:p>
            <a:fld id="{01464491-0347-46A0-80D2-6D5F5A3A80C2}" type="slidenum">
              <a:rPr lang="es-MX" smtClean="0"/>
              <a:pPr/>
              <a:t>‹Nº›</a:t>
            </a:fld>
            <a:endParaRPr lang="es-MX"/>
          </a:p>
        </p:txBody>
      </p:sp>
      <p:sp>
        <p:nvSpPr>
          <p:cNvPr id="5" name="Rectángulo 4"/>
          <p:cNvSpPr/>
          <p:nvPr userDrawn="1"/>
        </p:nvSpPr>
        <p:spPr>
          <a:xfrm>
            <a:off x="0" y="0"/>
            <a:ext cx="1837765" cy="6840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bg1"/>
              </a:solidFill>
            </a:endParaRPr>
          </a:p>
        </p:txBody>
      </p:sp>
      <p:sp>
        <p:nvSpPr>
          <p:cNvPr id="6" name="Título 5"/>
          <p:cNvSpPr>
            <a:spLocks noGrp="1"/>
          </p:cNvSpPr>
          <p:nvPr>
            <p:ph type="title"/>
          </p:nvPr>
        </p:nvSpPr>
        <p:spPr>
          <a:xfrm>
            <a:off x="95555" y="1039768"/>
            <a:ext cx="1646654" cy="4276814"/>
          </a:xfrm>
        </p:spPr>
        <p:txBody>
          <a:bodyPr>
            <a:normAutofit/>
          </a:bodyPr>
          <a:lstStyle>
            <a:lvl1pPr algn="ctr">
              <a:defRPr sz="2800" b="1">
                <a:solidFill>
                  <a:schemeClr val="bg1"/>
                </a:solidFill>
              </a:defRPr>
            </a:lvl1pPr>
          </a:lstStyle>
          <a:p>
            <a:r>
              <a:rPr lang="es-ES"/>
              <a:t>Haga clic para modificar el estilo de título del patrón</a:t>
            </a:r>
            <a:endParaRPr lang="es-MX"/>
          </a:p>
        </p:txBody>
      </p:sp>
      <p:pic>
        <p:nvPicPr>
          <p:cNvPr id="7" name="Picture 2" descr="http://static.wixstatic.com/media/5b1d95_d5672cb0bf719d0c861c3bd7206e4e95.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7800" y="6145475"/>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pie de página 3">
            <a:extLst>
              <a:ext uri="{FF2B5EF4-FFF2-40B4-BE49-F238E27FC236}">
                <a16:creationId xmlns="" xmlns:a16="http://schemas.microsoft.com/office/drawing/2014/main" id="{365099DE-E41F-4CB4-A466-0EB028C19854}"/>
              </a:ext>
            </a:extLst>
          </p:cNvPr>
          <p:cNvSpPr>
            <a:spLocks noGrp="1"/>
          </p:cNvSpPr>
          <p:nvPr>
            <p:ph type="ftr" sz="quarter" idx="4294967295"/>
          </p:nvPr>
        </p:nvSpPr>
        <p:spPr>
          <a:xfrm>
            <a:off x="3648722" y="6356350"/>
            <a:ext cx="4891596" cy="365125"/>
          </a:xfrm>
          <a:prstGeom prst="rect">
            <a:avLst/>
          </a:prstGeom>
        </p:spPr>
        <p:txBody>
          <a:bodyPr anchor="ctr"/>
          <a:lstStyle>
            <a:lvl1pPr algn="ctr">
              <a:defRPr sz="1200"/>
            </a:lvl1pPr>
          </a:lstStyle>
          <a:p>
            <a:r>
              <a:rPr lang="es-MX" b="1">
                <a:solidFill>
                  <a:srgbClr val="1E384C"/>
                </a:solidFill>
              </a:rPr>
              <a:t>Encuesta para la medición de la piratería en México. Abril 2017</a:t>
            </a:r>
            <a:endParaRPr lang="es-MX" dirty="0"/>
          </a:p>
        </p:txBody>
      </p:sp>
    </p:spTree>
    <p:extLst>
      <p:ext uri="{BB962C8B-B14F-4D97-AF65-F5344CB8AC3E}">
        <p14:creationId xmlns:p14="http://schemas.microsoft.com/office/powerpoint/2010/main" val="359218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s">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5246EEE6-80C2-4DD1-80D6-41AF10FEE709}"/>
              </a:ext>
            </a:extLst>
          </p:cNvPr>
          <p:cNvSpPr/>
          <p:nvPr userDrawn="1"/>
        </p:nvSpPr>
        <p:spPr>
          <a:xfrm>
            <a:off x="9761120" y="4305607"/>
            <a:ext cx="1890000" cy="18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Marcador de fecha 1"/>
          <p:cNvSpPr>
            <a:spLocks noGrp="1"/>
          </p:cNvSpPr>
          <p:nvPr>
            <p:ph type="dt" sz="half" idx="10"/>
          </p:nvPr>
        </p:nvSpPr>
        <p:spPr/>
        <p:txBody>
          <a:bodyPr/>
          <a:lstStyle/>
          <a:p>
            <a:endParaRPr lang="es-MX"/>
          </a:p>
        </p:txBody>
      </p:sp>
      <p:sp>
        <p:nvSpPr>
          <p:cNvPr id="4" name="Marcador de número de diapositiva 3"/>
          <p:cNvSpPr>
            <a:spLocks noGrp="1"/>
          </p:cNvSpPr>
          <p:nvPr>
            <p:ph type="sldNum" sz="quarter" idx="12"/>
          </p:nvPr>
        </p:nvSpPr>
        <p:spPr/>
        <p:txBody>
          <a:bodyPr/>
          <a:lstStyle/>
          <a:p>
            <a:fld id="{01464491-0347-46A0-80D2-6D5F5A3A80C2}" type="slidenum">
              <a:rPr lang="es-MX" smtClean="0"/>
              <a:t>‹Nº›</a:t>
            </a:fld>
            <a:endParaRPr lang="es-MX"/>
          </a:p>
        </p:txBody>
      </p:sp>
      <p:sp>
        <p:nvSpPr>
          <p:cNvPr id="5" name="Marcador de pie de página 3">
            <a:extLst>
              <a:ext uri="{FF2B5EF4-FFF2-40B4-BE49-F238E27FC236}">
                <a16:creationId xmlns="" xmlns:a16="http://schemas.microsoft.com/office/drawing/2014/main" id="{55D7123C-8726-4F32-9C0B-CED6E9B3E503}"/>
              </a:ext>
            </a:extLst>
          </p:cNvPr>
          <p:cNvSpPr>
            <a:spLocks noGrp="1"/>
          </p:cNvSpPr>
          <p:nvPr>
            <p:ph type="ftr" sz="quarter" idx="4294967295"/>
          </p:nvPr>
        </p:nvSpPr>
        <p:spPr>
          <a:xfrm>
            <a:off x="3648722" y="6356350"/>
            <a:ext cx="4891596" cy="365125"/>
          </a:xfrm>
          <a:prstGeom prst="rect">
            <a:avLst/>
          </a:prstGeom>
        </p:spPr>
        <p:txBody>
          <a:bodyPr anchor="ctr"/>
          <a:lstStyle>
            <a:lvl1pPr algn="ctr">
              <a:defRPr sz="1200"/>
            </a:lvl1pPr>
          </a:lstStyle>
          <a:p>
            <a:r>
              <a:rPr lang="es-MX" b="1">
                <a:solidFill>
                  <a:srgbClr val="1E384C"/>
                </a:solidFill>
              </a:rPr>
              <a:t>Encuesta para la medición de la piratería en México. Abril 2017</a:t>
            </a:r>
            <a:endParaRPr lang="es-MX" dirty="0"/>
          </a:p>
        </p:txBody>
      </p:sp>
      <p:sp>
        <p:nvSpPr>
          <p:cNvPr id="3" name="Rectángulo 2">
            <a:extLst>
              <a:ext uri="{FF2B5EF4-FFF2-40B4-BE49-F238E27FC236}">
                <a16:creationId xmlns="" xmlns:a16="http://schemas.microsoft.com/office/drawing/2014/main" id="{439E1EF4-18EC-4BD6-B890-DBAD38DA4E6E}"/>
              </a:ext>
            </a:extLst>
          </p:cNvPr>
          <p:cNvSpPr/>
          <p:nvPr userDrawn="1"/>
        </p:nvSpPr>
        <p:spPr>
          <a:xfrm>
            <a:off x="537920" y="461638"/>
            <a:ext cx="11113200" cy="36842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 xmlns:a16="http://schemas.microsoft.com/office/drawing/2014/main" id="{8C66FD3D-6931-4274-B029-F110F971DC1E}"/>
              </a:ext>
            </a:extLst>
          </p:cNvPr>
          <p:cNvSpPr/>
          <p:nvPr userDrawn="1"/>
        </p:nvSpPr>
        <p:spPr>
          <a:xfrm>
            <a:off x="537920" y="4305607"/>
            <a:ext cx="6883812" cy="1891007"/>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2" descr="http://static.wixstatic.com/media/5b1d95_d5672cb0bf719d0c861c3bd7206e4e95.jpg">
            <a:extLst>
              <a:ext uri="{FF2B5EF4-FFF2-40B4-BE49-F238E27FC236}">
                <a16:creationId xmlns="" xmlns:a16="http://schemas.microsoft.com/office/drawing/2014/main" id="{C18652FD-8A32-4B77-ABB9-C1063A74F47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49511" y="5043851"/>
            <a:ext cx="1045176" cy="10451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 xmlns:a16="http://schemas.microsoft.com/office/drawing/2014/main" id="{1B50F477-7A90-4DDB-873D-1B9CF6250F99}"/>
              </a:ext>
            </a:extLst>
          </p:cNvPr>
          <p:cNvSpPr/>
          <p:nvPr userDrawn="1"/>
        </p:nvSpPr>
        <p:spPr>
          <a:xfrm>
            <a:off x="7646426" y="4305607"/>
            <a:ext cx="1890000" cy="189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Título 16">
            <a:extLst>
              <a:ext uri="{FF2B5EF4-FFF2-40B4-BE49-F238E27FC236}">
                <a16:creationId xmlns="" xmlns:a16="http://schemas.microsoft.com/office/drawing/2014/main" id="{184C7134-AF0E-4BF1-A9E8-2B1BB5C89C58}"/>
              </a:ext>
            </a:extLst>
          </p:cNvPr>
          <p:cNvSpPr>
            <a:spLocks noGrp="1"/>
          </p:cNvSpPr>
          <p:nvPr>
            <p:ph type="title"/>
          </p:nvPr>
        </p:nvSpPr>
        <p:spPr>
          <a:xfrm>
            <a:off x="747573" y="702476"/>
            <a:ext cx="10693893" cy="3283598"/>
          </a:xfrm>
        </p:spPr>
        <p:txBody>
          <a:bodyPr>
            <a:normAutofit/>
          </a:bodyPr>
          <a:lstStyle>
            <a:lvl1pPr>
              <a:defRPr sz="5600" b="1">
                <a:solidFill>
                  <a:schemeClr val="bg1"/>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363045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MX"/>
          </a:p>
        </p:txBody>
      </p:sp>
      <p:sp>
        <p:nvSpPr>
          <p:cNvPr id="4" name="Marcador de número de diapositiva 3"/>
          <p:cNvSpPr>
            <a:spLocks noGrp="1"/>
          </p:cNvSpPr>
          <p:nvPr>
            <p:ph type="sldNum" sz="quarter" idx="12"/>
          </p:nvPr>
        </p:nvSpPr>
        <p:spPr/>
        <p:txBody>
          <a:bodyPr/>
          <a:lstStyle/>
          <a:p>
            <a:fld id="{01464491-0347-46A0-80D2-6D5F5A3A80C2}" type="slidenum">
              <a:rPr lang="es-MX" smtClean="0"/>
              <a:t>‹Nº›</a:t>
            </a:fld>
            <a:endParaRPr lang="es-MX"/>
          </a:p>
        </p:txBody>
      </p:sp>
      <p:sp>
        <p:nvSpPr>
          <p:cNvPr id="5" name="Marcador de pie de página 3">
            <a:extLst>
              <a:ext uri="{FF2B5EF4-FFF2-40B4-BE49-F238E27FC236}">
                <a16:creationId xmlns="" xmlns:a16="http://schemas.microsoft.com/office/drawing/2014/main" id="{55D7123C-8726-4F32-9C0B-CED6E9B3E503}"/>
              </a:ext>
            </a:extLst>
          </p:cNvPr>
          <p:cNvSpPr>
            <a:spLocks noGrp="1"/>
          </p:cNvSpPr>
          <p:nvPr>
            <p:ph type="ftr" sz="quarter" idx="4294967295"/>
          </p:nvPr>
        </p:nvSpPr>
        <p:spPr>
          <a:xfrm>
            <a:off x="3648722" y="6356350"/>
            <a:ext cx="4891596" cy="365125"/>
          </a:xfrm>
          <a:prstGeom prst="rect">
            <a:avLst/>
          </a:prstGeom>
        </p:spPr>
        <p:txBody>
          <a:bodyPr anchor="ctr"/>
          <a:lstStyle>
            <a:lvl1pPr algn="ctr">
              <a:defRPr sz="1200"/>
            </a:lvl1pPr>
          </a:lstStyle>
          <a:p>
            <a:r>
              <a:rPr lang="es-MX" b="1">
                <a:solidFill>
                  <a:srgbClr val="1E384C"/>
                </a:solidFill>
              </a:rPr>
              <a:t>Encuesta para la medición de la piratería en México. Abril 2017</a:t>
            </a:r>
            <a:endParaRPr lang="es-MX" dirty="0"/>
          </a:p>
        </p:txBody>
      </p:sp>
    </p:spTree>
    <p:extLst>
      <p:ext uri="{BB962C8B-B14F-4D97-AF65-F5344CB8AC3E}">
        <p14:creationId xmlns:p14="http://schemas.microsoft.com/office/powerpoint/2010/main" val="24928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64491-0347-46A0-80D2-6D5F5A3A80C2}" type="slidenum">
              <a:rPr lang="es-MX" smtClean="0"/>
              <a:t>‹Nº›</a:t>
            </a:fld>
            <a:endParaRPr lang="es-MX"/>
          </a:p>
        </p:txBody>
      </p:sp>
    </p:spTree>
    <p:extLst>
      <p:ext uri="{BB962C8B-B14F-4D97-AF65-F5344CB8AC3E}">
        <p14:creationId xmlns:p14="http://schemas.microsoft.com/office/powerpoint/2010/main" val="3353151150"/>
      </p:ext>
    </p:extLst>
  </p:cSld>
  <p:clrMap bg1="lt1" tx1="dk1" bg2="lt2" tx2="dk2" accent1="accent1" accent2="accent2" accent3="accent3" accent4="accent4" accent5="accent5" accent6="accent6" hlink="hlink" folHlink="folHlink"/>
  <p:sldLayoutIdLst>
    <p:sldLayoutId id="2147483656" r:id="rId1"/>
    <p:sldLayoutId id="2147483652" r:id="rId2"/>
    <p:sldLayoutId id="2147483650" r:id="rId3"/>
    <p:sldLayoutId id="2147483654" r:id="rId4"/>
    <p:sldLayoutId id="2147483655" r:id="rId5"/>
    <p:sldLayoutId id="2147483657" r:id="rId6"/>
    <p:sldLayoutId id="214748365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00.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6.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7.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image" Target="../media/image24.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26.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1.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3.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4.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5.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6.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8.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9.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8.sv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0.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1.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3.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4.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8.svg"/><Relationship Id="rId2" Type="http://schemas.openxmlformats.org/officeDocument/2006/relationships/chart" Target="../charts/chart2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8.svg"/><Relationship Id="rId2" Type="http://schemas.openxmlformats.org/officeDocument/2006/relationships/chart" Target="../charts/chart2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26.svg"/></Relationships>
</file>

<file path=ppt/slides/_rels/slide3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0.svg"/><Relationship Id="rId3" Type="http://schemas.openxmlformats.org/officeDocument/2006/relationships/image" Target="../media/image32.svg"/><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34.svg"/><Relationship Id="rId10" Type="http://schemas.openxmlformats.org/officeDocument/2006/relationships/image" Target="../media/image7.png"/><Relationship Id="rId4" Type="http://schemas.openxmlformats.org/officeDocument/2006/relationships/image" Target="../media/image22.png"/><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chart" Target="../charts/chart27.xml"/><Relationship Id="rId5" Type="http://schemas.openxmlformats.org/officeDocument/2006/relationships/image" Target="../media/image24.sv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chart" Target="../charts/chart28.xml"/><Relationship Id="rId5" Type="http://schemas.openxmlformats.org/officeDocument/2006/relationships/image" Target="../media/image26.sv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chart" Target="../charts/chart29.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0.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10.svg"/></Relationships>
</file>

<file path=ppt/slides/_rels/slide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chart" Target="../charts/chart31.xml"/><Relationship Id="rId5" Type="http://schemas.openxmlformats.org/officeDocument/2006/relationships/image" Target="../media/image24.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chart" Target="../charts/chart32.xml"/><Relationship Id="rId5" Type="http://schemas.openxmlformats.org/officeDocument/2006/relationships/image" Target="../media/image24.sv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chart" Target="../charts/chart33.xml"/><Relationship Id="rId5" Type="http://schemas.openxmlformats.org/officeDocument/2006/relationships/image" Target="../media/image24.sv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chart" Target="../charts/chart34.xml"/><Relationship Id="rId5" Type="http://schemas.openxmlformats.org/officeDocument/2006/relationships/image" Target="../media/image24.sv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5.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0.sv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6.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0.sv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7.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0.sv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0.sv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9.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0.sv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0.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1.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2.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10.sv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3.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0.svg"/></Relationships>
</file>

<file path=ppt/slides/_rels/slide5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chart" Target="../charts/chart4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4.svg"/></Relationships>
</file>

<file path=ppt/slides/_rels/slide5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chart" Target="../charts/chart4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26.svg"/></Relationships>
</file>

<file path=ppt/slides/_rels/slide54.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0.svg"/><Relationship Id="rId3" Type="http://schemas.openxmlformats.org/officeDocument/2006/relationships/image" Target="../media/image32.svg"/><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10.svg"/><Relationship Id="rId5" Type="http://schemas.openxmlformats.org/officeDocument/2006/relationships/image" Target="../media/image34.svg"/><Relationship Id="rId10"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chart" Target="../charts/chart46.xml"/><Relationship Id="rId5" Type="http://schemas.openxmlformats.org/officeDocument/2006/relationships/image" Target="../media/image24.svg"/><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chart" Target="../charts/chart47.xml"/><Relationship Id="rId5" Type="http://schemas.openxmlformats.org/officeDocument/2006/relationships/image" Target="../media/image26.sv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chart" Target="../charts/chart48.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49.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50.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2.sv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51.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12.sv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52.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2.svg"/></Relationships>
</file>

<file path=ppt/slides/_rels/slide6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2.svg"/><Relationship Id="rId2" Type="http://schemas.openxmlformats.org/officeDocument/2006/relationships/chart" Target="../charts/chart5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image" Target="../media/image30.png"/><Relationship Id="rId9" Type="http://schemas.openxmlformats.org/officeDocument/2006/relationships/image" Target="../media/image24.svg"/></Relationships>
</file>

<file path=ppt/slides/_rels/slide6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12.svg"/><Relationship Id="rId2" Type="http://schemas.openxmlformats.org/officeDocument/2006/relationships/chart" Target="../charts/chart5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26.svg"/></Relationships>
</file>

<file path=ppt/slides/_rels/slide6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2.svg"/><Relationship Id="rId7" Type="http://schemas.openxmlformats.org/officeDocument/2006/relationships/image" Target="../media/image37.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2.svg"/></Relationships>
</file>

<file path=ppt/slides/_rels/slide6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chart" Target="../charts/chart55.xml"/><Relationship Id="rId5" Type="http://schemas.openxmlformats.org/officeDocument/2006/relationships/image" Target="../media/image24.svg"/><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chart" Target="../charts/chart56.xml"/><Relationship Id="rId5" Type="http://schemas.openxmlformats.org/officeDocument/2006/relationships/image" Target="../media/image26.svg"/><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chart" Target="../charts/chart5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8.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14.svg"/></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9.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4.svg"/></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0.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14.svg"/></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1.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4.svg"/></Relationships>
</file>

<file path=ppt/slides/_rels/slide7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4.svg"/><Relationship Id="rId2" Type="http://schemas.openxmlformats.org/officeDocument/2006/relationships/chart" Target="../charts/chart6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32.png"/><Relationship Id="rId9" Type="http://schemas.openxmlformats.org/officeDocument/2006/relationships/image" Target="../media/image24.svg"/></Relationships>
</file>

<file path=ppt/slides/_rels/slide7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14.svg"/><Relationship Id="rId2" Type="http://schemas.openxmlformats.org/officeDocument/2006/relationships/chart" Target="../charts/chart6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26.svg"/></Relationships>
</file>

<file path=ppt/slides/_rels/slide7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svg"/><Relationship Id="rId7" Type="http://schemas.openxmlformats.org/officeDocument/2006/relationships/image" Target="../media/image37.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14.svg"/><Relationship Id="rId5" Type="http://schemas.openxmlformats.org/officeDocument/2006/relationships/image" Target="../media/image34.svg"/><Relationship Id="rId10" Type="http://schemas.openxmlformats.org/officeDocument/2006/relationships/image" Target="../media/image10.png"/><Relationship Id="rId4" Type="http://schemas.openxmlformats.org/officeDocument/2006/relationships/image" Target="../media/image22.png"/><Relationship Id="rId9" Type="http://schemas.openxmlformats.org/officeDocument/2006/relationships/image" Target="../media/image40.svg"/></Relationships>
</file>

<file path=ppt/slides/_rels/slide7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chart" Target="../charts/chart64.xml"/></Relationships>
</file>

<file path=ppt/slides/_rels/slide7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chart" Target="../charts/chart65.xml"/><Relationship Id="rId5" Type="http://schemas.openxmlformats.org/officeDocument/2006/relationships/image" Target="../media/image16.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chart" Target="../charts/chart66.xml"/></Relationships>
</file>

<file path=ppt/slides/_rels/slide8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svg"/><Relationship Id="rId7" Type="http://schemas.openxmlformats.org/officeDocument/2006/relationships/image" Target="../media/image37.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16.svg"/><Relationship Id="rId5" Type="http://schemas.openxmlformats.org/officeDocument/2006/relationships/image" Target="../media/image34.sv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40.svg"/></Relationships>
</file>

<file path=ppt/slides/_rels/slide8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67.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24.svg"/></Relationships>
</file>

<file path=ppt/slides/_rels/slide8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chart" Target="../charts/chart68.xml"/></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69.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8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svg"/><Relationship Id="rId7" Type="http://schemas.openxmlformats.org/officeDocument/2006/relationships/image" Target="../media/image37.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8.svg"/></Relationships>
</file>

<file path=ppt/slides/_rels/slide8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3.png"/><Relationship Id="rId4" Type="http://schemas.openxmlformats.org/officeDocument/2006/relationships/chart" Target="../charts/chart70.xml"/></Relationships>
</file>

<file path=ppt/slides/_rels/slide8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3.png"/><Relationship Id="rId4" Type="http://schemas.openxmlformats.org/officeDocument/2006/relationships/chart" Target="../charts/chart7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72.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9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svg"/><Relationship Id="rId7" Type="http://schemas.openxmlformats.org/officeDocument/2006/relationships/image" Target="../media/image37.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0.svg"/><Relationship Id="rId5" Type="http://schemas.openxmlformats.org/officeDocument/2006/relationships/image" Target="../media/image34.svg"/><Relationship Id="rId10"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image" Target="../media/image40.sv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79500" y="1880558"/>
            <a:ext cx="5986262" cy="2616200"/>
          </a:xfrm>
        </p:spPr>
        <p:txBody>
          <a:bodyPr>
            <a:normAutofit/>
          </a:bodyPr>
          <a:lstStyle/>
          <a:p>
            <a:r>
              <a:rPr lang="es-MX" sz="5400" dirty="0">
                <a:solidFill>
                  <a:srgbClr val="FFFFFF"/>
                </a:solidFill>
              </a:rPr>
              <a:t>Encuesta para la medición de la piratería en México</a:t>
            </a:r>
          </a:p>
        </p:txBody>
      </p:sp>
      <p:sp>
        <p:nvSpPr>
          <p:cNvPr id="3" name="Subtítulo 2"/>
          <p:cNvSpPr>
            <a:spLocks noGrp="1"/>
          </p:cNvSpPr>
          <p:nvPr>
            <p:ph type="subTitle" idx="1"/>
          </p:nvPr>
        </p:nvSpPr>
        <p:spPr/>
        <p:txBody>
          <a:bodyPr>
            <a:normAutofit/>
          </a:bodyPr>
          <a:lstStyle/>
          <a:p>
            <a:pPr algn="r"/>
            <a:r>
              <a:rPr lang="es-MX">
                <a:solidFill>
                  <a:srgbClr val="FFFFFF"/>
                </a:solidFill>
              </a:rPr>
              <a:t>Abril de 2017</a:t>
            </a:r>
          </a:p>
        </p:txBody>
      </p:sp>
      <p:sp>
        <p:nvSpPr>
          <p:cNvPr id="5" name="Marcador de número de diapositiva 4"/>
          <p:cNvSpPr>
            <a:spLocks noGrp="1"/>
          </p:cNvSpPr>
          <p:nvPr>
            <p:ph type="sldNum" sz="quarter" idx="12"/>
          </p:nvPr>
        </p:nvSpPr>
        <p:spPr/>
        <p:txBody>
          <a:bodyPr>
            <a:normAutofit/>
          </a:bodyPr>
          <a:lstStyle/>
          <a:p>
            <a:fld id="{01464491-0347-46A0-80D2-6D5F5A3A80C2}" type="slidenum">
              <a:rPr lang="es-MX" sz="1050"/>
              <a:pPr/>
              <a:t>1</a:t>
            </a:fld>
            <a:endParaRPr lang="es-MX" sz="1050"/>
          </a:p>
        </p:txBody>
      </p:sp>
      <p:pic>
        <p:nvPicPr>
          <p:cNvPr id="6" name="Imagen 5" descr="Imagen que contiene objeto&#10;&#10;Descripción generada con confianza alt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5538380"/>
            <a:ext cx="1619053" cy="612000"/>
          </a:xfrm>
          <a:prstGeom prst="rect">
            <a:avLst/>
          </a:prstGeom>
        </p:spPr>
      </p:pic>
    </p:spTree>
    <p:extLst>
      <p:ext uri="{BB962C8B-B14F-4D97-AF65-F5344CB8AC3E}">
        <p14:creationId xmlns:p14="http://schemas.microsoft.com/office/powerpoint/2010/main" val="384024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ítulo 35"/>
          <p:cNvSpPr>
            <a:spLocks noGrp="1"/>
          </p:cNvSpPr>
          <p:nvPr>
            <p:ph type="title"/>
          </p:nvPr>
        </p:nvSpPr>
        <p:spPr>
          <a:xfrm>
            <a:off x="838200" y="365126"/>
            <a:ext cx="9175812" cy="1136803"/>
          </a:xfrm>
        </p:spPr>
        <p:txBody>
          <a:bodyPr/>
          <a:lstStyle/>
          <a:p>
            <a:r>
              <a:rPr lang="es-MX" sz="3200" dirty="0"/>
              <a:t>Se estima que </a:t>
            </a:r>
            <a:r>
              <a:rPr lang="es-MX" sz="3200" b="1" dirty="0"/>
              <a:t>3.4 millones </a:t>
            </a:r>
            <a:r>
              <a:rPr lang="es-MX" sz="3200" dirty="0"/>
              <a:t>de mexicanos consumieron </a:t>
            </a:r>
            <a:r>
              <a:rPr lang="es-MX" sz="3200" b="1" dirty="0"/>
              <a:t>fotografías pirata </a:t>
            </a:r>
            <a:r>
              <a:rPr lang="es-MX" sz="3200" dirty="0"/>
              <a:t>el año pasado</a:t>
            </a:r>
          </a:p>
        </p:txBody>
      </p:sp>
      <p:graphicFrame>
        <p:nvGraphicFramePr>
          <p:cNvPr id="11" name="Marcador de contenido 10">
            <a:extLst>
              <a:ext uri="{FF2B5EF4-FFF2-40B4-BE49-F238E27FC236}">
                <a16:creationId xmlns="" xmlns:a16="http://schemas.microsoft.com/office/drawing/2014/main" id="{679A3405-8036-4CEC-ADF8-0A371446C12A}"/>
              </a:ext>
            </a:extLst>
          </p:cNvPr>
          <p:cNvGraphicFramePr>
            <a:graphicFrameLocks noGrp="1"/>
          </p:cNvGraphicFramePr>
          <p:nvPr>
            <p:ph idx="4294967295"/>
            <p:extLst>
              <p:ext uri="{D42A27DB-BD31-4B8C-83A1-F6EECF244321}">
                <p14:modId xmlns:p14="http://schemas.microsoft.com/office/powerpoint/2010/main" val="427609234"/>
              </p:ext>
            </p:extLst>
          </p:nvPr>
        </p:nvGraphicFramePr>
        <p:xfrm>
          <a:off x="1474694" y="1681163"/>
          <a:ext cx="5266765"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número de diapositiva 4"/>
          <p:cNvSpPr>
            <a:spLocks noGrp="1"/>
          </p:cNvSpPr>
          <p:nvPr>
            <p:ph type="sldNum" sz="quarter" idx="12"/>
          </p:nvPr>
        </p:nvSpPr>
        <p:spPr>
          <a:xfrm>
            <a:off x="8610600" y="6356350"/>
            <a:ext cx="2743200" cy="365125"/>
          </a:xfrm>
        </p:spPr>
        <p:txBody>
          <a:bodyPr/>
          <a:lstStyle/>
          <a:p>
            <a:fld id="{01464491-0347-46A0-80D2-6D5F5A3A80C2}" type="slidenum">
              <a:rPr lang="es-MX" smtClean="0"/>
              <a:pPr/>
              <a:t>10</a:t>
            </a:fld>
            <a:endParaRPr lang="es-MX" dirty="0"/>
          </a:p>
        </p:txBody>
      </p:sp>
      <p:sp>
        <p:nvSpPr>
          <p:cNvPr id="22" name="Rectángulo 21"/>
          <p:cNvSpPr/>
          <p:nvPr/>
        </p:nvSpPr>
        <p:spPr>
          <a:xfrm>
            <a:off x="7399899" y="2267146"/>
            <a:ext cx="2582301" cy="3323987"/>
          </a:xfrm>
          <a:prstGeom prst="rect">
            <a:avLst/>
          </a:prstGeom>
        </p:spPr>
        <p:txBody>
          <a:bodyPr wrap="square">
            <a:spAutoFit/>
          </a:bodyPr>
          <a:lstStyle/>
          <a:p>
            <a:pPr algn="ctr"/>
            <a:r>
              <a:rPr lang="es-MX" sz="2800" b="1" dirty="0">
                <a:solidFill>
                  <a:srgbClr val="398E92"/>
                </a:solidFill>
              </a:rPr>
              <a:t>3 m (5.7%)</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0.4 m (0.9%)</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48.2 m (93.4%)</a:t>
            </a:r>
          </a:p>
          <a:p>
            <a:pPr algn="ctr"/>
            <a:r>
              <a:rPr lang="es-MX" b="1" dirty="0">
                <a:solidFill>
                  <a:srgbClr val="7F7F7F"/>
                </a:solidFill>
              </a:rPr>
              <a:t>No piratas</a:t>
            </a:r>
          </a:p>
        </p:txBody>
      </p:sp>
      <p:pic>
        <p:nvPicPr>
          <p:cNvPr id="8" name="Gráfico 7" descr="Cámara">
            <a:extLst>
              <a:ext uri="{FF2B5EF4-FFF2-40B4-BE49-F238E27FC236}">
                <a16:creationId xmlns="" xmlns:a16="http://schemas.microsoft.com/office/drawing/2014/main" id="{695C1C99-ED93-401C-83DB-59CC3A8077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800" y="601832"/>
            <a:ext cx="1062000" cy="1062000"/>
          </a:xfrm>
          <a:prstGeom prst="rect">
            <a:avLst/>
          </a:prstGeom>
        </p:spPr>
      </p:pic>
      <p:sp>
        <p:nvSpPr>
          <p:cNvPr id="7" name="Marcador de pie de página 3">
            <a:extLst>
              <a:ext uri="{FF2B5EF4-FFF2-40B4-BE49-F238E27FC236}">
                <a16:creationId xmlns="" xmlns:a16="http://schemas.microsoft.com/office/drawing/2014/main" id="{08E8A75F-D022-49FD-B410-B2843C7E5AC8}"/>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2621958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5271429" y="3745751"/>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faltar un día al trabajo mintiendo sobre una enfermedad…</a:t>
            </a:r>
          </a:p>
        </p:txBody>
      </p:sp>
      <p:graphicFrame>
        <p:nvGraphicFramePr>
          <p:cNvPr id="9" name="Gráfico 8"/>
          <p:cNvGraphicFramePr/>
          <p:nvPr>
            <p:extLst>
              <p:ext uri="{D42A27DB-BD31-4B8C-83A1-F6EECF244321}">
                <p14:modId xmlns:p14="http://schemas.microsoft.com/office/powerpoint/2010/main" val="1831931958"/>
              </p:ext>
            </p:extLst>
          </p:nvPr>
        </p:nvGraphicFramePr>
        <p:xfrm>
          <a:off x="668157" y="2407825"/>
          <a:ext cx="4615137" cy="2983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Gráfico 38"/>
          <p:cNvGraphicFramePr/>
          <p:nvPr>
            <p:extLst>
              <p:ext uri="{D42A27DB-BD31-4B8C-83A1-F6EECF244321}">
                <p14:modId xmlns:p14="http://schemas.microsoft.com/office/powerpoint/2010/main" val="3521809192"/>
              </p:ext>
            </p:extLst>
          </p:nvPr>
        </p:nvGraphicFramePr>
        <p:xfrm>
          <a:off x="6926986" y="2407824"/>
          <a:ext cx="4615137" cy="2983733"/>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número de diapositiva 4"/>
          <p:cNvSpPr>
            <a:spLocks noGrp="1"/>
          </p:cNvSpPr>
          <p:nvPr>
            <p:ph type="sldNum" sz="quarter" idx="12"/>
          </p:nvPr>
        </p:nvSpPr>
        <p:spPr/>
        <p:txBody>
          <a:bodyPr/>
          <a:lstStyle/>
          <a:p>
            <a:fld id="{01464491-0347-46A0-80D2-6D5F5A3A80C2}" type="slidenum">
              <a:rPr lang="es-MX" smtClean="0"/>
              <a:pPr/>
              <a:t>100</a:t>
            </a:fld>
            <a:endParaRPr lang="es-MX"/>
          </a:p>
        </p:txBody>
      </p:sp>
      <p:sp>
        <p:nvSpPr>
          <p:cNvPr id="7" name="CuadroTexto 6"/>
          <p:cNvSpPr txBox="1"/>
          <p:nvPr/>
        </p:nvSpPr>
        <p:spPr>
          <a:xfrm>
            <a:off x="1429211" y="2100049"/>
            <a:ext cx="3191002" cy="307777"/>
          </a:xfrm>
          <a:prstGeom prst="rect">
            <a:avLst/>
          </a:prstGeom>
          <a:noFill/>
        </p:spPr>
        <p:txBody>
          <a:bodyPr wrap="none" rtlCol="0">
            <a:spAutoFit/>
          </a:bodyPr>
          <a:lstStyle/>
          <a:p>
            <a:pPr algn="ctr"/>
            <a:r>
              <a:rPr lang="es-MX" sz="1400" b="1" dirty="0"/>
              <a:t>Entrevistados que no compraron pirata</a:t>
            </a:r>
          </a:p>
        </p:txBody>
      </p:sp>
      <p:sp>
        <p:nvSpPr>
          <p:cNvPr id="18" name="Rectángulo 17"/>
          <p:cNvSpPr/>
          <p:nvPr/>
        </p:nvSpPr>
        <p:spPr>
          <a:xfrm>
            <a:off x="4904601" y="2087256"/>
            <a:ext cx="2377348" cy="15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algn="ctr">
              <a:spcBef>
                <a:spcPts val="300"/>
              </a:spcBef>
            </a:pPr>
            <a:r>
              <a:rPr lang="es-MX" sz="1050" b="1" dirty="0">
                <a:solidFill>
                  <a:schemeClr val="tx1"/>
                </a:solidFill>
                <a:latin typeface="Corbel" panose="020B0503020204020204" pitchFamily="34" charset="0"/>
              </a:rPr>
              <a:t>¿Hasta qué punto está mal…?</a:t>
            </a:r>
          </a:p>
          <a:p>
            <a:pPr algn="ctr">
              <a:lnSpc>
                <a:spcPct val="80000"/>
              </a:lnSpc>
              <a:spcBef>
                <a:spcPts val="300"/>
              </a:spcBef>
            </a:pPr>
            <a:r>
              <a:rPr lang="es-MX" sz="1050" b="1" dirty="0">
                <a:solidFill>
                  <a:schemeClr val="tx1"/>
                </a:solidFill>
                <a:latin typeface="Corbel" panose="020B0503020204020204" pitchFamily="34" charset="0"/>
              </a:rPr>
              <a:t>(%)</a:t>
            </a:r>
          </a:p>
        </p:txBody>
      </p:sp>
      <p:sp>
        <p:nvSpPr>
          <p:cNvPr id="19" name="CuadroTexto 18"/>
          <p:cNvSpPr txBox="1"/>
          <p:nvPr/>
        </p:nvSpPr>
        <p:spPr>
          <a:xfrm>
            <a:off x="7681842" y="2100049"/>
            <a:ext cx="2955360" cy="307777"/>
          </a:xfrm>
          <a:prstGeom prst="rect">
            <a:avLst/>
          </a:prstGeom>
          <a:noFill/>
        </p:spPr>
        <p:txBody>
          <a:bodyPr wrap="none" rtlCol="0">
            <a:spAutoFit/>
          </a:bodyPr>
          <a:lstStyle/>
          <a:p>
            <a:pPr algn="ctr"/>
            <a:r>
              <a:rPr lang="es-MX" sz="1400" b="1" dirty="0"/>
              <a:t>Entrevistados que compraron pirata</a:t>
            </a:r>
          </a:p>
        </p:txBody>
      </p:sp>
      <p:sp>
        <p:nvSpPr>
          <p:cNvPr id="21" name="CuadroTexto 20"/>
          <p:cNvSpPr txBox="1"/>
          <p:nvPr/>
        </p:nvSpPr>
        <p:spPr>
          <a:xfrm>
            <a:off x="4531723" y="5920407"/>
            <a:ext cx="3145413" cy="246221"/>
          </a:xfrm>
          <a:prstGeom prst="rect">
            <a:avLst/>
          </a:prstGeom>
          <a:noFill/>
        </p:spPr>
        <p:txBody>
          <a:bodyPr wrap="none" rtlCol="0">
            <a:spAutoFit/>
          </a:bodyPr>
          <a:lstStyle/>
          <a:p>
            <a:r>
              <a:rPr lang="es-MX" sz="1000" b="1" dirty="0"/>
              <a:t>*El porcentaje restante corresponde a la opción </a:t>
            </a:r>
            <a:r>
              <a:rPr lang="es-MX" sz="1000" b="1" dirty="0" err="1"/>
              <a:t>Ns</a:t>
            </a:r>
            <a:r>
              <a:rPr lang="es-MX" sz="1000" b="1" dirty="0"/>
              <a:t>/</a:t>
            </a:r>
            <a:r>
              <a:rPr lang="es-MX" sz="1000" b="1" dirty="0" err="1"/>
              <a:t>Nc</a:t>
            </a:r>
            <a:endParaRPr lang="es-MX" sz="1000" b="1" dirty="0"/>
          </a:p>
        </p:txBody>
      </p:sp>
      <p:graphicFrame>
        <p:nvGraphicFramePr>
          <p:cNvPr id="34" name="Tabla 33"/>
          <p:cNvGraphicFramePr>
            <a:graphicFrameLocks noGrp="1"/>
          </p:cNvGraphicFramePr>
          <p:nvPr>
            <p:extLst>
              <p:ext uri="{D42A27DB-BD31-4B8C-83A1-F6EECF244321}">
                <p14:modId xmlns:p14="http://schemas.microsoft.com/office/powerpoint/2010/main" val="865092697"/>
              </p:ext>
            </p:extLst>
          </p:nvPr>
        </p:nvGraphicFramePr>
        <p:xfrm>
          <a:off x="3359150" y="5651740"/>
          <a:ext cx="6434648" cy="252000"/>
        </p:xfrm>
        <a:graphic>
          <a:graphicData uri="http://schemas.openxmlformats.org/drawingml/2006/table">
            <a:tbl>
              <a:tblPr firstRow="1" bandRow="1">
                <a:tableStyleId>{5C22544A-7EE6-4342-B048-85BDC9FD1C3A}</a:tableStyleId>
              </a:tblPr>
              <a:tblGrid>
                <a:gridCol w="298295">
                  <a:extLst>
                    <a:ext uri="{9D8B030D-6E8A-4147-A177-3AD203B41FA5}">
                      <a16:colId xmlns="" xmlns:a16="http://schemas.microsoft.com/office/drawing/2014/main" val="2304653641"/>
                    </a:ext>
                  </a:extLst>
                </a:gridCol>
                <a:gridCol w="1278407">
                  <a:extLst>
                    <a:ext uri="{9D8B030D-6E8A-4147-A177-3AD203B41FA5}">
                      <a16:colId xmlns="" xmlns:a16="http://schemas.microsoft.com/office/drawing/2014/main" val="3084357604"/>
                    </a:ext>
                  </a:extLst>
                </a:gridCol>
                <a:gridCol w="298295">
                  <a:extLst>
                    <a:ext uri="{9D8B030D-6E8A-4147-A177-3AD203B41FA5}">
                      <a16:colId xmlns="" xmlns:a16="http://schemas.microsoft.com/office/drawing/2014/main" val="3584282606"/>
                    </a:ext>
                  </a:extLst>
                </a:gridCol>
                <a:gridCol w="1278407">
                  <a:extLst>
                    <a:ext uri="{9D8B030D-6E8A-4147-A177-3AD203B41FA5}">
                      <a16:colId xmlns="" xmlns:a16="http://schemas.microsoft.com/office/drawing/2014/main" val="948236847"/>
                    </a:ext>
                  </a:extLst>
                </a:gridCol>
                <a:gridCol w="298295">
                  <a:extLst>
                    <a:ext uri="{9D8B030D-6E8A-4147-A177-3AD203B41FA5}">
                      <a16:colId xmlns="" xmlns:a16="http://schemas.microsoft.com/office/drawing/2014/main" val="548391452"/>
                    </a:ext>
                  </a:extLst>
                </a:gridCol>
                <a:gridCol w="1278407">
                  <a:extLst>
                    <a:ext uri="{9D8B030D-6E8A-4147-A177-3AD203B41FA5}">
                      <a16:colId xmlns="" xmlns:a16="http://schemas.microsoft.com/office/drawing/2014/main" val="4106698443"/>
                    </a:ext>
                  </a:extLst>
                </a:gridCol>
                <a:gridCol w="298295">
                  <a:extLst>
                    <a:ext uri="{9D8B030D-6E8A-4147-A177-3AD203B41FA5}">
                      <a16:colId xmlns="" xmlns:a16="http://schemas.microsoft.com/office/drawing/2014/main" val="2290183576"/>
                    </a:ext>
                  </a:extLst>
                </a:gridCol>
                <a:gridCol w="1406247">
                  <a:extLst>
                    <a:ext uri="{9D8B030D-6E8A-4147-A177-3AD203B41FA5}">
                      <a16:colId xmlns="" xmlns:a16="http://schemas.microsoft.com/office/drawing/2014/main" val="3079698160"/>
                    </a:ext>
                  </a:extLst>
                </a:gridCol>
              </a:tblGrid>
              <a:tr h="252000">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66"/>
                    </a:solidFill>
                  </a:tcPr>
                </a:tc>
                <a:tc>
                  <a:txBody>
                    <a:bodyPr/>
                    <a:lstStyle/>
                    <a:p>
                      <a:pPr algn="l"/>
                      <a:r>
                        <a:rPr lang="es-MX" sz="900" b="0" dirty="0">
                          <a:solidFill>
                            <a:schemeClr val="tx1"/>
                          </a:solidFill>
                        </a:rPr>
                        <a:t>No tiene nada de malo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5AD"/>
                    </a:solidFill>
                  </a:tcPr>
                </a:tc>
                <a:tc>
                  <a:txBody>
                    <a:bodyPr/>
                    <a:lstStyle/>
                    <a:p>
                      <a:pPr algn="l"/>
                      <a:r>
                        <a:rPr lang="es-MX" sz="900" b="0" dirty="0">
                          <a:solidFill>
                            <a:schemeClr val="tx1"/>
                          </a:solidFill>
                        </a:rPr>
                        <a:t>Un poco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MX" sz="900" b="0" dirty="0">
                          <a:solidFill>
                            <a:schemeClr val="tx1"/>
                          </a:solidFill>
                        </a:rPr>
                        <a:t>Algo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l"/>
                      <a:r>
                        <a:rPr lang="es-MX" sz="900" b="0" dirty="0">
                          <a:solidFill>
                            <a:schemeClr val="tx1"/>
                          </a:solidFill>
                        </a:rPr>
                        <a:t>Muy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39980540"/>
                  </a:ext>
                </a:extLst>
              </a:tr>
            </a:tbl>
          </a:graphicData>
        </a:graphic>
      </p:graphicFrame>
      <p:sp>
        <p:nvSpPr>
          <p:cNvPr id="17" name="Rectángulo 16"/>
          <p:cNvSpPr/>
          <p:nvPr/>
        </p:nvSpPr>
        <p:spPr>
          <a:xfrm>
            <a:off x="5271429" y="2643689"/>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saltarse una fila porque está muy larga…</a:t>
            </a:r>
          </a:p>
        </p:txBody>
      </p:sp>
      <p:sp>
        <p:nvSpPr>
          <p:cNvPr id="24" name="Rectángulo 23"/>
          <p:cNvSpPr/>
          <p:nvPr/>
        </p:nvSpPr>
        <p:spPr>
          <a:xfrm>
            <a:off x="5283294" y="4250911"/>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aceptar una despensa o dinero a cambio de votar por un partido específico…</a:t>
            </a:r>
          </a:p>
        </p:txBody>
      </p:sp>
      <p:sp>
        <p:nvSpPr>
          <p:cNvPr id="25" name="Rectángulo 24"/>
          <p:cNvSpPr/>
          <p:nvPr/>
        </p:nvSpPr>
        <p:spPr>
          <a:xfrm>
            <a:off x="5271429" y="3180803"/>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reclamar a una aseguradora por un daño falso o exagerado…</a:t>
            </a:r>
          </a:p>
        </p:txBody>
      </p:sp>
      <p:sp>
        <p:nvSpPr>
          <p:cNvPr id="29" name="Rectángulo 28"/>
          <p:cNvSpPr/>
          <p:nvPr/>
        </p:nvSpPr>
        <p:spPr>
          <a:xfrm>
            <a:off x="5271429" y="4786869"/>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colgarse de la luz con un diablito…</a:t>
            </a:r>
          </a:p>
        </p:txBody>
      </p:sp>
      <p:sp>
        <p:nvSpPr>
          <p:cNvPr id="20" name="Marcador de pie de página 3">
            <a:extLst>
              <a:ext uri="{FF2B5EF4-FFF2-40B4-BE49-F238E27FC236}">
                <a16:creationId xmlns="" xmlns:a16="http://schemas.microsoft.com/office/drawing/2014/main" id="{94DE7819-8D63-4319-8E1D-9181EB02A28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22" name="CuadroTexto 21">
            <a:extLst>
              <a:ext uri="{FF2B5EF4-FFF2-40B4-BE49-F238E27FC236}">
                <a16:creationId xmlns="" xmlns:a16="http://schemas.microsoft.com/office/drawing/2014/main" id="{994C11A3-61A2-4C85-9824-EC712A6F1544}"/>
              </a:ext>
            </a:extLst>
          </p:cNvPr>
          <p:cNvSpPr txBox="1"/>
          <p:nvPr/>
        </p:nvSpPr>
        <p:spPr>
          <a:xfrm>
            <a:off x="3434330" y="1661045"/>
            <a:ext cx="5311199" cy="369332"/>
          </a:xfrm>
          <a:prstGeom prst="rect">
            <a:avLst/>
          </a:prstGeom>
          <a:noFill/>
        </p:spPr>
        <p:txBody>
          <a:bodyPr wrap="none" rtlCol="0">
            <a:spAutoFit/>
          </a:bodyPr>
          <a:lstStyle/>
          <a:p>
            <a:pPr algn="ctr"/>
            <a:r>
              <a:rPr lang="es-MX" b="1" i="1" dirty="0">
                <a:solidFill>
                  <a:schemeClr val="tx1">
                    <a:lumMod val="75000"/>
                    <a:lumOff val="25000"/>
                  </a:schemeClr>
                </a:solidFill>
              </a:rPr>
              <a:t>Valoración acerca de acciones prohibidas o indebidas</a:t>
            </a:r>
          </a:p>
        </p:txBody>
      </p:sp>
      <p:sp>
        <p:nvSpPr>
          <p:cNvPr id="4" name="Título 3">
            <a:extLst>
              <a:ext uri="{FF2B5EF4-FFF2-40B4-BE49-F238E27FC236}">
                <a16:creationId xmlns="" xmlns:a16="http://schemas.microsoft.com/office/drawing/2014/main" id="{3094D226-4B62-4230-BC27-552A07503907}"/>
              </a:ext>
            </a:extLst>
          </p:cNvPr>
          <p:cNvSpPr>
            <a:spLocks noGrp="1"/>
          </p:cNvSpPr>
          <p:nvPr>
            <p:ph type="title"/>
          </p:nvPr>
        </p:nvSpPr>
        <p:spPr>
          <a:xfrm>
            <a:off x="838200" y="365126"/>
            <a:ext cx="10515600" cy="1136803"/>
          </a:xfrm>
        </p:spPr>
        <p:txBody>
          <a:bodyPr/>
          <a:lstStyle/>
          <a:p>
            <a:r>
              <a:rPr lang="es-MX" sz="3200" b="1" dirty="0"/>
              <a:t>La mitad </a:t>
            </a:r>
            <a:r>
              <a:rPr lang="es-MX" sz="3200" dirty="0"/>
              <a:t>de los consumidores pirata ve muy mal estas actividades</a:t>
            </a:r>
          </a:p>
        </p:txBody>
      </p:sp>
    </p:spTree>
    <p:extLst>
      <p:ext uri="{BB962C8B-B14F-4D97-AF65-F5344CB8AC3E}">
        <p14:creationId xmlns:p14="http://schemas.microsoft.com/office/powerpoint/2010/main" val="1803463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5271429" y="3745751"/>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vender algún producto defectuoso sin decir que está así…</a:t>
            </a:r>
          </a:p>
        </p:txBody>
      </p:sp>
      <p:graphicFrame>
        <p:nvGraphicFramePr>
          <p:cNvPr id="9" name="Gráfico 8"/>
          <p:cNvGraphicFramePr/>
          <p:nvPr>
            <p:extLst>
              <p:ext uri="{D42A27DB-BD31-4B8C-83A1-F6EECF244321}">
                <p14:modId xmlns:p14="http://schemas.microsoft.com/office/powerpoint/2010/main" val="3201239205"/>
              </p:ext>
            </p:extLst>
          </p:nvPr>
        </p:nvGraphicFramePr>
        <p:xfrm>
          <a:off x="668157" y="2407825"/>
          <a:ext cx="4615137" cy="2983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Gráfico 38"/>
          <p:cNvGraphicFramePr/>
          <p:nvPr>
            <p:extLst>
              <p:ext uri="{D42A27DB-BD31-4B8C-83A1-F6EECF244321}">
                <p14:modId xmlns:p14="http://schemas.microsoft.com/office/powerpoint/2010/main" val="4102149908"/>
              </p:ext>
            </p:extLst>
          </p:nvPr>
        </p:nvGraphicFramePr>
        <p:xfrm>
          <a:off x="6926986" y="2407824"/>
          <a:ext cx="4615137" cy="2983733"/>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número de diapositiva 4"/>
          <p:cNvSpPr>
            <a:spLocks noGrp="1"/>
          </p:cNvSpPr>
          <p:nvPr>
            <p:ph type="sldNum" sz="quarter" idx="12"/>
          </p:nvPr>
        </p:nvSpPr>
        <p:spPr/>
        <p:txBody>
          <a:bodyPr/>
          <a:lstStyle/>
          <a:p>
            <a:fld id="{01464491-0347-46A0-80D2-6D5F5A3A80C2}" type="slidenum">
              <a:rPr lang="es-MX" smtClean="0"/>
              <a:pPr/>
              <a:t>101</a:t>
            </a:fld>
            <a:endParaRPr lang="es-MX"/>
          </a:p>
        </p:txBody>
      </p:sp>
      <p:sp>
        <p:nvSpPr>
          <p:cNvPr id="7" name="CuadroTexto 6"/>
          <p:cNvSpPr txBox="1"/>
          <p:nvPr/>
        </p:nvSpPr>
        <p:spPr>
          <a:xfrm>
            <a:off x="1429211" y="2100049"/>
            <a:ext cx="3191002" cy="307777"/>
          </a:xfrm>
          <a:prstGeom prst="rect">
            <a:avLst/>
          </a:prstGeom>
          <a:noFill/>
        </p:spPr>
        <p:txBody>
          <a:bodyPr wrap="none" rtlCol="0">
            <a:spAutoFit/>
          </a:bodyPr>
          <a:lstStyle/>
          <a:p>
            <a:pPr algn="ctr"/>
            <a:r>
              <a:rPr lang="es-MX" sz="1400" b="1" dirty="0"/>
              <a:t>Entrevistados que no compraron pirata</a:t>
            </a:r>
          </a:p>
        </p:txBody>
      </p:sp>
      <p:sp>
        <p:nvSpPr>
          <p:cNvPr id="18" name="Rectángulo 17"/>
          <p:cNvSpPr/>
          <p:nvPr/>
        </p:nvSpPr>
        <p:spPr>
          <a:xfrm>
            <a:off x="4904601" y="2087256"/>
            <a:ext cx="2377348" cy="15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algn="ctr">
              <a:spcBef>
                <a:spcPts val="300"/>
              </a:spcBef>
            </a:pPr>
            <a:r>
              <a:rPr lang="es-MX" sz="1050" b="1" dirty="0">
                <a:solidFill>
                  <a:schemeClr val="tx1"/>
                </a:solidFill>
                <a:latin typeface="Corbel" panose="020B0503020204020204" pitchFamily="34" charset="0"/>
              </a:rPr>
              <a:t>¿Hasta qué punto está mal…?</a:t>
            </a:r>
          </a:p>
          <a:p>
            <a:pPr algn="ctr">
              <a:lnSpc>
                <a:spcPct val="80000"/>
              </a:lnSpc>
              <a:spcBef>
                <a:spcPts val="300"/>
              </a:spcBef>
            </a:pPr>
            <a:r>
              <a:rPr lang="es-MX" sz="1050" b="1" dirty="0">
                <a:solidFill>
                  <a:schemeClr val="tx1"/>
                </a:solidFill>
                <a:latin typeface="Corbel" panose="020B0503020204020204" pitchFamily="34" charset="0"/>
              </a:rPr>
              <a:t>(%)</a:t>
            </a:r>
          </a:p>
        </p:txBody>
      </p:sp>
      <p:sp>
        <p:nvSpPr>
          <p:cNvPr id="19" name="CuadroTexto 18"/>
          <p:cNvSpPr txBox="1"/>
          <p:nvPr/>
        </p:nvSpPr>
        <p:spPr>
          <a:xfrm>
            <a:off x="7681842" y="2100049"/>
            <a:ext cx="2955360" cy="307777"/>
          </a:xfrm>
          <a:prstGeom prst="rect">
            <a:avLst/>
          </a:prstGeom>
          <a:noFill/>
        </p:spPr>
        <p:txBody>
          <a:bodyPr wrap="none" rtlCol="0">
            <a:spAutoFit/>
          </a:bodyPr>
          <a:lstStyle/>
          <a:p>
            <a:pPr algn="ctr"/>
            <a:r>
              <a:rPr lang="es-MX" sz="1400" b="1" dirty="0"/>
              <a:t>Entrevistados que compraron pirata</a:t>
            </a:r>
          </a:p>
        </p:txBody>
      </p:sp>
      <p:sp>
        <p:nvSpPr>
          <p:cNvPr id="21" name="CuadroTexto 20"/>
          <p:cNvSpPr txBox="1"/>
          <p:nvPr/>
        </p:nvSpPr>
        <p:spPr>
          <a:xfrm>
            <a:off x="4526597" y="5921429"/>
            <a:ext cx="3145413" cy="246221"/>
          </a:xfrm>
          <a:prstGeom prst="rect">
            <a:avLst/>
          </a:prstGeom>
          <a:noFill/>
        </p:spPr>
        <p:txBody>
          <a:bodyPr wrap="none" rtlCol="0">
            <a:spAutoFit/>
          </a:bodyPr>
          <a:lstStyle/>
          <a:p>
            <a:r>
              <a:rPr lang="es-MX" sz="1000" b="1" dirty="0"/>
              <a:t>*El porcentaje restante corresponde a la opción </a:t>
            </a:r>
            <a:r>
              <a:rPr lang="es-MX" sz="1000" b="1" dirty="0" err="1"/>
              <a:t>Ns</a:t>
            </a:r>
            <a:r>
              <a:rPr lang="es-MX" sz="1000" b="1" dirty="0"/>
              <a:t>/</a:t>
            </a:r>
            <a:r>
              <a:rPr lang="es-MX" sz="1000" b="1" dirty="0" err="1"/>
              <a:t>Nc</a:t>
            </a:r>
            <a:endParaRPr lang="es-MX" sz="1000" b="1" dirty="0"/>
          </a:p>
        </p:txBody>
      </p:sp>
      <p:graphicFrame>
        <p:nvGraphicFramePr>
          <p:cNvPr id="34" name="Tabla 33"/>
          <p:cNvGraphicFramePr>
            <a:graphicFrameLocks noGrp="1"/>
          </p:cNvGraphicFramePr>
          <p:nvPr>
            <p:extLst>
              <p:ext uri="{D42A27DB-BD31-4B8C-83A1-F6EECF244321}">
                <p14:modId xmlns:p14="http://schemas.microsoft.com/office/powerpoint/2010/main" val="2707567012"/>
              </p:ext>
            </p:extLst>
          </p:nvPr>
        </p:nvGraphicFramePr>
        <p:xfrm>
          <a:off x="3359150" y="5653604"/>
          <a:ext cx="6434648" cy="252000"/>
        </p:xfrm>
        <a:graphic>
          <a:graphicData uri="http://schemas.openxmlformats.org/drawingml/2006/table">
            <a:tbl>
              <a:tblPr firstRow="1" bandRow="1">
                <a:tableStyleId>{5C22544A-7EE6-4342-B048-85BDC9FD1C3A}</a:tableStyleId>
              </a:tblPr>
              <a:tblGrid>
                <a:gridCol w="298295">
                  <a:extLst>
                    <a:ext uri="{9D8B030D-6E8A-4147-A177-3AD203B41FA5}">
                      <a16:colId xmlns="" xmlns:a16="http://schemas.microsoft.com/office/drawing/2014/main" val="2304653641"/>
                    </a:ext>
                  </a:extLst>
                </a:gridCol>
                <a:gridCol w="1278407">
                  <a:extLst>
                    <a:ext uri="{9D8B030D-6E8A-4147-A177-3AD203B41FA5}">
                      <a16:colId xmlns="" xmlns:a16="http://schemas.microsoft.com/office/drawing/2014/main" val="3084357604"/>
                    </a:ext>
                  </a:extLst>
                </a:gridCol>
                <a:gridCol w="298295">
                  <a:extLst>
                    <a:ext uri="{9D8B030D-6E8A-4147-A177-3AD203B41FA5}">
                      <a16:colId xmlns="" xmlns:a16="http://schemas.microsoft.com/office/drawing/2014/main" val="3584282606"/>
                    </a:ext>
                  </a:extLst>
                </a:gridCol>
                <a:gridCol w="1278407">
                  <a:extLst>
                    <a:ext uri="{9D8B030D-6E8A-4147-A177-3AD203B41FA5}">
                      <a16:colId xmlns="" xmlns:a16="http://schemas.microsoft.com/office/drawing/2014/main" val="948236847"/>
                    </a:ext>
                  </a:extLst>
                </a:gridCol>
                <a:gridCol w="298295">
                  <a:extLst>
                    <a:ext uri="{9D8B030D-6E8A-4147-A177-3AD203B41FA5}">
                      <a16:colId xmlns="" xmlns:a16="http://schemas.microsoft.com/office/drawing/2014/main" val="548391452"/>
                    </a:ext>
                  </a:extLst>
                </a:gridCol>
                <a:gridCol w="1278407">
                  <a:extLst>
                    <a:ext uri="{9D8B030D-6E8A-4147-A177-3AD203B41FA5}">
                      <a16:colId xmlns="" xmlns:a16="http://schemas.microsoft.com/office/drawing/2014/main" val="4106698443"/>
                    </a:ext>
                  </a:extLst>
                </a:gridCol>
                <a:gridCol w="298295">
                  <a:extLst>
                    <a:ext uri="{9D8B030D-6E8A-4147-A177-3AD203B41FA5}">
                      <a16:colId xmlns="" xmlns:a16="http://schemas.microsoft.com/office/drawing/2014/main" val="2290183576"/>
                    </a:ext>
                  </a:extLst>
                </a:gridCol>
                <a:gridCol w="1406247">
                  <a:extLst>
                    <a:ext uri="{9D8B030D-6E8A-4147-A177-3AD203B41FA5}">
                      <a16:colId xmlns="" xmlns:a16="http://schemas.microsoft.com/office/drawing/2014/main" val="3079698160"/>
                    </a:ext>
                  </a:extLst>
                </a:gridCol>
              </a:tblGrid>
              <a:tr h="252000">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66"/>
                    </a:solidFill>
                  </a:tcPr>
                </a:tc>
                <a:tc>
                  <a:txBody>
                    <a:bodyPr/>
                    <a:lstStyle/>
                    <a:p>
                      <a:pPr algn="l"/>
                      <a:r>
                        <a:rPr lang="es-MX" sz="900" b="0" dirty="0">
                          <a:solidFill>
                            <a:schemeClr val="tx1"/>
                          </a:solidFill>
                        </a:rPr>
                        <a:t>No tiene nada de malo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5AD"/>
                    </a:solidFill>
                  </a:tcPr>
                </a:tc>
                <a:tc>
                  <a:txBody>
                    <a:bodyPr/>
                    <a:lstStyle/>
                    <a:p>
                      <a:pPr algn="l"/>
                      <a:r>
                        <a:rPr lang="es-MX" sz="900" b="0" dirty="0">
                          <a:solidFill>
                            <a:schemeClr val="tx1"/>
                          </a:solidFill>
                        </a:rPr>
                        <a:t>Un poco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MX" sz="900" b="0" dirty="0">
                          <a:solidFill>
                            <a:schemeClr val="tx1"/>
                          </a:solidFill>
                        </a:rPr>
                        <a:t>Algo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l"/>
                      <a:r>
                        <a:rPr lang="es-MX" sz="900" b="0" dirty="0">
                          <a:solidFill>
                            <a:schemeClr val="tx1"/>
                          </a:solidFill>
                        </a:rPr>
                        <a:t>Muy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39980540"/>
                  </a:ext>
                </a:extLst>
              </a:tr>
            </a:tbl>
          </a:graphicData>
        </a:graphic>
      </p:graphicFrame>
      <p:sp>
        <p:nvSpPr>
          <p:cNvPr id="17" name="Rectángulo 16"/>
          <p:cNvSpPr/>
          <p:nvPr/>
        </p:nvSpPr>
        <p:spPr>
          <a:xfrm>
            <a:off x="5271429" y="2643689"/>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dar mordida a un policía de tránsito…</a:t>
            </a:r>
          </a:p>
        </p:txBody>
      </p:sp>
      <p:sp>
        <p:nvSpPr>
          <p:cNvPr id="24" name="Rectángulo 23"/>
          <p:cNvSpPr/>
          <p:nvPr/>
        </p:nvSpPr>
        <p:spPr>
          <a:xfrm>
            <a:off x="5283294" y="4250911"/>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que un servidor público pida favores o dinero a cambio de un trámite…</a:t>
            </a:r>
          </a:p>
        </p:txBody>
      </p:sp>
      <p:sp>
        <p:nvSpPr>
          <p:cNvPr id="25" name="Rectángulo 24"/>
          <p:cNvSpPr/>
          <p:nvPr/>
        </p:nvSpPr>
        <p:spPr>
          <a:xfrm>
            <a:off x="5271429" y="3180803"/>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copiar en un examen…</a:t>
            </a:r>
          </a:p>
        </p:txBody>
      </p:sp>
      <p:sp>
        <p:nvSpPr>
          <p:cNvPr id="29" name="Rectángulo 28"/>
          <p:cNvSpPr/>
          <p:nvPr/>
        </p:nvSpPr>
        <p:spPr>
          <a:xfrm>
            <a:off x="5271429" y="4786869"/>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manejar borracho…</a:t>
            </a:r>
          </a:p>
        </p:txBody>
      </p:sp>
      <p:sp>
        <p:nvSpPr>
          <p:cNvPr id="20" name="Marcador de pie de página 3">
            <a:extLst>
              <a:ext uri="{FF2B5EF4-FFF2-40B4-BE49-F238E27FC236}">
                <a16:creationId xmlns="" xmlns:a16="http://schemas.microsoft.com/office/drawing/2014/main" id="{169539E9-245F-4E66-A0D2-ECDB5A9D7827}"/>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22" name="CuadroTexto 21">
            <a:extLst>
              <a:ext uri="{FF2B5EF4-FFF2-40B4-BE49-F238E27FC236}">
                <a16:creationId xmlns="" xmlns:a16="http://schemas.microsoft.com/office/drawing/2014/main" id="{16730333-E14B-4CD9-995B-F862BAA217AC}"/>
              </a:ext>
            </a:extLst>
          </p:cNvPr>
          <p:cNvSpPr txBox="1"/>
          <p:nvPr/>
        </p:nvSpPr>
        <p:spPr>
          <a:xfrm>
            <a:off x="3434330" y="1661045"/>
            <a:ext cx="5311199" cy="369332"/>
          </a:xfrm>
          <a:prstGeom prst="rect">
            <a:avLst/>
          </a:prstGeom>
          <a:noFill/>
        </p:spPr>
        <p:txBody>
          <a:bodyPr wrap="none" rtlCol="0">
            <a:spAutoFit/>
          </a:bodyPr>
          <a:lstStyle/>
          <a:p>
            <a:pPr algn="ctr"/>
            <a:r>
              <a:rPr lang="es-MX" b="1" i="1" dirty="0">
                <a:solidFill>
                  <a:schemeClr val="tx1">
                    <a:lumMod val="75000"/>
                    <a:lumOff val="25000"/>
                  </a:schemeClr>
                </a:solidFill>
              </a:rPr>
              <a:t>Valoración acerca de acciones prohibidas o indebidas</a:t>
            </a:r>
          </a:p>
        </p:txBody>
      </p:sp>
      <p:sp>
        <p:nvSpPr>
          <p:cNvPr id="4" name="Título 3">
            <a:extLst>
              <a:ext uri="{FF2B5EF4-FFF2-40B4-BE49-F238E27FC236}">
                <a16:creationId xmlns="" xmlns:a16="http://schemas.microsoft.com/office/drawing/2014/main" id="{739665B5-3081-4A94-AE44-15FF40BD864D}"/>
              </a:ext>
            </a:extLst>
          </p:cNvPr>
          <p:cNvSpPr>
            <a:spLocks noGrp="1"/>
          </p:cNvSpPr>
          <p:nvPr>
            <p:ph type="title"/>
          </p:nvPr>
        </p:nvSpPr>
        <p:spPr>
          <a:xfrm>
            <a:off x="838200" y="365126"/>
            <a:ext cx="10515600" cy="1136803"/>
          </a:xfrm>
        </p:spPr>
        <p:txBody>
          <a:bodyPr/>
          <a:lstStyle/>
          <a:p>
            <a:r>
              <a:rPr lang="es-MX" sz="3200" dirty="0"/>
              <a:t>En estas actividades las diferencias entre ambos grupos son menores</a:t>
            </a:r>
          </a:p>
        </p:txBody>
      </p:sp>
    </p:spTree>
    <p:extLst>
      <p:ext uri="{BB962C8B-B14F-4D97-AF65-F5344CB8AC3E}">
        <p14:creationId xmlns:p14="http://schemas.microsoft.com/office/powerpoint/2010/main" val="10066095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Gráfico 25">
            <a:extLst>
              <a:ext uri="{FF2B5EF4-FFF2-40B4-BE49-F238E27FC236}">
                <a16:creationId xmlns="" xmlns:a16="http://schemas.microsoft.com/office/drawing/2014/main" id="{14FBD388-56D2-4AB1-B958-8B628A4F266F}"/>
              </a:ext>
            </a:extLst>
          </p:cNvPr>
          <p:cNvGraphicFramePr/>
          <p:nvPr>
            <p:extLst>
              <p:ext uri="{D42A27DB-BD31-4B8C-83A1-F6EECF244321}">
                <p14:modId xmlns:p14="http://schemas.microsoft.com/office/powerpoint/2010/main" val="1214335837"/>
              </p:ext>
            </p:extLst>
          </p:nvPr>
        </p:nvGraphicFramePr>
        <p:xfrm>
          <a:off x="6878304" y="2389650"/>
          <a:ext cx="4615137" cy="2983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Gráfico 23">
            <a:extLst>
              <a:ext uri="{FF2B5EF4-FFF2-40B4-BE49-F238E27FC236}">
                <a16:creationId xmlns="" xmlns:a16="http://schemas.microsoft.com/office/drawing/2014/main" id="{3224D573-2B22-4176-AA86-82FAE8DBBBDD}"/>
              </a:ext>
            </a:extLst>
          </p:cNvPr>
          <p:cNvGraphicFramePr/>
          <p:nvPr>
            <p:extLst>
              <p:ext uri="{D42A27DB-BD31-4B8C-83A1-F6EECF244321}">
                <p14:modId xmlns:p14="http://schemas.microsoft.com/office/powerpoint/2010/main" val="3562880050"/>
              </p:ext>
            </p:extLst>
          </p:nvPr>
        </p:nvGraphicFramePr>
        <p:xfrm>
          <a:off x="716654" y="2398883"/>
          <a:ext cx="4615137" cy="2983733"/>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número de diapositiva 4"/>
          <p:cNvSpPr>
            <a:spLocks noGrp="1"/>
          </p:cNvSpPr>
          <p:nvPr>
            <p:ph type="sldNum" sz="quarter" idx="12"/>
          </p:nvPr>
        </p:nvSpPr>
        <p:spPr/>
        <p:txBody>
          <a:bodyPr/>
          <a:lstStyle/>
          <a:p>
            <a:fld id="{01464491-0347-46A0-80D2-6D5F5A3A80C2}" type="slidenum">
              <a:rPr lang="es-MX" smtClean="0"/>
              <a:pPr/>
              <a:t>102</a:t>
            </a:fld>
            <a:endParaRPr lang="es-MX"/>
          </a:p>
        </p:txBody>
      </p:sp>
      <p:sp>
        <p:nvSpPr>
          <p:cNvPr id="7" name="CuadroTexto 6"/>
          <p:cNvSpPr txBox="1"/>
          <p:nvPr/>
        </p:nvSpPr>
        <p:spPr>
          <a:xfrm>
            <a:off x="1429211" y="2105344"/>
            <a:ext cx="3191002" cy="307777"/>
          </a:xfrm>
          <a:prstGeom prst="rect">
            <a:avLst/>
          </a:prstGeom>
          <a:noFill/>
        </p:spPr>
        <p:txBody>
          <a:bodyPr wrap="none" rtlCol="0">
            <a:spAutoFit/>
          </a:bodyPr>
          <a:lstStyle/>
          <a:p>
            <a:pPr algn="ctr"/>
            <a:r>
              <a:rPr lang="es-MX" sz="1400" b="1" dirty="0"/>
              <a:t>Entrevistados que no compraron pirata</a:t>
            </a:r>
          </a:p>
        </p:txBody>
      </p:sp>
      <p:sp>
        <p:nvSpPr>
          <p:cNvPr id="14" name="Rectángulo 13"/>
          <p:cNvSpPr/>
          <p:nvPr/>
        </p:nvSpPr>
        <p:spPr>
          <a:xfrm>
            <a:off x="5331793" y="2567720"/>
            <a:ext cx="1546696" cy="5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900" b="1" dirty="0">
                <a:solidFill>
                  <a:schemeClr val="tx1"/>
                </a:solidFill>
                <a:latin typeface="Corbel" panose="020B0503020204020204" pitchFamily="34" charset="0"/>
              </a:rPr>
              <a:t>El precio que se paga para descargar o acceder contenido en internet generalmente es justo</a:t>
            </a:r>
          </a:p>
        </p:txBody>
      </p:sp>
      <p:sp>
        <p:nvSpPr>
          <p:cNvPr id="15" name="Rectángulo 14"/>
          <p:cNvSpPr/>
          <p:nvPr/>
        </p:nvSpPr>
        <p:spPr>
          <a:xfrm>
            <a:off x="5331792" y="3274738"/>
            <a:ext cx="1546696" cy="5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900" b="1" dirty="0">
                <a:solidFill>
                  <a:schemeClr val="tx1"/>
                </a:solidFill>
                <a:latin typeface="Corbel" panose="020B0503020204020204" pitchFamily="34" charset="0"/>
              </a:rPr>
              <a:t>Creo que uno debería poder acceder o descargar de internet el contenido que uno quiera gratis </a:t>
            </a:r>
          </a:p>
        </p:txBody>
      </p:sp>
      <p:sp>
        <p:nvSpPr>
          <p:cNvPr id="16" name="Rectángulo 15"/>
          <p:cNvSpPr/>
          <p:nvPr/>
        </p:nvSpPr>
        <p:spPr>
          <a:xfrm>
            <a:off x="5331791" y="3989696"/>
            <a:ext cx="1546696" cy="5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900" b="1" dirty="0">
                <a:solidFill>
                  <a:schemeClr val="tx1"/>
                </a:solidFill>
                <a:latin typeface="Corbel" panose="020B0503020204020204" pitchFamily="34" charset="0"/>
              </a:rPr>
              <a:t>El contenido que descarga en internet debería ser más barato que su equivalente en un formato físico</a:t>
            </a:r>
          </a:p>
        </p:txBody>
      </p:sp>
      <p:sp>
        <p:nvSpPr>
          <p:cNvPr id="17" name="Rectángulo 16"/>
          <p:cNvSpPr/>
          <p:nvPr/>
        </p:nvSpPr>
        <p:spPr>
          <a:xfrm>
            <a:off x="5339570" y="4742714"/>
            <a:ext cx="1546696" cy="5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900" b="1" dirty="0">
                <a:solidFill>
                  <a:schemeClr val="tx1"/>
                </a:solidFill>
                <a:latin typeface="Corbel" panose="020B0503020204020204" pitchFamily="34" charset="0"/>
              </a:rPr>
              <a:t>Si uno paga por un archivo digital, uno debería poder compartirlo con otras personas</a:t>
            </a:r>
          </a:p>
          <a:p>
            <a:pPr algn="ctr">
              <a:spcBef>
                <a:spcPts val="300"/>
              </a:spcBef>
            </a:pPr>
            <a:endParaRPr lang="es-MX" sz="900" b="1" dirty="0">
              <a:solidFill>
                <a:schemeClr val="tx1"/>
              </a:solidFill>
              <a:latin typeface="Corbel" panose="020B0503020204020204" pitchFamily="34" charset="0"/>
            </a:endParaRPr>
          </a:p>
        </p:txBody>
      </p:sp>
      <p:sp>
        <p:nvSpPr>
          <p:cNvPr id="18" name="Rectángulo 17"/>
          <p:cNvSpPr/>
          <p:nvPr/>
        </p:nvSpPr>
        <p:spPr>
          <a:xfrm>
            <a:off x="4904601" y="2092551"/>
            <a:ext cx="2377348" cy="15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algn="ctr">
              <a:spcBef>
                <a:spcPts val="300"/>
              </a:spcBef>
            </a:pPr>
            <a:r>
              <a:rPr lang="es-MX" sz="1050" b="1" dirty="0">
                <a:solidFill>
                  <a:schemeClr val="tx1"/>
                </a:solidFill>
                <a:latin typeface="Corbel" panose="020B0503020204020204" pitchFamily="34" charset="0"/>
              </a:rPr>
              <a:t>¿Qué tan de acuerdo está con …?(%) </a:t>
            </a:r>
          </a:p>
        </p:txBody>
      </p:sp>
      <p:sp>
        <p:nvSpPr>
          <p:cNvPr id="19" name="CuadroTexto 18"/>
          <p:cNvSpPr txBox="1"/>
          <p:nvPr/>
        </p:nvSpPr>
        <p:spPr>
          <a:xfrm>
            <a:off x="7681842" y="2105344"/>
            <a:ext cx="2955360" cy="307777"/>
          </a:xfrm>
          <a:prstGeom prst="rect">
            <a:avLst/>
          </a:prstGeom>
          <a:noFill/>
        </p:spPr>
        <p:txBody>
          <a:bodyPr wrap="none" rtlCol="0">
            <a:spAutoFit/>
          </a:bodyPr>
          <a:lstStyle/>
          <a:p>
            <a:pPr algn="ctr"/>
            <a:r>
              <a:rPr lang="es-MX" sz="1400" b="1" dirty="0"/>
              <a:t>Entrevistados que compraron pirata</a:t>
            </a:r>
          </a:p>
        </p:txBody>
      </p:sp>
      <p:graphicFrame>
        <p:nvGraphicFramePr>
          <p:cNvPr id="20" name="Tabla 19"/>
          <p:cNvGraphicFramePr>
            <a:graphicFrameLocks noGrp="1"/>
          </p:cNvGraphicFramePr>
          <p:nvPr>
            <p:extLst>
              <p:ext uri="{D42A27DB-BD31-4B8C-83A1-F6EECF244321}">
                <p14:modId xmlns:p14="http://schemas.microsoft.com/office/powerpoint/2010/main" val="2008733088"/>
              </p:ext>
            </p:extLst>
          </p:nvPr>
        </p:nvGraphicFramePr>
        <p:xfrm>
          <a:off x="3394918" y="5659891"/>
          <a:ext cx="5436000" cy="252000"/>
        </p:xfrm>
        <a:graphic>
          <a:graphicData uri="http://schemas.openxmlformats.org/drawingml/2006/table">
            <a:tbl>
              <a:tblPr firstRow="1" bandRow="1">
                <a:tableStyleId>{5C22544A-7EE6-4342-B048-85BDC9FD1C3A}</a:tableStyleId>
              </a:tblPr>
              <a:tblGrid>
                <a:gridCol w="252000">
                  <a:extLst>
                    <a:ext uri="{9D8B030D-6E8A-4147-A177-3AD203B41FA5}">
                      <a16:colId xmlns="" xmlns:a16="http://schemas.microsoft.com/office/drawing/2014/main" val="2304653641"/>
                    </a:ext>
                  </a:extLst>
                </a:gridCol>
                <a:gridCol w="1080000">
                  <a:extLst>
                    <a:ext uri="{9D8B030D-6E8A-4147-A177-3AD203B41FA5}">
                      <a16:colId xmlns="" xmlns:a16="http://schemas.microsoft.com/office/drawing/2014/main" val="3084357604"/>
                    </a:ext>
                  </a:extLst>
                </a:gridCol>
                <a:gridCol w="252000">
                  <a:extLst>
                    <a:ext uri="{9D8B030D-6E8A-4147-A177-3AD203B41FA5}">
                      <a16:colId xmlns="" xmlns:a16="http://schemas.microsoft.com/office/drawing/2014/main" val="3584282606"/>
                    </a:ext>
                  </a:extLst>
                </a:gridCol>
                <a:gridCol w="1080000">
                  <a:extLst>
                    <a:ext uri="{9D8B030D-6E8A-4147-A177-3AD203B41FA5}">
                      <a16:colId xmlns="" xmlns:a16="http://schemas.microsoft.com/office/drawing/2014/main" val="948236847"/>
                    </a:ext>
                  </a:extLst>
                </a:gridCol>
                <a:gridCol w="252000">
                  <a:extLst>
                    <a:ext uri="{9D8B030D-6E8A-4147-A177-3AD203B41FA5}">
                      <a16:colId xmlns="" xmlns:a16="http://schemas.microsoft.com/office/drawing/2014/main" val="548391452"/>
                    </a:ext>
                  </a:extLst>
                </a:gridCol>
                <a:gridCol w="1080000">
                  <a:extLst>
                    <a:ext uri="{9D8B030D-6E8A-4147-A177-3AD203B41FA5}">
                      <a16:colId xmlns="" xmlns:a16="http://schemas.microsoft.com/office/drawing/2014/main" val="4106698443"/>
                    </a:ext>
                  </a:extLst>
                </a:gridCol>
                <a:gridCol w="252000">
                  <a:extLst>
                    <a:ext uri="{9D8B030D-6E8A-4147-A177-3AD203B41FA5}">
                      <a16:colId xmlns="" xmlns:a16="http://schemas.microsoft.com/office/drawing/2014/main" val="2290183576"/>
                    </a:ext>
                  </a:extLst>
                </a:gridCol>
                <a:gridCol w="1188000">
                  <a:extLst>
                    <a:ext uri="{9D8B030D-6E8A-4147-A177-3AD203B41FA5}">
                      <a16:colId xmlns="" xmlns:a16="http://schemas.microsoft.com/office/drawing/2014/main" val="3079698160"/>
                    </a:ext>
                  </a:extLst>
                </a:gridCol>
              </a:tblGrid>
              <a:tr h="252000">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4507"/>
                    </a:solidFill>
                  </a:tcPr>
                </a:tc>
                <a:tc>
                  <a:txBody>
                    <a:bodyPr/>
                    <a:lstStyle/>
                    <a:p>
                      <a:pPr algn="l"/>
                      <a:r>
                        <a:rPr lang="es-MX" sz="900" b="0" dirty="0">
                          <a:solidFill>
                            <a:schemeClr val="tx1"/>
                          </a:solidFill>
                        </a:rPr>
                        <a:t>Muy de acuerdo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7845"/>
                    </a:solidFill>
                  </a:tcPr>
                </a:tc>
                <a:tc>
                  <a:txBody>
                    <a:bodyPr/>
                    <a:lstStyle/>
                    <a:p>
                      <a:pPr algn="l"/>
                      <a:r>
                        <a:rPr lang="es-MX" sz="900" b="0" dirty="0">
                          <a:solidFill>
                            <a:schemeClr val="tx1"/>
                          </a:solidFill>
                        </a:rPr>
                        <a:t>De acuerdo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B1DE"/>
                    </a:solidFill>
                  </a:tcPr>
                </a:tc>
                <a:tc>
                  <a:txBody>
                    <a:bodyPr/>
                    <a:lstStyle/>
                    <a:p>
                      <a:pPr algn="l"/>
                      <a:r>
                        <a:rPr lang="es-MX" sz="900" b="0" dirty="0">
                          <a:solidFill>
                            <a:schemeClr val="tx1"/>
                          </a:solidFill>
                        </a:rPr>
                        <a:t>En desacuerdo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73A4"/>
                    </a:solidFill>
                  </a:tcPr>
                </a:tc>
                <a:tc>
                  <a:txBody>
                    <a:bodyPr/>
                    <a:lstStyle/>
                    <a:p>
                      <a:pPr algn="l"/>
                      <a:r>
                        <a:rPr lang="es-MX" sz="900" b="0" dirty="0">
                          <a:solidFill>
                            <a:schemeClr val="tx1"/>
                          </a:solidFill>
                        </a:rPr>
                        <a:t>Muy en desacuerdo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39980540"/>
                  </a:ext>
                </a:extLst>
              </a:tr>
            </a:tbl>
          </a:graphicData>
        </a:graphic>
      </p:graphicFrame>
      <p:sp>
        <p:nvSpPr>
          <p:cNvPr id="21" name="CuadroTexto 20"/>
          <p:cNvSpPr txBox="1"/>
          <p:nvPr/>
        </p:nvSpPr>
        <p:spPr>
          <a:xfrm>
            <a:off x="4536429" y="5924618"/>
            <a:ext cx="3145413" cy="246221"/>
          </a:xfrm>
          <a:prstGeom prst="rect">
            <a:avLst/>
          </a:prstGeom>
          <a:noFill/>
        </p:spPr>
        <p:txBody>
          <a:bodyPr wrap="none" rtlCol="0">
            <a:spAutoFit/>
          </a:bodyPr>
          <a:lstStyle/>
          <a:p>
            <a:r>
              <a:rPr lang="es-MX" sz="1000" b="1" dirty="0"/>
              <a:t>*El porcentaje restante corresponde a la opción </a:t>
            </a:r>
            <a:r>
              <a:rPr lang="es-MX" sz="1000" b="1" dirty="0" err="1"/>
              <a:t>Ns</a:t>
            </a:r>
            <a:r>
              <a:rPr lang="es-MX" sz="1000" b="1" dirty="0"/>
              <a:t>/</a:t>
            </a:r>
            <a:r>
              <a:rPr lang="es-MX" sz="1000" b="1" dirty="0" err="1"/>
              <a:t>Nc</a:t>
            </a:r>
            <a:endParaRPr lang="es-MX" sz="1000" b="1" dirty="0"/>
          </a:p>
        </p:txBody>
      </p:sp>
      <p:sp>
        <p:nvSpPr>
          <p:cNvPr id="22" name="Rectángulo 21"/>
          <p:cNvSpPr/>
          <p:nvPr/>
        </p:nvSpPr>
        <p:spPr>
          <a:xfrm>
            <a:off x="2793618" y="5101925"/>
            <a:ext cx="462178" cy="276999"/>
          </a:xfrm>
          <a:prstGeom prst="rect">
            <a:avLst/>
          </a:prstGeom>
        </p:spPr>
        <p:txBody>
          <a:bodyPr wrap="none">
            <a:spAutoFit/>
          </a:bodyPr>
          <a:lstStyle/>
          <a:p>
            <a:pPr algn="ctr"/>
            <a:r>
              <a:rPr lang="es-MX" sz="1200" b="1" dirty="0"/>
              <a:t>50%</a:t>
            </a:r>
          </a:p>
        </p:txBody>
      </p:sp>
      <p:sp>
        <p:nvSpPr>
          <p:cNvPr id="23" name="Rectángulo 22"/>
          <p:cNvSpPr/>
          <p:nvPr/>
        </p:nvSpPr>
        <p:spPr>
          <a:xfrm>
            <a:off x="8955320" y="5119855"/>
            <a:ext cx="462178" cy="276999"/>
          </a:xfrm>
          <a:prstGeom prst="rect">
            <a:avLst/>
          </a:prstGeom>
        </p:spPr>
        <p:txBody>
          <a:bodyPr wrap="none">
            <a:spAutoFit/>
          </a:bodyPr>
          <a:lstStyle/>
          <a:p>
            <a:pPr algn="ctr"/>
            <a:r>
              <a:rPr lang="es-MX" sz="1200" b="1" dirty="0"/>
              <a:t>50%</a:t>
            </a:r>
          </a:p>
        </p:txBody>
      </p:sp>
      <p:sp>
        <p:nvSpPr>
          <p:cNvPr id="25" name="Marcador de pie de página 3">
            <a:extLst>
              <a:ext uri="{FF2B5EF4-FFF2-40B4-BE49-F238E27FC236}">
                <a16:creationId xmlns="" xmlns:a16="http://schemas.microsoft.com/office/drawing/2014/main" id="{92BC282C-1D97-4350-810C-DF4F1A14947B}"/>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a:solidFill>
                  <a:srgbClr val="1E384C"/>
                </a:solidFill>
                <a:latin typeface="Corbel" panose="020B0503020204020204" pitchFamily="34" charset="0"/>
              </a:rPr>
              <a:t>Encuesta para la medición de la piratería en México. Abril 2017</a:t>
            </a:r>
            <a:endParaRPr lang="es-MX" sz="1200" dirty="0"/>
          </a:p>
        </p:txBody>
      </p:sp>
      <p:sp>
        <p:nvSpPr>
          <p:cNvPr id="27" name="CuadroTexto 26">
            <a:extLst>
              <a:ext uri="{FF2B5EF4-FFF2-40B4-BE49-F238E27FC236}">
                <a16:creationId xmlns="" xmlns:a16="http://schemas.microsoft.com/office/drawing/2014/main" id="{D85A51B5-FB7F-46F1-99E8-D428D4684159}"/>
              </a:ext>
            </a:extLst>
          </p:cNvPr>
          <p:cNvSpPr txBox="1"/>
          <p:nvPr/>
        </p:nvSpPr>
        <p:spPr>
          <a:xfrm>
            <a:off x="3311774" y="1661045"/>
            <a:ext cx="5556329" cy="369332"/>
          </a:xfrm>
          <a:prstGeom prst="rect">
            <a:avLst/>
          </a:prstGeom>
          <a:noFill/>
        </p:spPr>
        <p:txBody>
          <a:bodyPr wrap="none" rtlCol="0">
            <a:spAutoFit/>
          </a:bodyPr>
          <a:lstStyle/>
          <a:p>
            <a:pPr algn="ctr"/>
            <a:r>
              <a:rPr lang="es-MX" b="1" i="1" dirty="0">
                <a:solidFill>
                  <a:schemeClr val="tx1">
                    <a:lumMod val="75000"/>
                    <a:lumOff val="25000"/>
                  </a:schemeClr>
                </a:solidFill>
              </a:rPr>
              <a:t>Opiniones acerca de descargas y contenidos de internet</a:t>
            </a:r>
          </a:p>
        </p:txBody>
      </p:sp>
      <p:sp>
        <p:nvSpPr>
          <p:cNvPr id="4" name="Título 3">
            <a:extLst>
              <a:ext uri="{FF2B5EF4-FFF2-40B4-BE49-F238E27FC236}">
                <a16:creationId xmlns="" xmlns:a16="http://schemas.microsoft.com/office/drawing/2014/main" id="{A8134F0F-1D8B-4CBC-90D3-FBC0AB251EB7}"/>
              </a:ext>
            </a:extLst>
          </p:cNvPr>
          <p:cNvSpPr>
            <a:spLocks noGrp="1"/>
          </p:cNvSpPr>
          <p:nvPr>
            <p:ph type="title"/>
          </p:nvPr>
        </p:nvSpPr>
        <p:spPr>
          <a:xfrm>
            <a:off x="838199" y="365126"/>
            <a:ext cx="10655241" cy="1136803"/>
          </a:xfrm>
        </p:spPr>
        <p:txBody>
          <a:bodyPr/>
          <a:lstStyle/>
          <a:p>
            <a:r>
              <a:rPr lang="es-MX" sz="3300" dirty="0"/>
              <a:t>Más de la mitad de los consumidores de piratería consideran que el contenido en internet debería ser más barato</a:t>
            </a:r>
          </a:p>
        </p:txBody>
      </p:sp>
    </p:spTree>
    <p:extLst>
      <p:ext uri="{BB962C8B-B14F-4D97-AF65-F5344CB8AC3E}">
        <p14:creationId xmlns:p14="http://schemas.microsoft.com/office/powerpoint/2010/main" val="37252224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Gráfico 25">
            <a:extLst>
              <a:ext uri="{FF2B5EF4-FFF2-40B4-BE49-F238E27FC236}">
                <a16:creationId xmlns="" xmlns:a16="http://schemas.microsoft.com/office/drawing/2014/main" id="{FA66BB52-F864-4631-9B00-272023D317AB}"/>
              </a:ext>
            </a:extLst>
          </p:cNvPr>
          <p:cNvGraphicFramePr/>
          <p:nvPr>
            <p:extLst>
              <p:ext uri="{D42A27DB-BD31-4B8C-83A1-F6EECF244321}">
                <p14:modId xmlns:p14="http://schemas.microsoft.com/office/powerpoint/2010/main" val="446019796"/>
              </p:ext>
            </p:extLst>
          </p:nvPr>
        </p:nvGraphicFramePr>
        <p:xfrm>
          <a:off x="6851953" y="2385774"/>
          <a:ext cx="4615137" cy="2983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Gráfico 24">
            <a:extLst>
              <a:ext uri="{FF2B5EF4-FFF2-40B4-BE49-F238E27FC236}">
                <a16:creationId xmlns="" xmlns:a16="http://schemas.microsoft.com/office/drawing/2014/main" id="{8A3F9219-F26C-46FE-8269-05683F5F9EA6}"/>
              </a:ext>
            </a:extLst>
          </p:cNvPr>
          <p:cNvGraphicFramePr/>
          <p:nvPr>
            <p:extLst>
              <p:ext uri="{D42A27DB-BD31-4B8C-83A1-F6EECF244321}">
                <p14:modId xmlns:p14="http://schemas.microsoft.com/office/powerpoint/2010/main" val="3112081878"/>
              </p:ext>
            </p:extLst>
          </p:nvPr>
        </p:nvGraphicFramePr>
        <p:xfrm>
          <a:off x="698841" y="2397162"/>
          <a:ext cx="4615137" cy="2983733"/>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número de diapositiva 4"/>
          <p:cNvSpPr>
            <a:spLocks noGrp="1"/>
          </p:cNvSpPr>
          <p:nvPr>
            <p:ph type="sldNum" sz="quarter" idx="12"/>
          </p:nvPr>
        </p:nvSpPr>
        <p:spPr/>
        <p:txBody>
          <a:bodyPr/>
          <a:lstStyle/>
          <a:p>
            <a:fld id="{01464491-0347-46A0-80D2-6D5F5A3A80C2}" type="slidenum">
              <a:rPr lang="es-MX" smtClean="0"/>
              <a:pPr/>
              <a:t>103</a:t>
            </a:fld>
            <a:endParaRPr lang="es-MX"/>
          </a:p>
        </p:txBody>
      </p:sp>
      <p:sp>
        <p:nvSpPr>
          <p:cNvPr id="7" name="CuadroTexto 6"/>
          <p:cNvSpPr txBox="1"/>
          <p:nvPr/>
        </p:nvSpPr>
        <p:spPr>
          <a:xfrm>
            <a:off x="1429211" y="2106635"/>
            <a:ext cx="3191002" cy="307777"/>
          </a:xfrm>
          <a:prstGeom prst="rect">
            <a:avLst/>
          </a:prstGeom>
          <a:noFill/>
        </p:spPr>
        <p:txBody>
          <a:bodyPr wrap="none" rtlCol="0">
            <a:spAutoFit/>
          </a:bodyPr>
          <a:lstStyle/>
          <a:p>
            <a:pPr algn="ctr"/>
            <a:r>
              <a:rPr lang="es-MX" sz="1400" b="1" dirty="0"/>
              <a:t>Entrevistados que no compraron pirata</a:t>
            </a:r>
          </a:p>
        </p:txBody>
      </p:sp>
      <p:sp>
        <p:nvSpPr>
          <p:cNvPr id="14" name="Rectángulo 13"/>
          <p:cNvSpPr/>
          <p:nvPr/>
        </p:nvSpPr>
        <p:spPr>
          <a:xfrm>
            <a:off x="5211142" y="2569011"/>
            <a:ext cx="1764266" cy="5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850" b="1" dirty="0">
                <a:solidFill>
                  <a:schemeClr val="tx1"/>
                </a:solidFill>
                <a:latin typeface="Corbel" panose="020B0503020204020204" pitchFamily="34" charset="0"/>
              </a:rPr>
              <a:t>Las reglas que establecen lo que se puede o no hacer con el contenido que uno compra deberían ser las mismas para los formatos físicos y los formatos de internet</a:t>
            </a:r>
          </a:p>
        </p:txBody>
      </p:sp>
      <p:sp>
        <p:nvSpPr>
          <p:cNvPr id="15" name="Rectángulo 14"/>
          <p:cNvSpPr/>
          <p:nvPr/>
        </p:nvSpPr>
        <p:spPr>
          <a:xfrm>
            <a:off x="5211141" y="3367032"/>
            <a:ext cx="1764267" cy="5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900" b="1" dirty="0">
                <a:solidFill>
                  <a:schemeClr val="tx1"/>
                </a:solidFill>
                <a:latin typeface="Corbel" panose="020B0503020204020204" pitchFamily="34" charset="0"/>
              </a:rPr>
              <a:t>Es fácil distinguir entre qué es legal y qué no es legal del contenido que se descarga o accede en internet</a:t>
            </a:r>
          </a:p>
        </p:txBody>
      </p:sp>
      <p:sp>
        <p:nvSpPr>
          <p:cNvPr id="16" name="Rectángulo 15"/>
          <p:cNvSpPr/>
          <p:nvPr/>
        </p:nvSpPr>
        <p:spPr>
          <a:xfrm>
            <a:off x="5213866" y="4031932"/>
            <a:ext cx="1764267" cy="5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900" b="1" dirty="0">
                <a:solidFill>
                  <a:schemeClr val="tx1"/>
                </a:solidFill>
                <a:latin typeface="Corbel" panose="020B0503020204020204" pitchFamily="34" charset="0"/>
              </a:rPr>
              <a:t>Está mal acceder a contenido en internet sin el permiso de los creadores, autores o artistas</a:t>
            </a:r>
          </a:p>
        </p:txBody>
      </p:sp>
      <p:sp>
        <p:nvSpPr>
          <p:cNvPr id="17" name="Rectángulo 16"/>
          <p:cNvSpPr/>
          <p:nvPr/>
        </p:nvSpPr>
        <p:spPr>
          <a:xfrm>
            <a:off x="5116197" y="4794887"/>
            <a:ext cx="1954305" cy="5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900" b="1" dirty="0">
                <a:solidFill>
                  <a:schemeClr val="tx1"/>
                </a:solidFill>
                <a:latin typeface="Corbel" panose="020B0503020204020204" pitchFamily="34" charset="0"/>
              </a:rPr>
              <a:t>Adquirir productos piratas, en tienda o en internet, perjudica económicamente a sus creadores, autores o artistas</a:t>
            </a:r>
          </a:p>
          <a:p>
            <a:pPr algn="ctr">
              <a:spcBef>
                <a:spcPts val="300"/>
              </a:spcBef>
            </a:pPr>
            <a:endParaRPr lang="es-MX" sz="900" b="1" dirty="0">
              <a:solidFill>
                <a:schemeClr val="tx1"/>
              </a:solidFill>
              <a:latin typeface="Corbel" panose="020B0503020204020204" pitchFamily="34" charset="0"/>
            </a:endParaRPr>
          </a:p>
        </p:txBody>
      </p:sp>
      <p:sp>
        <p:nvSpPr>
          <p:cNvPr id="18" name="Rectángulo 17"/>
          <p:cNvSpPr/>
          <p:nvPr/>
        </p:nvSpPr>
        <p:spPr>
          <a:xfrm>
            <a:off x="4904601" y="2093842"/>
            <a:ext cx="2377348" cy="15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algn="ctr">
              <a:spcBef>
                <a:spcPts val="300"/>
              </a:spcBef>
            </a:pPr>
            <a:r>
              <a:rPr lang="es-MX" sz="1050" b="1" dirty="0">
                <a:solidFill>
                  <a:schemeClr val="tx1"/>
                </a:solidFill>
                <a:latin typeface="Corbel" panose="020B0503020204020204" pitchFamily="34" charset="0"/>
              </a:rPr>
              <a:t>¿Qué tan de acuerdo está con …?(%) </a:t>
            </a:r>
          </a:p>
        </p:txBody>
      </p:sp>
      <p:sp>
        <p:nvSpPr>
          <p:cNvPr id="19" name="CuadroTexto 18"/>
          <p:cNvSpPr txBox="1"/>
          <p:nvPr/>
        </p:nvSpPr>
        <p:spPr>
          <a:xfrm>
            <a:off x="7681842" y="2106635"/>
            <a:ext cx="2955360" cy="307777"/>
          </a:xfrm>
          <a:prstGeom prst="rect">
            <a:avLst/>
          </a:prstGeom>
          <a:noFill/>
        </p:spPr>
        <p:txBody>
          <a:bodyPr wrap="none" rtlCol="0">
            <a:spAutoFit/>
          </a:bodyPr>
          <a:lstStyle/>
          <a:p>
            <a:pPr algn="ctr"/>
            <a:r>
              <a:rPr lang="es-MX" sz="1400" b="1" dirty="0"/>
              <a:t>Entrevistados que compraron pirata</a:t>
            </a:r>
          </a:p>
        </p:txBody>
      </p:sp>
      <p:sp>
        <p:nvSpPr>
          <p:cNvPr id="21" name="CuadroTexto 20"/>
          <p:cNvSpPr txBox="1"/>
          <p:nvPr/>
        </p:nvSpPr>
        <p:spPr>
          <a:xfrm>
            <a:off x="4531724" y="5917347"/>
            <a:ext cx="3145413" cy="246221"/>
          </a:xfrm>
          <a:prstGeom prst="rect">
            <a:avLst/>
          </a:prstGeom>
          <a:noFill/>
        </p:spPr>
        <p:txBody>
          <a:bodyPr wrap="none" rtlCol="0">
            <a:spAutoFit/>
          </a:bodyPr>
          <a:lstStyle/>
          <a:p>
            <a:r>
              <a:rPr lang="es-MX" sz="1000" b="1" dirty="0"/>
              <a:t>*El porcentaje restante corresponde a la opción </a:t>
            </a:r>
            <a:r>
              <a:rPr lang="es-MX" sz="1000" b="1" dirty="0" err="1"/>
              <a:t>Ns</a:t>
            </a:r>
            <a:r>
              <a:rPr lang="es-MX" sz="1000" b="1" dirty="0"/>
              <a:t>/</a:t>
            </a:r>
            <a:r>
              <a:rPr lang="es-MX" sz="1000" b="1" dirty="0" err="1"/>
              <a:t>Nc</a:t>
            </a:r>
            <a:endParaRPr lang="es-MX" sz="1000" b="1" dirty="0"/>
          </a:p>
        </p:txBody>
      </p:sp>
      <p:sp>
        <p:nvSpPr>
          <p:cNvPr id="22" name="Rectángulo 21"/>
          <p:cNvSpPr/>
          <p:nvPr/>
        </p:nvSpPr>
        <p:spPr>
          <a:xfrm>
            <a:off x="2793618" y="5103216"/>
            <a:ext cx="462178" cy="276999"/>
          </a:xfrm>
          <a:prstGeom prst="rect">
            <a:avLst/>
          </a:prstGeom>
        </p:spPr>
        <p:txBody>
          <a:bodyPr wrap="none">
            <a:spAutoFit/>
          </a:bodyPr>
          <a:lstStyle/>
          <a:p>
            <a:pPr algn="ctr"/>
            <a:r>
              <a:rPr lang="es-MX" sz="1200" b="1" dirty="0"/>
              <a:t>50%</a:t>
            </a:r>
          </a:p>
        </p:txBody>
      </p:sp>
      <p:sp>
        <p:nvSpPr>
          <p:cNvPr id="23" name="Rectángulo 22"/>
          <p:cNvSpPr/>
          <p:nvPr/>
        </p:nvSpPr>
        <p:spPr>
          <a:xfrm>
            <a:off x="8955320" y="5121146"/>
            <a:ext cx="462178" cy="276999"/>
          </a:xfrm>
          <a:prstGeom prst="rect">
            <a:avLst/>
          </a:prstGeom>
        </p:spPr>
        <p:txBody>
          <a:bodyPr wrap="none">
            <a:spAutoFit/>
          </a:bodyPr>
          <a:lstStyle/>
          <a:p>
            <a:pPr algn="ctr"/>
            <a:r>
              <a:rPr lang="es-MX" sz="1200" b="1" dirty="0"/>
              <a:t>50%</a:t>
            </a:r>
          </a:p>
        </p:txBody>
      </p:sp>
      <p:graphicFrame>
        <p:nvGraphicFramePr>
          <p:cNvPr id="24" name="Tabla 23"/>
          <p:cNvGraphicFramePr>
            <a:graphicFrameLocks noGrp="1"/>
          </p:cNvGraphicFramePr>
          <p:nvPr>
            <p:extLst>
              <p:ext uri="{D42A27DB-BD31-4B8C-83A1-F6EECF244321}">
                <p14:modId xmlns:p14="http://schemas.microsoft.com/office/powerpoint/2010/main" val="2855480368"/>
              </p:ext>
            </p:extLst>
          </p:nvPr>
        </p:nvGraphicFramePr>
        <p:xfrm>
          <a:off x="3406095" y="5659795"/>
          <a:ext cx="5436000" cy="252000"/>
        </p:xfrm>
        <a:graphic>
          <a:graphicData uri="http://schemas.openxmlformats.org/drawingml/2006/table">
            <a:tbl>
              <a:tblPr firstRow="1" bandRow="1">
                <a:tableStyleId>{5C22544A-7EE6-4342-B048-85BDC9FD1C3A}</a:tableStyleId>
              </a:tblPr>
              <a:tblGrid>
                <a:gridCol w="252000">
                  <a:extLst>
                    <a:ext uri="{9D8B030D-6E8A-4147-A177-3AD203B41FA5}">
                      <a16:colId xmlns="" xmlns:a16="http://schemas.microsoft.com/office/drawing/2014/main" val="2304653641"/>
                    </a:ext>
                  </a:extLst>
                </a:gridCol>
                <a:gridCol w="1080000">
                  <a:extLst>
                    <a:ext uri="{9D8B030D-6E8A-4147-A177-3AD203B41FA5}">
                      <a16:colId xmlns="" xmlns:a16="http://schemas.microsoft.com/office/drawing/2014/main" val="3084357604"/>
                    </a:ext>
                  </a:extLst>
                </a:gridCol>
                <a:gridCol w="252000">
                  <a:extLst>
                    <a:ext uri="{9D8B030D-6E8A-4147-A177-3AD203B41FA5}">
                      <a16:colId xmlns="" xmlns:a16="http://schemas.microsoft.com/office/drawing/2014/main" val="3584282606"/>
                    </a:ext>
                  </a:extLst>
                </a:gridCol>
                <a:gridCol w="1080000">
                  <a:extLst>
                    <a:ext uri="{9D8B030D-6E8A-4147-A177-3AD203B41FA5}">
                      <a16:colId xmlns="" xmlns:a16="http://schemas.microsoft.com/office/drawing/2014/main" val="948236847"/>
                    </a:ext>
                  </a:extLst>
                </a:gridCol>
                <a:gridCol w="252000">
                  <a:extLst>
                    <a:ext uri="{9D8B030D-6E8A-4147-A177-3AD203B41FA5}">
                      <a16:colId xmlns="" xmlns:a16="http://schemas.microsoft.com/office/drawing/2014/main" val="548391452"/>
                    </a:ext>
                  </a:extLst>
                </a:gridCol>
                <a:gridCol w="1080000">
                  <a:extLst>
                    <a:ext uri="{9D8B030D-6E8A-4147-A177-3AD203B41FA5}">
                      <a16:colId xmlns="" xmlns:a16="http://schemas.microsoft.com/office/drawing/2014/main" val="4106698443"/>
                    </a:ext>
                  </a:extLst>
                </a:gridCol>
                <a:gridCol w="252000">
                  <a:extLst>
                    <a:ext uri="{9D8B030D-6E8A-4147-A177-3AD203B41FA5}">
                      <a16:colId xmlns="" xmlns:a16="http://schemas.microsoft.com/office/drawing/2014/main" val="2290183576"/>
                    </a:ext>
                  </a:extLst>
                </a:gridCol>
                <a:gridCol w="1188000">
                  <a:extLst>
                    <a:ext uri="{9D8B030D-6E8A-4147-A177-3AD203B41FA5}">
                      <a16:colId xmlns="" xmlns:a16="http://schemas.microsoft.com/office/drawing/2014/main" val="3079698160"/>
                    </a:ext>
                  </a:extLst>
                </a:gridCol>
              </a:tblGrid>
              <a:tr h="252000">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l"/>
                      <a:r>
                        <a:rPr lang="es-MX" sz="900" b="0" dirty="0">
                          <a:solidFill>
                            <a:schemeClr val="tx1"/>
                          </a:solidFill>
                        </a:rPr>
                        <a:t>Muy de acuerdo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86ED4"/>
                    </a:solidFill>
                  </a:tcPr>
                </a:tc>
                <a:tc>
                  <a:txBody>
                    <a:bodyPr/>
                    <a:lstStyle/>
                    <a:p>
                      <a:pPr algn="l"/>
                      <a:r>
                        <a:rPr lang="es-MX" sz="900" b="0" dirty="0">
                          <a:solidFill>
                            <a:schemeClr val="tx1"/>
                          </a:solidFill>
                        </a:rPr>
                        <a:t>De acuerdo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a:r>
                        <a:rPr lang="es-MX" sz="900" b="0" dirty="0">
                          <a:solidFill>
                            <a:schemeClr val="tx1"/>
                          </a:solidFill>
                        </a:rPr>
                        <a:t>En desacuerdo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r>
                        <a:rPr lang="es-MX" sz="900" b="0" dirty="0">
                          <a:solidFill>
                            <a:schemeClr val="tx1"/>
                          </a:solidFill>
                        </a:rPr>
                        <a:t>Muy en desacuerdo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39980540"/>
                  </a:ext>
                </a:extLst>
              </a:tr>
            </a:tbl>
          </a:graphicData>
        </a:graphic>
      </p:graphicFrame>
      <p:sp>
        <p:nvSpPr>
          <p:cNvPr id="20" name="Marcador de pie de página 3">
            <a:extLst>
              <a:ext uri="{FF2B5EF4-FFF2-40B4-BE49-F238E27FC236}">
                <a16:creationId xmlns="" xmlns:a16="http://schemas.microsoft.com/office/drawing/2014/main" id="{FA30D070-CE04-4A06-B938-72C3AB2C5809}"/>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4" name="Título 3">
            <a:extLst>
              <a:ext uri="{FF2B5EF4-FFF2-40B4-BE49-F238E27FC236}">
                <a16:creationId xmlns="" xmlns:a16="http://schemas.microsoft.com/office/drawing/2014/main" id="{E375A385-9EE9-4170-B608-BAE0522CAF11}"/>
              </a:ext>
            </a:extLst>
          </p:cNvPr>
          <p:cNvSpPr>
            <a:spLocks noGrp="1"/>
          </p:cNvSpPr>
          <p:nvPr>
            <p:ph type="title"/>
          </p:nvPr>
        </p:nvSpPr>
        <p:spPr>
          <a:xfrm>
            <a:off x="838200" y="365126"/>
            <a:ext cx="10515600" cy="1136803"/>
          </a:xfrm>
        </p:spPr>
        <p:txBody>
          <a:bodyPr/>
          <a:lstStyle/>
          <a:p>
            <a:r>
              <a:rPr lang="es-MX" dirty="0"/>
              <a:t>Cerca del 50% de los consumidores de piratería digital</a:t>
            </a:r>
            <a:r>
              <a:rPr lang="es-MX" i="1" dirty="0"/>
              <a:t> </a:t>
            </a:r>
            <a:r>
              <a:rPr lang="es-MX" dirty="0"/>
              <a:t>saben que lo que hacen es indebido.</a:t>
            </a:r>
          </a:p>
        </p:txBody>
      </p:sp>
      <p:sp>
        <p:nvSpPr>
          <p:cNvPr id="27" name="CuadroTexto 26">
            <a:extLst>
              <a:ext uri="{FF2B5EF4-FFF2-40B4-BE49-F238E27FC236}">
                <a16:creationId xmlns="" xmlns:a16="http://schemas.microsoft.com/office/drawing/2014/main" id="{E0FC8406-DA34-4216-AE63-163E38C66418}"/>
              </a:ext>
            </a:extLst>
          </p:cNvPr>
          <p:cNvSpPr txBox="1"/>
          <p:nvPr/>
        </p:nvSpPr>
        <p:spPr>
          <a:xfrm>
            <a:off x="3311774" y="1661045"/>
            <a:ext cx="5556329" cy="369332"/>
          </a:xfrm>
          <a:prstGeom prst="rect">
            <a:avLst/>
          </a:prstGeom>
          <a:noFill/>
        </p:spPr>
        <p:txBody>
          <a:bodyPr wrap="none" rtlCol="0">
            <a:spAutoFit/>
          </a:bodyPr>
          <a:lstStyle/>
          <a:p>
            <a:pPr algn="ctr"/>
            <a:r>
              <a:rPr lang="es-MX" b="1" i="1" dirty="0">
                <a:solidFill>
                  <a:schemeClr val="tx1">
                    <a:lumMod val="75000"/>
                    <a:lumOff val="25000"/>
                  </a:schemeClr>
                </a:solidFill>
              </a:rPr>
              <a:t>Opiniones acerca de descargas y contenidos de internet</a:t>
            </a:r>
          </a:p>
        </p:txBody>
      </p:sp>
    </p:spTree>
    <p:extLst>
      <p:ext uri="{BB962C8B-B14F-4D97-AF65-F5344CB8AC3E}">
        <p14:creationId xmlns:p14="http://schemas.microsoft.com/office/powerpoint/2010/main" val="28515840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27DA415-0E25-40B7-90F1-921BCC2ACBBA}"/>
              </a:ext>
            </a:extLst>
          </p:cNvPr>
          <p:cNvSpPr>
            <a:spLocks noGrp="1"/>
          </p:cNvSpPr>
          <p:nvPr>
            <p:ph type="ctrTitle"/>
          </p:nvPr>
        </p:nvSpPr>
        <p:spPr/>
        <p:txBody>
          <a:bodyPr/>
          <a:lstStyle/>
          <a:p>
            <a:r>
              <a:rPr lang="es-MX" dirty="0"/>
              <a:t>Datos destacados</a:t>
            </a:r>
          </a:p>
        </p:txBody>
      </p:sp>
      <p:sp>
        <p:nvSpPr>
          <p:cNvPr id="4" name="Marcador de número de diapositiva 3">
            <a:extLst>
              <a:ext uri="{FF2B5EF4-FFF2-40B4-BE49-F238E27FC236}">
                <a16:creationId xmlns="" xmlns:a16="http://schemas.microsoft.com/office/drawing/2014/main" id="{41B23CA6-8B7E-4F87-BB4B-76AB11A8EAD1}"/>
              </a:ext>
            </a:extLst>
          </p:cNvPr>
          <p:cNvSpPr>
            <a:spLocks noGrp="1"/>
          </p:cNvSpPr>
          <p:nvPr>
            <p:ph type="sldNum" sz="quarter" idx="12"/>
          </p:nvPr>
        </p:nvSpPr>
        <p:spPr/>
        <p:txBody>
          <a:bodyPr/>
          <a:lstStyle/>
          <a:p>
            <a:fld id="{01464491-0347-46A0-80D2-6D5F5A3A80C2}" type="slidenum">
              <a:rPr lang="es-MX" smtClean="0"/>
              <a:t>104</a:t>
            </a:fld>
            <a:endParaRPr lang="es-MX"/>
          </a:p>
        </p:txBody>
      </p:sp>
      <p:sp>
        <p:nvSpPr>
          <p:cNvPr id="5" name="Marcador de pie de página 4">
            <a:extLst>
              <a:ext uri="{FF2B5EF4-FFF2-40B4-BE49-F238E27FC236}">
                <a16:creationId xmlns="" xmlns:a16="http://schemas.microsoft.com/office/drawing/2014/main" id="{6F832C13-0F41-4653-BC31-C16C6308600F}"/>
              </a:ext>
            </a:extLst>
          </p:cNvPr>
          <p:cNvSpPr>
            <a:spLocks noGrp="1"/>
          </p:cNvSpPr>
          <p:nvPr>
            <p:ph type="ftr" sz="quarter" idx="11"/>
          </p:nvPr>
        </p:nvSpPr>
        <p:spPr>
          <a:xfrm>
            <a:off x="508000" y="6356350"/>
            <a:ext cx="4114800" cy="365125"/>
          </a:xfrm>
          <a:prstGeom prst="rect">
            <a:avLst/>
          </a:prstGeom>
        </p:spPr>
        <p:txBody>
          <a:bodyPr/>
          <a:lstStyle>
            <a:lvl1pPr>
              <a:defRPr sz="1200">
                <a:solidFill>
                  <a:schemeClr val="tx1">
                    <a:lumMod val="50000"/>
                    <a:lumOff val="50000"/>
                  </a:schemeClr>
                </a:solidFill>
              </a:defRPr>
            </a:lvl1pPr>
          </a:lstStyle>
          <a:p>
            <a:r>
              <a:rPr lang="es-MX" dirty="0"/>
              <a:t>Encuesta para la medición de la piratería en México. Abril 2017</a:t>
            </a:r>
          </a:p>
        </p:txBody>
      </p:sp>
    </p:spTree>
    <p:extLst>
      <p:ext uri="{BB962C8B-B14F-4D97-AF65-F5344CB8AC3E}">
        <p14:creationId xmlns:p14="http://schemas.microsoft.com/office/powerpoint/2010/main" val="9981311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2867DA9-D769-4D83-89AC-DA97B4045BEF}"/>
              </a:ext>
            </a:extLst>
          </p:cNvPr>
          <p:cNvSpPr>
            <a:spLocks noGrp="1"/>
          </p:cNvSpPr>
          <p:nvPr>
            <p:ph type="sldNum" sz="quarter" idx="12"/>
          </p:nvPr>
        </p:nvSpPr>
        <p:spPr/>
        <p:txBody>
          <a:bodyPr/>
          <a:lstStyle/>
          <a:p>
            <a:fld id="{01464491-0347-46A0-80D2-6D5F5A3A80C2}" type="slidenum">
              <a:rPr lang="es-MX" smtClean="0"/>
              <a:t>105</a:t>
            </a:fld>
            <a:endParaRPr lang="es-MX"/>
          </a:p>
        </p:txBody>
      </p:sp>
      <p:sp>
        <p:nvSpPr>
          <p:cNvPr id="5" name="Título 1">
            <a:extLst>
              <a:ext uri="{FF2B5EF4-FFF2-40B4-BE49-F238E27FC236}">
                <a16:creationId xmlns="" xmlns:a16="http://schemas.microsoft.com/office/drawing/2014/main" id="{BC93A91C-48DE-4D43-A52E-D2F4EA842FD1}"/>
              </a:ext>
            </a:extLst>
          </p:cNvPr>
          <p:cNvSpPr txBox="1">
            <a:spLocks/>
          </p:cNvSpPr>
          <p:nvPr/>
        </p:nvSpPr>
        <p:spPr>
          <a:xfrm>
            <a:off x="771897" y="1111086"/>
            <a:ext cx="10806546" cy="262388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600" b="1" dirty="0">
                <a:solidFill>
                  <a:schemeClr val="bg1"/>
                </a:solidFill>
              </a:rPr>
              <a:t>Se </a:t>
            </a:r>
            <a:r>
              <a:rPr lang="en-US" sz="5600" b="1" dirty="0" err="1">
                <a:solidFill>
                  <a:schemeClr val="bg1"/>
                </a:solidFill>
              </a:rPr>
              <a:t>estima</a:t>
            </a:r>
            <a:r>
              <a:rPr lang="en-US" sz="5600" b="1" dirty="0">
                <a:solidFill>
                  <a:schemeClr val="bg1"/>
                </a:solidFill>
              </a:rPr>
              <a:t> que 41.9 </a:t>
            </a:r>
            <a:r>
              <a:rPr lang="en-US" sz="5600" b="1" dirty="0" err="1">
                <a:solidFill>
                  <a:schemeClr val="bg1"/>
                </a:solidFill>
              </a:rPr>
              <a:t>millones</a:t>
            </a:r>
            <a:r>
              <a:rPr lang="en-US" sz="5600" b="1" dirty="0">
                <a:solidFill>
                  <a:schemeClr val="bg1"/>
                </a:solidFill>
              </a:rPr>
              <a:t> de </a:t>
            </a:r>
            <a:r>
              <a:rPr lang="en-US" sz="5600" b="1" dirty="0" err="1">
                <a:solidFill>
                  <a:schemeClr val="bg1"/>
                </a:solidFill>
              </a:rPr>
              <a:t>mexicanos</a:t>
            </a:r>
            <a:r>
              <a:rPr lang="en-US" sz="5600" b="1" dirty="0">
                <a:solidFill>
                  <a:schemeClr val="bg1"/>
                </a:solidFill>
              </a:rPr>
              <a:t> </a:t>
            </a:r>
            <a:r>
              <a:rPr lang="en-US" sz="5600" b="1" dirty="0" err="1">
                <a:solidFill>
                  <a:schemeClr val="bg1"/>
                </a:solidFill>
              </a:rPr>
              <a:t>consumieron</a:t>
            </a:r>
            <a:r>
              <a:rPr lang="en-US" sz="5600" b="1" dirty="0">
                <a:solidFill>
                  <a:schemeClr val="bg1"/>
                </a:solidFill>
              </a:rPr>
              <a:t> </a:t>
            </a:r>
            <a:r>
              <a:rPr lang="en-US" sz="5600" b="1" dirty="0" err="1">
                <a:solidFill>
                  <a:schemeClr val="bg1"/>
                </a:solidFill>
              </a:rPr>
              <a:t>algún</a:t>
            </a:r>
            <a:r>
              <a:rPr lang="en-US" sz="5600" b="1" dirty="0">
                <a:solidFill>
                  <a:schemeClr val="bg1"/>
                </a:solidFill>
              </a:rPr>
              <a:t> </a:t>
            </a:r>
            <a:r>
              <a:rPr lang="en-US" sz="5600" b="1" dirty="0" err="1">
                <a:solidFill>
                  <a:schemeClr val="bg1"/>
                </a:solidFill>
              </a:rPr>
              <a:t>tipo</a:t>
            </a:r>
            <a:r>
              <a:rPr lang="en-US" sz="5600" b="1" dirty="0">
                <a:solidFill>
                  <a:schemeClr val="bg1"/>
                </a:solidFill>
              </a:rPr>
              <a:t> de </a:t>
            </a:r>
            <a:r>
              <a:rPr lang="en-US" sz="5600" b="1" dirty="0" err="1">
                <a:solidFill>
                  <a:schemeClr val="bg1"/>
                </a:solidFill>
              </a:rPr>
              <a:t>piratería</a:t>
            </a:r>
            <a:r>
              <a:rPr lang="en-US" sz="5600" b="1" dirty="0">
                <a:solidFill>
                  <a:schemeClr val="bg1"/>
                </a:solidFill>
              </a:rPr>
              <a:t> el </a:t>
            </a:r>
            <a:r>
              <a:rPr lang="en-US" sz="5600" b="1" dirty="0" err="1">
                <a:solidFill>
                  <a:schemeClr val="bg1"/>
                </a:solidFill>
              </a:rPr>
              <a:t>año</a:t>
            </a:r>
            <a:r>
              <a:rPr lang="en-US" sz="5600" b="1" dirty="0">
                <a:solidFill>
                  <a:schemeClr val="bg1"/>
                </a:solidFill>
              </a:rPr>
              <a:t> </a:t>
            </a:r>
            <a:r>
              <a:rPr lang="en-US" sz="5600" b="1" dirty="0" err="1">
                <a:solidFill>
                  <a:schemeClr val="bg1"/>
                </a:solidFill>
              </a:rPr>
              <a:t>pasado</a:t>
            </a:r>
            <a:endParaRPr lang="en-US" sz="5600" b="1" dirty="0">
              <a:solidFill>
                <a:schemeClr val="bg1"/>
              </a:solidFill>
            </a:endParaRPr>
          </a:p>
          <a:p>
            <a:endParaRPr lang="en-US" sz="3600" b="1" dirty="0">
              <a:solidFill>
                <a:schemeClr val="bg1"/>
              </a:solidFill>
            </a:endParaRPr>
          </a:p>
          <a:p>
            <a:r>
              <a:rPr lang="en-US" sz="3300" b="1" dirty="0">
                <a:solidFill>
                  <a:schemeClr val="bg1"/>
                </a:solidFill>
              </a:rPr>
              <a:t>(81% de la </a:t>
            </a:r>
            <a:r>
              <a:rPr lang="en-US" sz="3300" b="1" dirty="0" err="1">
                <a:solidFill>
                  <a:schemeClr val="bg1"/>
                </a:solidFill>
              </a:rPr>
              <a:t>población</a:t>
            </a:r>
            <a:r>
              <a:rPr lang="en-US" sz="3300" b="1" dirty="0">
                <a:solidFill>
                  <a:schemeClr val="bg1"/>
                </a:solidFill>
              </a:rPr>
              <a:t> </a:t>
            </a:r>
            <a:r>
              <a:rPr lang="en-US" sz="3300" b="1" dirty="0" err="1">
                <a:solidFill>
                  <a:schemeClr val="bg1"/>
                </a:solidFill>
              </a:rPr>
              <a:t>que</a:t>
            </a:r>
            <a:r>
              <a:rPr lang="en-US" sz="3300" b="1" dirty="0">
                <a:solidFill>
                  <a:schemeClr val="bg1"/>
                </a:solidFill>
              </a:rPr>
              <a:t> reside en </a:t>
            </a:r>
            <a:r>
              <a:rPr lang="en-US" sz="3300" b="1" dirty="0" err="1">
                <a:solidFill>
                  <a:schemeClr val="bg1"/>
                </a:solidFill>
              </a:rPr>
              <a:t>localidades</a:t>
            </a:r>
            <a:r>
              <a:rPr lang="en-US" sz="3300" b="1" dirty="0">
                <a:solidFill>
                  <a:schemeClr val="bg1"/>
                </a:solidFill>
              </a:rPr>
              <a:t> </a:t>
            </a:r>
            <a:r>
              <a:rPr lang="en-US" sz="3300" b="1" dirty="0" err="1">
                <a:solidFill>
                  <a:schemeClr val="bg1"/>
                </a:solidFill>
              </a:rPr>
              <a:t>mayores</a:t>
            </a:r>
            <a:r>
              <a:rPr lang="en-US" sz="3300" b="1" dirty="0">
                <a:solidFill>
                  <a:schemeClr val="bg1"/>
                </a:solidFill>
              </a:rPr>
              <a:t> a 15 mil hab.)</a:t>
            </a:r>
          </a:p>
        </p:txBody>
      </p:sp>
      <p:sp>
        <p:nvSpPr>
          <p:cNvPr id="6" name="Marcador de pie de página 3">
            <a:extLst>
              <a:ext uri="{FF2B5EF4-FFF2-40B4-BE49-F238E27FC236}">
                <a16:creationId xmlns="" xmlns:a16="http://schemas.microsoft.com/office/drawing/2014/main" id="{C9F45DAF-0691-4D2A-A9FE-5984CB4AF876}"/>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32635652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9ADCC540-530F-4A4D-A0DA-10016009D136}"/>
              </a:ext>
            </a:extLst>
          </p:cNvPr>
          <p:cNvSpPr>
            <a:spLocks noGrp="1"/>
          </p:cNvSpPr>
          <p:nvPr>
            <p:ph type="sldNum" sz="quarter" idx="12"/>
          </p:nvPr>
        </p:nvSpPr>
        <p:spPr/>
        <p:txBody>
          <a:bodyPr/>
          <a:lstStyle/>
          <a:p>
            <a:fld id="{01464491-0347-46A0-80D2-6D5F5A3A80C2}" type="slidenum">
              <a:rPr lang="es-MX" smtClean="0"/>
              <a:t>106</a:t>
            </a:fld>
            <a:endParaRPr lang="es-MX"/>
          </a:p>
        </p:txBody>
      </p:sp>
      <p:sp>
        <p:nvSpPr>
          <p:cNvPr id="2" name="Título 1">
            <a:extLst>
              <a:ext uri="{FF2B5EF4-FFF2-40B4-BE49-F238E27FC236}">
                <a16:creationId xmlns="" xmlns:a16="http://schemas.microsoft.com/office/drawing/2014/main" id="{2E26CAA2-9518-41D1-BBF0-5737093E028A}"/>
              </a:ext>
            </a:extLst>
          </p:cNvPr>
          <p:cNvSpPr>
            <a:spLocks noGrp="1"/>
          </p:cNvSpPr>
          <p:nvPr>
            <p:ph type="title"/>
          </p:nvPr>
        </p:nvSpPr>
        <p:spPr/>
        <p:txBody>
          <a:bodyPr>
            <a:normAutofit fontScale="90000"/>
          </a:bodyPr>
          <a:lstStyle/>
          <a:p>
            <a:r>
              <a:rPr lang="es-MX" dirty="0"/>
              <a:t>Se estima que el año pasado se gastaron 20.9 </a:t>
            </a:r>
            <a:r>
              <a:rPr lang="es-MX" dirty="0" err="1"/>
              <a:t>mmdp</a:t>
            </a:r>
            <a:r>
              <a:rPr lang="es-MX" dirty="0"/>
              <a:t> en música, películas, </a:t>
            </a:r>
            <a:r>
              <a:rPr lang="es-MX" i="1" dirty="0"/>
              <a:t>software</a:t>
            </a:r>
            <a:r>
              <a:rPr lang="es-MX" dirty="0"/>
              <a:t> y libros pirata. Un gasto lícito equivalente hubiese generado 3.34 </a:t>
            </a:r>
            <a:r>
              <a:rPr lang="es-MX" dirty="0" err="1"/>
              <a:t>mmdp</a:t>
            </a:r>
            <a:r>
              <a:rPr lang="es-MX" dirty="0"/>
              <a:t> en IVA</a:t>
            </a:r>
          </a:p>
        </p:txBody>
      </p:sp>
      <p:sp>
        <p:nvSpPr>
          <p:cNvPr id="4" name="Marcador de pie de página 3">
            <a:extLst>
              <a:ext uri="{FF2B5EF4-FFF2-40B4-BE49-F238E27FC236}">
                <a16:creationId xmlns="" xmlns:a16="http://schemas.microsoft.com/office/drawing/2014/main" id="{E3B42F31-357A-47E3-B97A-C0E51B42CF25}"/>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19972833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42CD885A-49AD-4079-B433-3AD6B0AECBA2}"/>
              </a:ext>
            </a:extLst>
          </p:cNvPr>
          <p:cNvSpPr>
            <a:spLocks noGrp="1"/>
          </p:cNvSpPr>
          <p:nvPr>
            <p:ph type="sldNum" sz="quarter" idx="12"/>
          </p:nvPr>
        </p:nvSpPr>
        <p:spPr/>
        <p:txBody>
          <a:bodyPr/>
          <a:lstStyle/>
          <a:p>
            <a:fld id="{01464491-0347-46A0-80D2-6D5F5A3A80C2}" type="slidenum">
              <a:rPr lang="es-MX" smtClean="0"/>
              <a:t>107</a:t>
            </a:fld>
            <a:endParaRPr lang="es-MX"/>
          </a:p>
        </p:txBody>
      </p:sp>
      <p:sp>
        <p:nvSpPr>
          <p:cNvPr id="3" name="Título 2">
            <a:extLst>
              <a:ext uri="{FF2B5EF4-FFF2-40B4-BE49-F238E27FC236}">
                <a16:creationId xmlns="" xmlns:a16="http://schemas.microsoft.com/office/drawing/2014/main" id="{90FABA71-C2DA-47A4-ACF0-61DFDE53EC36}"/>
              </a:ext>
            </a:extLst>
          </p:cNvPr>
          <p:cNvSpPr>
            <a:spLocks noGrp="1"/>
          </p:cNvSpPr>
          <p:nvPr>
            <p:ph type="title"/>
          </p:nvPr>
        </p:nvSpPr>
        <p:spPr/>
        <p:txBody>
          <a:bodyPr/>
          <a:lstStyle/>
          <a:p>
            <a:r>
              <a:rPr lang="es-MX" dirty="0"/>
              <a:t>90% de los consumidores de música son piratas.</a:t>
            </a:r>
            <a:br>
              <a:rPr lang="es-MX" dirty="0"/>
            </a:br>
            <a:r>
              <a:rPr lang="es-MX" dirty="0"/>
              <a:t>Gastaron más de 10 </a:t>
            </a:r>
            <a:r>
              <a:rPr lang="es-MX" dirty="0" err="1"/>
              <a:t>mmdp</a:t>
            </a:r>
            <a:r>
              <a:rPr lang="es-MX" dirty="0"/>
              <a:t> en piratería el año pasado.</a:t>
            </a:r>
          </a:p>
        </p:txBody>
      </p:sp>
      <p:sp>
        <p:nvSpPr>
          <p:cNvPr id="4" name="Marcador de pie de página 3">
            <a:extLst>
              <a:ext uri="{FF2B5EF4-FFF2-40B4-BE49-F238E27FC236}">
                <a16:creationId xmlns="" xmlns:a16="http://schemas.microsoft.com/office/drawing/2014/main" id="{E10A3E6A-2E32-4C60-B927-397C67020469}"/>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24027859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42CD885A-49AD-4079-B433-3AD6B0AECBA2}"/>
              </a:ext>
            </a:extLst>
          </p:cNvPr>
          <p:cNvSpPr>
            <a:spLocks noGrp="1"/>
          </p:cNvSpPr>
          <p:nvPr>
            <p:ph type="sldNum" sz="quarter" idx="12"/>
          </p:nvPr>
        </p:nvSpPr>
        <p:spPr/>
        <p:txBody>
          <a:bodyPr/>
          <a:lstStyle/>
          <a:p>
            <a:fld id="{01464491-0347-46A0-80D2-6D5F5A3A80C2}" type="slidenum">
              <a:rPr lang="es-MX" smtClean="0"/>
              <a:t>108</a:t>
            </a:fld>
            <a:endParaRPr lang="es-MX"/>
          </a:p>
        </p:txBody>
      </p:sp>
      <p:sp>
        <p:nvSpPr>
          <p:cNvPr id="3" name="Título 2">
            <a:extLst>
              <a:ext uri="{FF2B5EF4-FFF2-40B4-BE49-F238E27FC236}">
                <a16:creationId xmlns="" xmlns:a16="http://schemas.microsoft.com/office/drawing/2014/main" id="{90FABA71-C2DA-47A4-ACF0-61DFDE53EC36}"/>
              </a:ext>
            </a:extLst>
          </p:cNvPr>
          <p:cNvSpPr>
            <a:spLocks noGrp="1"/>
          </p:cNvSpPr>
          <p:nvPr>
            <p:ph type="title"/>
          </p:nvPr>
        </p:nvSpPr>
        <p:spPr/>
        <p:txBody>
          <a:bodyPr/>
          <a:lstStyle/>
          <a:p>
            <a:r>
              <a:rPr lang="es-MX" dirty="0"/>
              <a:t>89% de los consumidores de películas, son piratas.</a:t>
            </a:r>
            <a:br>
              <a:rPr lang="es-MX" dirty="0"/>
            </a:br>
            <a:r>
              <a:rPr lang="es-MX" dirty="0"/>
              <a:t>Gastaron más de 8 </a:t>
            </a:r>
            <a:r>
              <a:rPr lang="es-MX" dirty="0" err="1"/>
              <a:t>mmdp</a:t>
            </a:r>
            <a:r>
              <a:rPr lang="es-MX" dirty="0"/>
              <a:t> en piratería el año pasado.</a:t>
            </a:r>
          </a:p>
        </p:txBody>
      </p:sp>
      <p:sp>
        <p:nvSpPr>
          <p:cNvPr id="4" name="Marcador de pie de página 3">
            <a:extLst>
              <a:ext uri="{FF2B5EF4-FFF2-40B4-BE49-F238E27FC236}">
                <a16:creationId xmlns="" xmlns:a16="http://schemas.microsoft.com/office/drawing/2014/main" id="{0E23C018-7C37-406F-B4FA-3DE088EDEC04}"/>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954895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50947E28-7CC3-4B67-962A-A82E37304B4F}"/>
              </a:ext>
            </a:extLst>
          </p:cNvPr>
          <p:cNvSpPr>
            <a:spLocks noGrp="1"/>
          </p:cNvSpPr>
          <p:nvPr>
            <p:ph type="sldNum" sz="quarter" idx="12"/>
          </p:nvPr>
        </p:nvSpPr>
        <p:spPr/>
        <p:txBody>
          <a:bodyPr/>
          <a:lstStyle/>
          <a:p>
            <a:fld id="{01464491-0347-46A0-80D2-6D5F5A3A80C2}" type="slidenum">
              <a:rPr lang="es-MX" smtClean="0"/>
              <a:t>109</a:t>
            </a:fld>
            <a:endParaRPr lang="es-MX"/>
          </a:p>
        </p:txBody>
      </p:sp>
      <p:sp>
        <p:nvSpPr>
          <p:cNvPr id="3" name="Título 2">
            <a:extLst>
              <a:ext uri="{FF2B5EF4-FFF2-40B4-BE49-F238E27FC236}">
                <a16:creationId xmlns="" xmlns:a16="http://schemas.microsoft.com/office/drawing/2014/main" id="{6442B00D-03AC-4A1D-929F-A5992FEBC354}"/>
              </a:ext>
            </a:extLst>
          </p:cNvPr>
          <p:cNvSpPr>
            <a:spLocks noGrp="1"/>
          </p:cNvSpPr>
          <p:nvPr>
            <p:ph type="title"/>
          </p:nvPr>
        </p:nvSpPr>
        <p:spPr/>
        <p:txBody>
          <a:bodyPr/>
          <a:lstStyle/>
          <a:p>
            <a:r>
              <a:rPr lang="es-MX" dirty="0"/>
              <a:t>La principal razón de consumo de música, películas y libros piratas en físico, es el precio.</a:t>
            </a:r>
          </a:p>
        </p:txBody>
      </p:sp>
      <p:sp>
        <p:nvSpPr>
          <p:cNvPr id="4" name="Marcador de pie de página 3">
            <a:extLst>
              <a:ext uri="{FF2B5EF4-FFF2-40B4-BE49-F238E27FC236}">
                <a16:creationId xmlns="" xmlns:a16="http://schemas.microsoft.com/office/drawing/2014/main" id="{0DD3FA8E-9B4D-4186-8400-FF4030A1C47D}"/>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93338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ítulo 35"/>
          <p:cNvSpPr>
            <a:spLocks noGrp="1"/>
          </p:cNvSpPr>
          <p:nvPr>
            <p:ph type="title"/>
          </p:nvPr>
        </p:nvSpPr>
        <p:spPr>
          <a:xfrm>
            <a:off x="838200" y="365126"/>
            <a:ext cx="9262396" cy="1136803"/>
          </a:xfrm>
        </p:spPr>
        <p:txBody>
          <a:bodyPr/>
          <a:lstStyle/>
          <a:p>
            <a:r>
              <a:rPr lang="es-MX" dirty="0"/>
              <a:t>Se estima que </a:t>
            </a:r>
            <a:r>
              <a:rPr lang="es-MX" b="1" dirty="0"/>
              <a:t>1.4 millones </a:t>
            </a:r>
            <a:r>
              <a:rPr lang="es-MX" dirty="0"/>
              <a:t>de mexicanos consumieron </a:t>
            </a:r>
            <a:r>
              <a:rPr lang="es-MX" b="1" dirty="0"/>
              <a:t>pinturas pirata </a:t>
            </a:r>
            <a:r>
              <a:rPr lang="es-MX" dirty="0"/>
              <a:t>el año pasado</a:t>
            </a:r>
          </a:p>
        </p:txBody>
      </p:sp>
      <p:graphicFrame>
        <p:nvGraphicFramePr>
          <p:cNvPr id="11" name="Marcador de contenido 10">
            <a:extLst>
              <a:ext uri="{FF2B5EF4-FFF2-40B4-BE49-F238E27FC236}">
                <a16:creationId xmlns="" xmlns:a16="http://schemas.microsoft.com/office/drawing/2014/main" id="{679A3405-8036-4CEC-ADF8-0A371446C12A}"/>
              </a:ext>
            </a:extLst>
          </p:cNvPr>
          <p:cNvGraphicFramePr>
            <a:graphicFrameLocks noGrp="1"/>
          </p:cNvGraphicFramePr>
          <p:nvPr>
            <p:ph idx="4294967295"/>
            <p:extLst>
              <p:ext uri="{D42A27DB-BD31-4B8C-83A1-F6EECF244321}">
                <p14:modId xmlns:p14="http://schemas.microsoft.com/office/powerpoint/2010/main" val="3067240740"/>
              </p:ext>
            </p:extLst>
          </p:nvPr>
        </p:nvGraphicFramePr>
        <p:xfrm>
          <a:off x="1474694" y="1681163"/>
          <a:ext cx="5266765"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número de diapositiva 4"/>
          <p:cNvSpPr>
            <a:spLocks noGrp="1"/>
          </p:cNvSpPr>
          <p:nvPr>
            <p:ph type="sldNum" sz="quarter" idx="12"/>
          </p:nvPr>
        </p:nvSpPr>
        <p:spPr>
          <a:xfrm>
            <a:off x="8610600" y="6356350"/>
            <a:ext cx="2743200" cy="365125"/>
          </a:xfrm>
        </p:spPr>
        <p:txBody>
          <a:bodyPr/>
          <a:lstStyle/>
          <a:p>
            <a:fld id="{01464491-0347-46A0-80D2-6D5F5A3A80C2}" type="slidenum">
              <a:rPr lang="es-MX" smtClean="0"/>
              <a:pPr/>
              <a:t>11</a:t>
            </a:fld>
            <a:endParaRPr lang="es-MX" dirty="0"/>
          </a:p>
        </p:txBody>
      </p:sp>
      <p:sp>
        <p:nvSpPr>
          <p:cNvPr id="22" name="Rectángulo 21"/>
          <p:cNvSpPr/>
          <p:nvPr/>
        </p:nvSpPr>
        <p:spPr>
          <a:xfrm>
            <a:off x="7399899" y="2267146"/>
            <a:ext cx="2582301" cy="3323987"/>
          </a:xfrm>
          <a:prstGeom prst="rect">
            <a:avLst/>
          </a:prstGeom>
        </p:spPr>
        <p:txBody>
          <a:bodyPr wrap="square">
            <a:spAutoFit/>
          </a:bodyPr>
          <a:lstStyle/>
          <a:p>
            <a:pPr algn="ctr"/>
            <a:r>
              <a:rPr lang="es-MX" sz="2800" b="1" dirty="0">
                <a:solidFill>
                  <a:srgbClr val="398E92"/>
                </a:solidFill>
              </a:rPr>
              <a:t>1.2 m (2.4%)</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0.2 m (0.3%)</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50.2 m (97.3%)</a:t>
            </a:r>
          </a:p>
          <a:p>
            <a:pPr algn="ctr"/>
            <a:r>
              <a:rPr lang="es-MX" b="1" dirty="0">
                <a:solidFill>
                  <a:srgbClr val="7F7F7F"/>
                </a:solidFill>
              </a:rPr>
              <a:t>No piratas</a:t>
            </a:r>
          </a:p>
        </p:txBody>
      </p:sp>
      <p:pic>
        <p:nvPicPr>
          <p:cNvPr id="8" name="Picture 2">
            <a:extLst>
              <a:ext uri="{FF2B5EF4-FFF2-40B4-BE49-F238E27FC236}">
                <a16:creationId xmlns="" xmlns:a16="http://schemas.microsoft.com/office/drawing/2014/main" id="{3FE2ADA5-D35C-4B3F-9D55-EED1933C1A2E}"/>
              </a:ext>
            </a:extLst>
          </p:cNvPr>
          <p:cNvPicPr>
            <a:picLocks noChangeAspect="1" noChangeArrowheads="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bwMode="auto">
          <a:xfrm>
            <a:off x="10100596" y="412823"/>
            <a:ext cx="1253204" cy="1253204"/>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pie de página 3">
            <a:extLst>
              <a:ext uri="{FF2B5EF4-FFF2-40B4-BE49-F238E27FC236}">
                <a16:creationId xmlns="" xmlns:a16="http://schemas.microsoft.com/office/drawing/2014/main" id="{7811B10A-6656-4DF6-B648-587921DD68CB}"/>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8152059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644D5BFD-3758-48DF-9930-25E63FBCC02D}"/>
              </a:ext>
            </a:extLst>
          </p:cNvPr>
          <p:cNvSpPr>
            <a:spLocks noGrp="1"/>
          </p:cNvSpPr>
          <p:nvPr>
            <p:ph type="sldNum" sz="quarter" idx="12"/>
          </p:nvPr>
        </p:nvSpPr>
        <p:spPr/>
        <p:txBody>
          <a:bodyPr/>
          <a:lstStyle/>
          <a:p>
            <a:fld id="{01464491-0347-46A0-80D2-6D5F5A3A80C2}" type="slidenum">
              <a:rPr lang="es-MX" smtClean="0"/>
              <a:t>110</a:t>
            </a:fld>
            <a:endParaRPr lang="es-MX"/>
          </a:p>
        </p:txBody>
      </p:sp>
      <p:sp>
        <p:nvSpPr>
          <p:cNvPr id="3" name="Título 2">
            <a:extLst>
              <a:ext uri="{FF2B5EF4-FFF2-40B4-BE49-F238E27FC236}">
                <a16:creationId xmlns="" xmlns:a16="http://schemas.microsoft.com/office/drawing/2014/main" id="{ECEFE537-E4FF-4E58-83C2-131A95830D9F}"/>
              </a:ext>
            </a:extLst>
          </p:cNvPr>
          <p:cNvSpPr>
            <a:spLocks noGrp="1"/>
          </p:cNvSpPr>
          <p:nvPr>
            <p:ph type="title"/>
          </p:nvPr>
        </p:nvSpPr>
        <p:spPr/>
        <p:txBody>
          <a:bodyPr/>
          <a:lstStyle/>
          <a:p>
            <a:r>
              <a:rPr lang="es-MX" dirty="0"/>
              <a:t>Más del 70% de los consumidores de piratería en internet lo hicieron gratuitamente.</a:t>
            </a:r>
          </a:p>
        </p:txBody>
      </p:sp>
      <p:sp>
        <p:nvSpPr>
          <p:cNvPr id="4" name="Marcador de pie de página 3">
            <a:extLst>
              <a:ext uri="{FF2B5EF4-FFF2-40B4-BE49-F238E27FC236}">
                <a16:creationId xmlns="" xmlns:a16="http://schemas.microsoft.com/office/drawing/2014/main" id="{A7E842ED-C44E-4C3E-A462-47CBDD53311A}"/>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29998284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1A3197DB-BFE7-4E96-8D60-7890BB8AE31A}"/>
              </a:ext>
            </a:extLst>
          </p:cNvPr>
          <p:cNvSpPr>
            <a:spLocks noGrp="1"/>
          </p:cNvSpPr>
          <p:nvPr>
            <p:ph type="sldNum" sz="quarter" idx="12"/>
          </p:nvPr>
        </p:nvSpPr>
        <p:spPr/>
        <p:txBody>
          <a:bodyPr/>
          <a:lstStyle/>
          <a:p>
            <a:fld id="{01464491-0347-46A0-80D2-6D5F5A3A80C2}" type="slidenum">
              <a:rPr lang="es-MX" smtClean="0"/>
              <a:t>111</a:t>
            </a:fld>
            <a:endParaRPr lang="es-MX"/>
          </a:p>
        </p:txBody>
      </p:sp>
      <p:sp>
        <p:nvSpPr>
          <p:cNvPr id="3" name="Título 2">
            <a:extLst>
              <a:ext uri="{FF2B5EF4-FFF2-40B4-BE49-F238E27FC236}">
                <a16:creationId xmlns="" xmlns:a16="http://schemas.microsoft.com/office/drawing/2014/main" id="{289B7CD7-ABA4-40F7-9314-89DE7CEC30A1}"/>
              </a:ext>
            </a:extLst>
          </p:cNvPr>
          <p:cNvSpPr>
            <a:spLocks noGrp="1"/>
          </p:cNvSpPr>
          <p:nvPr>
            <p:ph type="title"/>
          </p:nvPr>
        </p:nvSpPr>
        <p:spPr/>
        <p:txBody>
          <a:bodyPr/>
          <a:lstStyle/>
          <a:p>
            <a:r>
              <a:rPr lang="es-MX" dirty="0"/>
              <a:t>La principal razón de consumo de piratería digital es la facilidad de adquisición.</a:t>
            </a:r>
          </a:p>
        </p:txBody>
      </p:sp>
      <p:sp>
        <p:nvSpPr>
          <p:cNvPr id="4" name="Marcador de pie de página 3">
            <a:extLst>
              <a:ext uri="{FF2B5EF4-FFF2-40B4-BE49-F238E27FC236}">
                <a16:creationId xmlns="" xmlns:a16="http://schemas.microsoft.com/office/drawing/2014/main" id="{C9896EC9-A34F-4794-9E04-13B53A59F59C}"/>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32268113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41424" y="5229438"/>
            <a:ext cx="2348496" cy="1368000"/>
          </a:xfrm>
          <a:prstGeom prst="rect">
            <a:avLst/>
          </a:prstGeom>
        </p:spPr>
      </p:pic>
      <p:pic>
        <p:nvPicPr>
          <p:cNvPr id="10" name="Imagen 9" descr="Imagen que contiene objeto&#10;&#10;Descripción generada con confianza alt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594" y="5412900"/>
            <a:ext cx="2655915" cy="1001075"/>
          </a:xfrm>
          <a:prstGeom prst="rect">
            <a:avLst/>
          </a:prstGeom>
        </p:spPr>
      </p:pic>
      <p:pic>
        <p:nvPicPr>
          <p:cNvPr id="17" name="Picture 2" descr="http://static.wixstatic.com/media/5b1d95_d5672cb0bf719d0c861c3bd7206e4e9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92862" y="1289649"/>
            <a:ext cx="2621278" cy="262127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178408" y="663389"/>
            <a:ext cx="1850186" cy="369332"/>
          </a:xfrm>
          <a:prstGeom prst="rect">
            <a:avLst/>
          </a:prstGeom>
          <a:noFill/>
        </p:spPr>
        <p:txBody>
          <a:bodyPr wrap="none" rtlCol="0">
            <a:spAutoFit/>
          </a:bodyPr>
          <a:lstStyle/>
          <a:p>
            <a:r>
              <a:rPr lang="es-MX" b="1" dirty="0">
                <a:solidFill>
                  <a:schemeClr val="tx2">
                    <a:lumMod val="90000"/>
                    <a:lumOff val="10000"/>
                  </a:schemeClr>
                </a:solidFill>
              </a:rPr>
              <a:t>Patrocinado por:</a:t>
            </a:r>
          </a:p>
        </p:txBody>
      </p:sp>
      <p:sp>
        <p:nvSpPr>
          <p:cNvPr id="28" name="CuadroTexto 27"/>
          <p:cNvSpPr txBox="1"/>
          <p:nvPr/>
        </p:nvSpPr>
        <p:spPr>
          <a:xfrm>
            <a:off x="4613061" y="4680127"/>
            <a:ext cx="2965877" cy="369332"/>
          </a:xfrm>
          <a:prstGeom prst="rect">
            <a:avLst/>
          </a:prstGeom>
          <a:noFill/>
        </p:spPr>
        <p:txBody>
          <a:bodyPr wrap="none" rtlCol="0">
            <a:spAutoFit/>
          </a:bodyPr>
          <a:lstStyle/>
          <a:p>
            <a:r>
              <a:rPr lang="es-MX" b="1" dirty="0">
                <a:solidFill>
                  <a:schemeClr val="tx2">
                    <a:lumMod val="90000"/>
                    <a:lumOff val="10000"/>
                  </a:schemeClr>
                </a:solidFill>
              </a:rPr>
              <a:t>Investigación realizada por:</a:t>
            </a:r>
          </a:p>
        </p:txBody>
      </p:sp>
      <p:cxnSp>
        <p:nvCxnSpPr>
          <p:cNvPr id="7" name="Conector recto 6"/>
          <p:cNvCxnSpPr>
            <a:cxnSpLocks/>
          </p:cNvCxnSpPr>
          <p:nvPr/>
        </p:nvCxnSpPr>
        <p:spPr>
          <a:xfrm>
            <a:off x="4270342" y="4348751"/>
            <a:ext cx="3428316" cy="0"/>
          </a:xfrm>
          <a:prstGeom prst="line">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 xmlns:a16="http://schemas.microsoft.com/office/drawing/2014/main" id="{04D2FF68-80D2-48F2-9AB8-912BE22BC840}"/>
              </a:ext>
            </a:extLst>
          </p:cNvPr>
          <p:cNvSpPr>
            <a:spLocks noGrp="1"/>
          </p:cNvSpPr>
          <p:nvPr>
            <p:ph type="sldNum" sz="quarter" idx="12"/>
          </p:nvPr>
        </p:nvSpPr>
        <p:spPr/>
        <p:txBody>
          <a:bodyPr/>
          <a:lstStyle/>
          <a:p>
            <a:fld id="{01464491-0347-46A0-80D2-6D5F5A3A80C2}" type="slidenum">
              <a:rPr lang="es-MX" smtClean="0"/>
              <a:t>112</a:t>
            </a:fld>
            <a:endParaRPr lang="es-MX"/>
          </a:p>
        </p:txBody>
      </p:sp>
    </p:spTree>
    <p:extLst>
      <p:ext uri="{BB962C8B-B14F-4D97-AF65-F5344CB8AC3E}">
        <p14:creationId xmlns:p14="http://schemas.microsoft.com/office/powerpoint/2010/main" val="87544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ítulo 35"/>
          <p:cNvSpPr>
            <a:spLocks noGrp="1"/>
          </p:cNvSpPr>
          <p:nvPr>
            <p:ph type="title"/>
          </p:nvPr>
        </p:nvSpPr>
        <p:spPr>
          <a:xfrm>
            <a:off x="838200" y="365126"/>
            <a:ext cx="9175812" cy="1136803"/>
          </a:xfrm>
        </p:spPr>
        <p:txBody>
          <a:bodyPr/>
          <a:lstStyle/>
          <a:p>
            <a:r>
              <a:rPr lang="es-MX" sz="3200" dirty="0"/>
              <a:t>Se estima que </a:t>
            </a:r>
            <a:r>
              <a:rPr lang="es-MX" sz="3200" b="1" dirty="0"/>
              <a:t>1 millón </a:t>
            </a:r>
            <a:r>
              <a:rPr lang="es-MX" sz="3200" dirty="0"/>
              <a:t>de mexicanos consumieron </a:t>
            </a:r>
            <a:r>
              <a:rPr lang="es-MX" sz="3200" b="1" dirty="0"/>
              <a:t>esculturas pirata </a:t>
            </a:r>
            <a:r>
              <a:rPr lang="es-MX" sz="3200" dirty="0"/>
              <a:t>el año pasado</a:t>
            </a:r>
          </a:p>
        </p:txBody>
      </p:sp>
      <p:graphicFrame>
        <p:nvGraphicFramePr>
          <p:cNvPr id="11" name="Marcador de contenido 10">
            <a:extLst>
              <a:ext uri="{FF2B5EF4-FFF2-40B4-BE49-F238E27FC236}">
                <a16:creationId xmlns="" xmlns:a16="http://schemas.microsoft.com/office/drawing/2014/main" id="{679A3405-8036-4CEC-ADF8-0A371446C12A}"/>
              </a:ext>
            </a:extLst>
          </p:cNvPr>
          <p:cNvGraphicFramePr>
            <a:graphicFrameLocks noGrp="1"/>
          </p:cNvGraphicFramePr>
          <p:nvPr>
            <p:ph idx="4294967295"/>
            <p:extLst>
              <p:ext uri="{D42A27DB-BD31-4B8C-83A1-F6EECF244321}">
                <p14:modId xmlns:p14="http://schemas.microsoft.com/office/powerpoint/2010/main" val="1663360102"/>
              </p:ext>
            </p:extLst>
          </p:nvPr>
        </p:nvGraphicFramePr>
        <p:xfrm>
          <a:off x="1474694" y="1681163"/>
          <a:ext cx="5266765"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número de diapositiva 4"/>
          <p:cNvSpPr>
            <a:spLocks noGrp="1"/>
          </p:cNvSpPr>
          <p:nvPr>
            <p:ph type="sldNum" sz="quarter" idx="12"/>
          </p:nvPr>
        </p:nvSpPr>
        <p:spPr>
          <a:xfrm>
            <a:off x="8610600" y="6356350"/>
            <a:ext cx="2743200" cy="365125"/>
          </a:xfrm>
        </p:spPr>
        <p:txBody>
          <a:bodyPr/>
          <a:lstStyle/>
          <a:p>
            <a:fld id="{01464491-0347-46A0-80D2-6D5F5A3A80C2}" type="slidenum">
              <a:rPr lang="es-MX" smtClean="0"/>
              <a:pPr/>
              <a:t>12</a:t>
            </a:fld>
            <a:endParaRPr lang="es-MX" dirty="0"/>
          </a:p>
        </p:txBody>
      </p:sp>
      <p:sp>
        <p:nvSpPr>
          <p:cNvPr id="22" name="Rectángulo 21"/>
          <p:cNvSpPr/>
          <p:nvPr/>
        </p:nvSpPr>
        <p:spPr>
          <a:xfrm>
            <a:off x="7399899" y="2267146"/>
            <a:ext cx="2582301" cy="3323987"/>
          </a:xfrm>
          <a:prstGeom prst="rect">
            <a:avLst/>
          </a:prstGeom>
        </p:spPr>
        <p:txBody>
          <a:bodyPr wrap="square">
            <a:spAutoFit/>
          </a:bodyPr>
          <a:lstStyle/>
          <a:p>
            <a:pPr algn="ctr"/>
            <a:r>
              <a:rPr lang="es-MX" sz="2800" b="1" dirty="0">
                <a:solidFill>
                  <a:srgbClr val="398E92"/>
                </a:solidFill>
              </a:rPr>
              <a:t>0.9 m (1.7%)</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0.1 m (0.2%)</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50.6 m (98.1%)</a:t>
            </a:r>
          </a:p>
          <a:p>
            <a:pPr algn="ctr"/>
            <a:r>
              <a:rPr lang="es-MX" b="1" dirty="0">
                <a:solidFill>
                  <a:srgbClr val="7F7F7F"/>
                </a:solidFill>
              </a:rPr>
              <a:t>No piratas</a:t>
            </a:r>
          </a:p>
        </p:txBody>
      </p:sp>
      <p:pic>
        <p:nvPicPr>
          <p:cNvPr id="8" name="Gráfico 7" descr="Profesor">
            <a:extLst>
              <a:ext uri="{FF2B5EF4-FFF2-40B4-BE49-F238E27FC236}">
                <a16:creationId xmlns="" xmlns:a16="http://schemas.microsoft.com/office/drawing/2014/main" id="{91C3C00E-B284-4F7C-A8B3-CFA470F0870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23219" t="1787" r="23196" b="49351"/>
          <a:stretch/>
        </p:blipFill>
        <p:spPr>
          <a:xfrm>
            <a:off x="10231824" y="479068"/>
            <a:ext cx="1121733" cy="1022861"/>
          </a:xfrm>
          <a:prstGeom prst="rect">
            <a:avLst/>
          </a:prstGeom>
        </p:spPr>
      </p:pic>
      <p:sp>
        <p:nvSpPr>
          <p:cNvPr id="7" name="Marcador de pie de página 3">
            <a:extLst>
              <a:ext uri="{FF2B5EF4-FFF2-40B4-BE49-F238E27FC236}">
                <a16:creationId xmlns="" xmlns:a16="http://schemas.microsoft.com/office/drawing/2014/main" id="{716CE5B6-E7DC-46B6-8442-97D58BB52895}"/>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760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a:t>Música</a:t>
            </a:r>
          </a:p>
        </p:txBody>
      </p:sp>
      <p:sp>
        <p:nvSpPr>
          <p:cNvPr id="5" name="Marcador de número de diapositiva 4"/>
          <p:cNvSpPr>
            <a:spLocks noGrp="1"/>
          </p:cNvSpPr>
          <p:nvPr>
            <p:ph type="sldNum" sz="quarter" idx="12"/>
          </p:nvPr>
        </p:nvSpPr>
        <p:spPr/>
        <p:txBody>
          <a:bodyPr/>
          <a:lstStyle/>
          <a:p>
            <a:fld id="{01464491-0347-46A0-80D2-6D5F5A3A80C2}" type="slidenum">
              <a:rPr lang="en-US" smtClean="0"/>
              <a:pPr/>
              <a:t>13</a:t>
            </a:fld>
            <a:endParaRPr lang="en-US"/>
          </a:p>
        </p:txBody>
      </p:sp>
      <p:pic>
        <p:nvPicPr>
          <p:cNvPr id="8" name="Gráfico 7" descr="Música">
            <a:extLst>
              <a:ext uri="{FF2B5EF4-FFF2-40B4-BE49-F238E27FC236}">
                <a16:creationId xmlns="" xmlns:a16="http://schemas.microsoft.com/office/drawing/2014/main" id="{01BFDE0C-7CE4-409E-AC02-7B7378F4D0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003444" y="4607859"/>
            <a:ext cx="1062318" cy="1062318"/>
          </a:xfrm>
          <a:prstGeom prst="rect">
            <a:avLst/>
          </a:prstGeom>
        </p:spPr>
      </p:pic>
      <p:sp>
        <p:nvSpPr>
          <p:cNvPr id="9" name="Marcador de pie de página 4">
            <a:extLst>
              <a:ext uri="{FF2B5EF4-FFF2-40B4-BE49-F238E27FC236}">
                <a16:creationId xmlns="" xmlns:a16="http://schemas.microsoft.com/office/drawing/2014/main" id="{5FA06A09-7448-46BA-A80F-614ED798D0E5}"/>
              </a:ext>
            </a:extLst>
          </p:cNvPr>
          <p:cNvSpPr>
            <a:spLocks noGrp="1"/>
          </p:cNvSpPr>
          <p:nvPr>
            <p:ph type="ftr" sz="quarter" idx="11"/>
          </p:nvPr>
        </p:nvSpPr>
        <p:spPr>
          <a:xfrm>
            <a:off x="508000" y="6356350"/>
            <a:ext cx="4114800" cy="365125"/>
          </a:xfrm>
          <a:prstGeom prst="rect">
            <a:avLst/>
          </a:prstGeom>
        </p:spPr>
        <p:txBody>
          <a:bodyPr/>
          <a:lstStyle>
            <a:lvl1pPr>
              <a:defRPr sz="1200">
                <a:solidFill>
                  <a:schemeClr val="tx1">
                    <a:lumMod val="50000"/>
                    <a:lumOff val="50000"/>
                  </a:schemeClr>
                </a:solidFill>
              </a:defRPr>
            </a:lvl1pPr>
          </a:lstStyle>
          <a:p>
            <a:r>
              <a:rPr lang="es-MX"/>
              <a:t>Encuesta para la medición de la piratería en México. Abril 2017</a:t>
            </a:r>
          </a:p>
        </p:txBody>
      </p:sp>
    </p:spTree>
    <p:extLst>
      <p:ext uri="{BB962C8B-B14F-4D97-AF65-F5344CB8AC3E}">
        <p14:creationId xmlns:p14="http://schemas.microsoft.com/office/powerpoint/2010/main" val="72168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27"/>
          <p:cNvSpPr>
            <a:spLocks noGrp="1"/>
          </p:cNvSpPr>
          <p:nvPr>
            <p:ph type="sldNum" sz="quarter" idx="12"/>
          </p:nvPr>
        </p:nvSpPr>
        <p:spPr/>
        <p:txBody>
          <a:bodyPr/>
          <a:lstStyle/>
          <a:p>
            <a:fld id="{01464491-0347-46A0-80D2-6D5F5A3A80C2}" type="slidenum">
              <a:rPr lang="es-MX" smtClean="0"/>
              <a:t>14</a:t>
            </a:fld>
            <a:endParaRPr lang="es-MX"/>
          </a:p>
        </p:txBody>
      </p:sp>
      <p:sp>
        <p:nvSpPr>
          <p:cNvPr id="3" name="CuadroTexto 2"/>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pic>
        <p:nvPicPr>
          <p:cNvPr id="8" name="Gráfico 7" descr="Música">
            <a:extLst>
              <a:ext uri="{FF2B5EF4-FFF2-40B4-BE49-F238E27FC236}">
                <a16:creationId xmlns="" xmlns:a16="http://schemas.microsoft.com/office/drawing/2014/main" id="{23BE3C75-9CA3-4463-BFC7-F883755F85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291482" y="439611"/>
            <a:ext cx="1062318" cy="1062318"/>
          </a:xfrm>
          <a:prstGeom prst="rect">
            <a:avLst/>
          </a:prstGeom>
        </p:spPr>
      </p:pic>
      <p:sp>
        <p:nvSpPr>
          <p:cNvPr id="5" name="Título 4">
            <a:extLst>
              <a:ext uri="{FF2B5EF4-FFF2-40B4-BE49-F238E27FC236}">
                <a16:creationId xmlns="" xmlns:a16="http://schemas.microsoft.com/office/drawing/2014/main" id="{E40B24FA-2079-481C-A162-1464B32F383B}"/>
              </a:ext>
            </a:extLst>
          </p:cNvPr>
          <p:cNvSpPr>
            <a:spLocks noGrp="1"/>
          </p:cNvSpPr>
          <p:nvPr>
            <p:ph type="title"/>
          </p:nvPr>
        </p:nvSpPr>
        <p:spPr>
          <a:xfrm>
            <a:off x="838199" y="365126"/>
            <a:ext cx="9386455" cy="1136803"/>
          </a:xfrm>
        </p:spPr>
        <p:txBody>
          <a:bodyPr/>
          <a:lstStyle/>
          <a:p>
            <a:r>
              <a:rPr lang="es-MX" sz="3200" dirty="0"/>
              <a:t>Los consumidores de </a:t>
            </a:r>
            <a:r>
              <a:rPr lang="es-MX" sz="3200" b="1" dirty="0"/>
              <a:t>música pirata física </a:t>
            </a:r>
            <a:r>
              <a:rPr lang="es-MX" sz="3200" dirty="0"/>
              <a:t>equivalen al </a:t>
            </a:r>
            <a:r>
              <a:rPr lang="es-MX" sz="3200" b="1" dirty="0"/>
              <a:t>94%</a:t>
            </a:r>
            <a:r>
              <a:rPr lang="es-MX" sz="3200" dirty="0"/>
              <a:t> de los consumidores de música física</a:t>
            </a:r>
          </a:p>
        </p:txBody>
      </p:sp>
      <p:pic>
        <p:nvPicPr>
          <p:cNvPr id="10" name="Gráfico 9" descr="Tienda">
            <a:extLst>
              <a:ext uri="{FF2B5EF4-FFF2-40B4-BE49-F238E27FC236}">
                <a16:creationId xmlns="" xmlns:a16="http://schemas.microsoft.com/office/drawing/2014/main" id="{63E74709-E512-462B-8E78-E58C73C2C5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39418" y="900329"/>
            <a:ext cx="601600" cy="601600"/>
          </a:xfrm>
          <a:prstGeom prst="rect">
            <a:avLst/>
          </a:prstGeom>
        </p:spPr>
      </p:pic>
      <p:sp>
        <p:nvSpPr>
          <p:cNvPr id="9" name="Marcador de pie de página 3">
            <a:extLst>
              <a:ext uri="{FF2B5EF4-FFF2-40B4-BE49-F238E27FC236}">
                <a16:creationId xmlns="" xmlns:a16="http://schemas.microsoft.com/office/drawing/2014/main" id="{56B517E8-A9E1-4BC1-B012-473B73E47CBB}"/>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6" name="Gráfico 5">
            <a:extLst>
              <a:ext uri="{FF2B5EF4-FFF2-40B4-BE49-F238E27FC236}">
                <a16:creationId xmlns="" xmlns:a16="http://schemas.microsoft.com/office/drawing/2014/main" id="{436EBFFC-B806-4CC6-B2F7-5A7A9F1EF57A}"/>
              </a:ext>
            </a:extLst>
          </p:cNvPr>
          <p:cNvGraphicFramePr/>
          <p:nvPr>
            <p:extLst>
              <p:ext uri="{D42A27DB-BD31-4B8C-83A1-F6EECF244321}">
                <p14:modId xmlns:p14="http://schemas.microsoft.com/office/powerpoint/2010/main" val="1373020527"/>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ángulo 12">
            <a:extLst>
              <a:ext uri="{FF2B5EF4-FFF2-40B4-BE49-F238E27FC236}">
                <a16:creationId xmlns="" xmlns:a16="http://schemas.microsoft.com/office/drawing/2014/main" id="{605D5587-5367-423A-B65B-AD1E7B57748C}"/>
              </a:ext>
            </a:extLst>
          </p:cNvPr>
          <p:cNvSpPr/>
          <p:nvPr/>
        </p:nvSpPr>
        <p:spPr>
          <a:xfrm>
            <a:off x="8347645" y="2137129"/>
            <a:ext cx="2582301" cy="3600986"/>
          </a:xfrm>
          <a:prstGeom prst="rect">
            <a:avLst/>
          </a:prstGeom>
        </p:spPr>
        <p:txBody>
          <a:bodyPr wrap="square">
            <a:spAutoFit/>
          </a:bodyPr>
          <a:lstStyle/>
          <a:p>
            <a:pPr algn="ctr"/>
            <a:r>
              <a:rPr lang="es-MX" sz="2800" b="1" dirty="0">
                <a:solidFill>
                  <a:srgbClr val="398E92"/>
                </a:solidFill>
              </a:rPr>
              <a:t>28.2 m (89.5%)</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1.3 m (4%)</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31.5 m</a:t>
            </a:r>
          </a:p>
          <a:p>
            <a:pPr algn="ctr"/>
            <a:r>
              <a:rPr lang="es-MX" b="1" dirty="0">
                <a:solidFill>
                  <a:srgbClr val="7F7F7F"/>
                </a:solidFill>
              </a:rPr>
              <a:t>Usuarios de música física</a:t>
            </a:r>
          </a:p>
        </p:txBody>
      </p:sp>
    </p:spTree>
    <p:extLst>
      <p:ext uri="{BB962C8B-B14F-4D97-AF65-F5344CB8AC3E}">
        <p14:creationId xmlns:p14="http://schemas.microsoft.com/office/powerpoint/2010/main" val="304589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27"/>
          <p:cNvSpPr>
            <a:spLocks noGrp="1"/>
          </p:cNvSpPr>
          <p:nvPr>
            <p:ph type="sldNum" sz="quarter" idx="12"/>
          </p:nvPr>
        </p:nvSpPr>
        <p:spPr/>
        <p:txBody>
          <a:bodyPr/>
          <a:lstStyle/>
          <a:p>
            <a:fld id="{01464491-0347-46A0-80D2-6D5F5A3A80C2}" type="slidenum">
              <a:rPr lang="es-MX" smtClean="0"/>
              <a:t>15</a:t>
            </a:fld>
            <a:endParaRPr lang="es-MX"/>
          </a:p>
        </p:txBody>
      </p:sp>
      <p:pic>
        <p:nvPicPr>
          <p:cNvPr id="8" name="Gráfico 7" descr="Música">
            <a:extLst>
              <a:ext uri="{FF2B5EF4-FFF2-40B4-BE49-F238E27FC236}">
                <a16:creationId xmlns="" xmlns:a16="http://schemas.microsoft.com/office/drawing/2014/main" id="{23BE3C75-9CA3-4463-BFC7-F883755F85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291482" y="439611"/>
            <a:ext cx="1062318" cy="1062318"/>
          </a:xfrm>
          <a:prstGeom prst="rect">
            <a:avLst/>
          </a:prstGeom>
        </p:spPr>
      </p:pic>
      <p:sp>
        <p:nvSpPr>
          <p:cNvPr id="5" name="Título 4">
            <a:extLst>
              <a:ext uri="{FF2B5EF4-FFF2-40B4-BE49-F238E27FC236}">
                <a16:creationId xmlns="" xmlns:a16="http://schemas.microsoft.com/office/drawing/2014/main" id="{85A2D034-09DF-414C-BD95-459A82274A69}"/>
              </a:ext>
            </a:extLst>
          </p:cNvPr>
          <p:cNvSpPr>
            <a:spLocks noGrp="1"/>
          </p:cNvSpPr>
          <p:nvPr>
            <p:ph type="title"/>
          </p:nvPr>
        </p:nvSpPr>
        <p:spPr>
          <a:xfrm>
            <a:off x="838200" y="365126"/>
            <a:ext cx="9453282" cy="1136803"/>
          </a:xfrm>
        </p:spPr>
        <p:txBody>
          <a:bodyPr/>
          <a:lstStyle/>
          <a:p>
            <a:r>
              <a:rPr lang="es-MX" sz="3200" dirty="0"/>
              <a:t>Los consumidores de </a:t>
            </a:r>
            <a:r>
              <a:rPr lang="es-MX" sz="3200" b="1" dirty="0"/>
              <a:t>música pirata digital</a:t>
            </a:r>
            <a:r>
              <a:rPr lang="es-MX" sz="3200" dirty="0"/>
              <a:t> equivalen al </a:t>
            </a:r>
            <a:r>
              <a:rPr lang="es-MX" sz="3200" b="1" dirty="0"/>
              <a:t>76%</a:t>
            </a:r>
            <a:r>
              <a:rPr lang="es-MX" sz="3200" dirty="0"/>
              <a:t> de los usuarios de música digital</a:t>
            </a:r>
          </a:p>
        </p:txBody>
      </p:sp>
      <p:pic>
        <p:nvPicPr>
          <p:cNvPr id="10" name="Gráfico 9" descr="Descargar desde la nube">
            <a:extLst>
              <a:ext uri="{FF2B5EF4-FFF2-40B4-BE49-F238E27FC236}">
                <a16:creationId xmlns="" xmlns:a16="http://schemas.microsoft.com/office/drawing/2014/main" id="{5C6F2093-F6CD-4DCA-9CA4-1460B3CCF6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39818" y="933527"/>
            <a:ext cx="601200" cy="601200"/>
          </a:xfrm>
          <a:prstGeom prst="rect">
            <a:avLst/>
          </a:prstGeom>
        </p:spPr>
      </p:pic>
      <p:sp>
        <p:nvSpPr>
          <p:cNvPr id="9" name="Marcador de pie de página 3">
            <a:extLst>
              <a:ext uri="{FF2B5EF4-FFF2-40B4-BE49-F238E27FC236}">
                <a16:creationId xmlns="" xmlns:a16="http://schemas.microsoft.com/office/drawing/2014/main" id="{425D1DB8-7211-4268-81C4-E6F356B80CB6}"/>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11" name="CuadroTexto 10">
            <a:extLst>
              <a:ext uri="{FF2B5EF4-FFF2-40B4-BE49-F238E27FC236}">
                <a16:creationId xmlns="" xmlns:a16="http://schemas.microsoft.com/office/drawing/2014/main" id="{EE6A234E-3128-4A53-A48F-F67D1769E2E4}"/>
              </a:ext>
            </a:extLst>
          </p:cNvPr>
          <p:cNvSpPr txBox="1"/>
          <p:nvPr/>
        </p:nvSpPr>
        <p:spPr>
          <a:xfrm>
            <a:off x="5704027" y="4415279"/>
            <a:ext cx="780983" cy="461665"/>
          </a:xfrm>
          <a:prstGeom prst="rect">
            <a:avLst/>
          </a:prstGeom>
          <a:noFill/>
        </p:spPr>
        <p:txBody>
          <a:bodyPr wrap="none" rtlCol="0">
            <a:spAutoFit/>
          </a:bodyPr>
          <a:lstStyle/>
          <a:p>
            <a:pPr algn="ctr"/>
            <a:r>
              <a:rPr lang="es-MX" sz="2400" b="1" dirty="0">
                <a:solidFill>
                  <a:schemeClr val="bg1"/>
                </a:solidFill>
              </a:rPr>
              <a:t>68%</a:t>
            </a:r>
          </a:p>
        </p:txBody>
      </p:sp>
      <p:graphicFrame>
        <p:nvGraphicFramePr>
          <p:cNvPr id="12" name="Gráfico 11">
            <a:extLst>
              <a:ext uri="{FF2B5EF4-FFF2-40B4-BE49-F238E27FC236}">
                <a16:creationId xmlns="" xmlns:a16="http://schemas.microsoft.com/office/drawing/2014/main" id="{B065B7B9-A9D6-4EA9-A6BF-A8DC7FDAB3BD}"/>
              </a:ext>
            </a:extLst>
          </p:cNvPr>
          <p:cNvGraphicFramePr/>
          <p:nvPr>
            <p:extLst>
              <p:ext uri="{D42A27DB-BD31-4B8C-83A1-F6EECF244321}">
                <p14:modId xmlns:p14="http://schemas.microsoft.com/office/powerpoint/2010/main" val="2317649423"/>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ángulo 12">
            <a:extLst>
              <a:ext uri="{FF2B5EF4-FFF2-40B4-BE49-F238E27FC236}">
                <a16:creationId xmlns="" xmlns:a16="http://schemas.microsoft.com/office/drawing/2014/main" id="{D7D12812-EF61-4BBE-A8B9-E19AE26768D7}"/>
              </a:ext>
            </a:extLst>
          </p:cNvPr>
          <p:cNvSpPr/>
          <p:nvPr/>
        </p:nvSpPr>
        <p:spPr>
          <a:xfrm>
            <a:off x="8347645" y="2137129"/>
            <a:ext cx="2582301" cy="3600986"/>
          </a:xfrm>
          <a:prstGeom prst="rect">
            <a:avLst/>
          </a:prstGeom>
        </p:spPr>
        <p:txBody>
          <a:bodyPr wrap="square">
            <a:spAutoFit/>
          </a:bodyPr>
          <a:lstStyle/>
          <a:p>
            <a:pPr algn="ctr"/>
            <a:r>
              <a:rPr lang="es-MX" sz="2800" b="1" dirty="0">
                <a:solidFill>
                  <a:srgbClr val="398E92"/>
                </a:solidFill>
              </a:rPr>
              <a:t>21.5 m (67.2%)</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2.8 m (8.7%)</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32 m</a:t>
            </a:r>
          </a:p>
          <a:p>
            <a:pPr algn="ctr"/>
            <a:r>
              <a:rPr lang="es-MX" b="1" dirty="0">
                <a:solidFill>
                  <a:srgbClr val="7F7F7F"/>
                </a:solidFill>
              </a:rPr>
              <a:t>Usuarios de música digital</a:t>
            </a:r>
          </a:p>
        </p:txBody>
      </p:sp>
      <p:sp>
        <p:nvSpPr>
          <p:cNvPr id="14" name="CuadroTexto 13">
            <a:extLst>
              <a:ext uri="{FF2B5EF4-FFF2-40B4-BE49-F238E27FC236}">
                <a16:creationId xmlns="" xmlns:a16="http://schemas.microsoft.com/office/drawing/2014/main" id="{B32BC0F0-D227-4CCF-AA51-922DF1C46ED4}"/>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276077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27"/>
          <p:cNvSpPr>
            <a:spLocks noGrp="1"/>
          </p:cNvSpPr>
          <p:nvPr>
            <p:ph type="sldNum" sz="quarter" idx="12"/>
          </p:nvPr>
        </p:nvSpPr>
        <p:spPr/>
        <p:txBody>
          <a:bodyPr/>
          <a:lstStyle/>
          <a:p>
            <a:fld id="{01464491-0347-46A0-80D2-6D5F5A3A80C2}" type="slidenum">
              <a:rPr lang="es-MX" smtClean="0"/>
              <a:t>16</a:t>
            </a:fld>
            <a:endParaRPr lang="es-MX"/>
          </a:p>
        </p:txBody>
      </p:sp>
      <p:pic>
        <p:nvPicPr>
          <p:cNvPr id="8" name="Gráfico 7" descr="Música">
            <a:extLst>
              <a:ext uri="{FF2B5EF4-FFF2-40B4-BE49-F238E27FC236}">
                <a16:creationId xmlns="" xmlns:a16="http://schemas.microsoft.com/office/drawing/2014/main" id="{23BE3C75-9CA3-4463-BFC7-F883755F85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291482" y="439611"/>
            <a:ext cx="1062318" cy="1062318"/>
          </a:xfrm>
          <a:prstGeom prst="rect">
            <a:avLst/>
          </a:prstGeom>
        </p:spPr>
      </p:pic>
      <p:sp>
        <p:nvSpPr>
          <p:cNvPr id="5" name="Título 4">
            <a:extLst>
              <a:ext uri="{FF2B5EF4-FFF2-40B4-BE49-F238E27FC236}">
                <a16:creationId xmlns="" xmlns:a16="http://schemas.microsoft.com/office/drawing/2014/main" id="{85A2D034-09DF-414C-BD95-459A82274A69}"/>
              </a:ext>
            </a:extLst>
          </p:cNvPr>
          <p:cNvSpPr>
            <a:spLocks noGrp="1"/>
          </p:cNvSpPr>
          <p:nvPr>
            <p:ph type="title"/>
          </p:nvPr>
        </p:nvSpPr>
        <p:spPr>
          <a:xfrm>
            <a:off x="838200" y="365126"/>
            <a:ext cx="9453282" cy="1136803"/>
          </a:xfrm>
        </p:spPr>
        <p:txBody>
          <a:bodyPr/>
          <a:lstStyle/>
          <a:p>
            <a:r>
              <a:rPr lang="es-MX" sz="3200" dirty="0"/>
              <a:t>Los consumidores de </a:t>
            </a:r>
            <a:r>
              <a:rPr lang="es-MX" sz="3200" b="1" dirty="0"/>
              <a:t>música pirata </a:t>
            </a:r>
            <a:r>
              <a:rPr lang="es-MX" sz="3200" dirty="0"/>
              <a:t>equivalen al </a:t>
            </a:r>
            <a:r>
              <a:rPr lang="es-MX" sz="3200" b="1" dirty="0"/>
              <a:t>90%</a:t>
            </a:r>
            <a:r>
              <a:rPr lang="es-MX" sz="3200" dirty="0"/>
              <a:t> de los usuarios de música.</a:t>
            </a:r>
          </a:p>
        </p:txBody>
      </p:sp>
      <p:sp>
        <p:nvSpPr>
          <p:cNvPr id="9" name="Marcador de pie de página 3">
            <a:extLst>
              <a:ext uri="{FF2B5EF4-FFF2-40B4-BE49-F238E27FC236}">
                <a16:creationId xmlns="" xmlns:a16="http://schemas.microsoft.com/office/drawing/2014/main" id="{425D1DB8-7211-4268-81C4-E6F356B80CB6}"/>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11" name="CuadroTexto 10">
            <a:extLst>
              <a:ext uri="{FF2B5EF4-FFF2-40B4-BE49-F238E27FC236}">
                <a16:creationId xmlns="" xmlns:a16="http://schemas.microsoft.com/office/drawing/2014/main" id="{EE6A234E-3128-4A53-A48F-F67D1769E2E4}"/>
              </a:ext>
            </a:extLst>
          </p:cNvPr>
          <p:cNvSpPr txBox="1"/>
          <p:nvPr/>
        </p:nvSpPr>
        <p:spPr>
          <a:xfrm>
            <a:off x="5704027" y="4415279"/>
            <a:ext cx="780983" cy="461665"/>
          </a:xfrm>
          <a:prstGeom prst="rect">
            <a:avLst/>
          </a:prstGeom>
          <a:noFill/>
        </p:spPr>
        <p:txBody>
          <a:bodyPr wrap="none" rtlCol="0">
            <a:spAutoFit/>
          </a:bodyPr>
          <a:lstStyle/>
          <a:p>
            <a:pPr algn="ctr"/>
            <a:r>
              <a:rPr lang="es-MX" sz="2400" b="1" dirty="0">
                <a:solidFill>
                  <a:schemeClr val="bg1"/>
                </a:solidFill>
              </a:rPr>
              <a:t>68%</a:t>
            </a:r>
          </a:p>
        </p:txBody>
      </p:sp>
      <p:graphicFrame>
        <p:nvGraphicFramePr>
          <p:cNvPr id="12" name="Gráfico 11">
            <a:extLst>
              <a:ext uri="{FF2B5EF4-FFF2-40B4-BE49-F238E27FC236}">
                <a16:creationId xmlns="" xmlns:a16="http://schemas.microsoft.com/office/drawing/2014/main" id="{B065B7B9-A9D6-4EA9-A6BF-A8DC7FDAB3BD}"/>
              </a:ext>
            </a:extLst>
          </p:cNvPr>
          <p:cNvGraphicFramePr/>
          <p:nvPr>
            <p:extLst>
              <p:ext uri="{D42A27DB-BD31-4B8C-83A1-F6EECF244321}">
                <p14:modId xmlns:p14="http://schemas.microsoft.com/office/powerpoint/2010/main" val="3089615341"/>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ángulo 12">
            <a:extLst>
              <a:ext uri="{FF2B5EF4-FFF2-40B4-BE49-F238E27FC236}">
                <a16:creationId xmlns="" xmlns:a16="http://schemas.microsoft.com/office/drawing/2014/main" id="{D7D12812-EF61-4BBE-A8B9-E19AE26768D7}"/>
              </a:ext>
            </a:extLst>
          </p:cNvPr>
          <p:cNvSpPr/>
          <p:nvPr/>
        </p:nvSpPr>
        <p:spPr>
          <a:xfrm>
            <a:off x="8347645" y="2137129"/>
            <a:ext cx="2582301" cy="3323987"/>
          </a:xfrm>
          <a:prstGeom prst="rect">
            <a:avLst/>
          </a:prstGeom>
        </p:spPr>
        <p:txBody>
          <a:bodyPr wrap="square">
            <a:spAutoFit/>
          </a:bodyPr>
          <a:lstStyle/>
          <a:p>
            <a:pPr algn="ctr"/>
            <a:r>
              <a:rPr lang="es-MX" sz="2800" b="1" dirty="0">
                <a:solidFill>
                  <a:srgbClr val="398E92"/>
                </a:solidFill>
              </a:rPr>
              <a:t>35.3 m (84.6%)</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2.2 m (5.3%)</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41.7 m</a:t>
            </a:r>
          </a:p>
          <a:p>
            <a:pPr algn="ctr"/>
            <a:r>
              <a:rPr lang="es-MX" b="1" dirty="0">
                <a:solidFill>
                  <a:srgbClr val="7F7F7F"/>
                </a:solidFill>
              </a:rPr>
              <a:t>Usuarios de música</a:t>
            </a:r>
          </a:p>
        </p:txBody>
      </p:sp>
      <p:sp>
        <p:nvSpPr>
          <p:cNvPr id="14" name="CuadroTexto 13">
            <a:extLst>
              <a:ext uri="{FF2B5EF4-FFF2-40B4-BE49-F238E27FC236}">
                <a16:creationId xmlns="" xmlns:a16="http://schemas.microsoft.com/office/drawing/2014/main" id="{B32BC0F0-D227-4CCF-AA51-922DF1C46ED4}"/>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2589975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F592FF4-A2DD-43F9-841F-8C47810316DA}"/>
              </a:ext>
            </a:extLst>
          </p:cNvPr>
          <p:cNvSpPr>
            <a:spLocks noGrp="1"/>
          </p:cNvSpPr>
          <p:nvPr>
            <p:ph type="title"/>
          </p:nvPr>
        </p:nvSpPr>
        <p:spPr/>
        <p:txBody>
          <a:bodyPr/>
          <a:lstStyle/>
          <a:p>
            <a:r>
              <a:rPr lang="es-MX" dirty="0"/>
              <a:t>Los </a:t>
            </a:r>
            <a:r>
              <a:rPr lang="es-MX" b="1" dirty="0"/>
              <a:t>hombres</a:t>
            </a:r>
            <a:r>
              <a:rPr lang="es-MX" dirty="0"/>
              <a:t> consumen más </a:t>
            </a:r>
            <a:r>
              <a:rPr lang="es-MX" b="1" dirty="0"/>
              <a:t>música pirata física </a:t>
            </a:r>
            <a:r>
              <a:rPr lang="es-MX" dirty="0"/>
              <a:t>que las mujeres</a:t>
            </a:r>
          </a:p>
        </p:txBody>
      </p:sp>
      <p:sp>
        <p:nvSpPr>
          <p:cNvPr id="3" name="Marcador de número de diapositiva 2">
            <a:extLst>
              <a:ext uri="{FF2B5EF4-FFF2-40B4-BE49-F238E27FC236}">
                <a16:creationId xmlns="" xmlns:a16="http://schemas.microsoft.com/office/drawing/2014/main" id="{458A5946-AE35-438C-A8E8-870153171DE9}"/>
              </a:ext>
            </a:extLst>
          </p:cNvPr>
          <p:cNvSpPr>
            <a:spLocks noGrp="1"/>
          </p:cNvSpPr>
          <p:nvPr>
            <p:ph type="sldNum" sz="quarter" idx="12"/>
          </p:nvPr>
        </p:nvSpPr>
        <p:spPr/>
        <p:txBody>
          <a:bodyPr/>
          <a:lstStyle/>
          <a:p>
            <a:fld id="{01464491-0347-46A0-80D2-6D5F5A3A80C2}" type="slidenum">
              <a:rPr lang="es-MX" smtClean="0"/>
              <a:t>17</a:t>
            </a:fld>
            <a:endParaRPr lang="es-MX"/>
          </a:p>
        </p:txBody>
      </p:sp>
      <p:graphicFrame>
        <p:nvGraphicFramePr>
          <p:cNvPr id="4" name="Gráfico 3">
            <a:extLst>
              <a:ext uri="{FF2B5EF4-FFF2-40B4-BE49-F238E27FC236}">
                <a16:creationId xmlns="" xmlns:a16="http://schemas.microsoft.com/office/drawing/2014/main" id="{97B15812-EA50-4D43-8683-6B1BABE96FAD}"/>
              </a:ext>
            </a:extLst>
          </p:cNvPr>
          <p:cNvGraphicFramePr/>
          <p:nvPr>
            <p:extLst>
              <p:ext uri="{D42A27DB-BD31-4B8C-83A1-F6EECF244321}">
                <p14:modId xmlns:p14="http://schemas.microsoft.com/office/powerpoint/2010/main" val="3141442266"/>
              </p:ext>
            </p:extLst>
          </p:nvPr>
        </p:nvGraphicFramePr>
        <p:xfrm>
          <a:off x="1980000" y="1875600"/>
          <a:ext cx="9763200" cy="437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pie de página 3">
            <a:extLst>
              <a:ext uri="{FF2B5EF4-FFF2-40B4-BE49-F238E27FC236}">
                <a16:creationId xmlns="" xmlns:a16="http://schemas.microsoft.com/office/drawing/2014/main" id="{E68307E0-5E18-4ECB-AA13-BBB1F9A831F0}"/>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pic>
        <p:nvPicPr>
          <p:cNvPr id="6" name="Gráfico 5" descr="Música">
            <a:extLst>
              <a:ext uri="{FF2B5EF4-FFF2-40B4-BE49-F238E27FC236}">
                <a16:creationId xmlns="" xmlns:a16="http://schemas.microsoft.com/office/drawing/2014/main" id="{32A8C2A5-F1E3-4A01-89B8-F536810A109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7" name="Gráfico 6" descr="Tienda">
            <a:extLst>
              <a:ext uri="{FF2B5EF4-FFF2-40B4-BE49-F238E27FC236}">
                <a16:creationId xmlns="" xmlns:a16="http://schemas.microsoft.com/office/drawing/2014/main" id="{99ADF96A-FC57-4580-8CE8-B744C93F9B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spTree>
    <p:extLst>
      <p:ext uri="{BB962C8B-B14F-4D97-AF65-F5344CB8AC3E}">
        <p14:creationId xmlns:p14="http://schemas.microsoft.com/office/powerpoint/2010/main" val="52264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7FF69C6-A326-485E-ADC6-28523170ADC5}"/>
              </a:ext>
            </a:extLst>
          </p:cNvPr>
          <p:cNvSpPr>
            <a:spLocks noGrp="1"/>
          </p:cNvSpPr>
          <p:nvPr>
            <p:ph type="title"/>
          </p:nvPr>
        </p:nvSpPr>
        <p:spPr/>
        <p:txBody>
          <a:bodyPr/>
          <a:lstStyle/>
          <a:p>
            <a:r>
              <a:rPr lang="es-MX" sz="2800" dirty="0"/>
              <a:t>Los mayores consumidores de </a:t>
            </a:r>
            <a:r>
              <a:rPr lang="es-MX" sz="2800" b="1" dirty="0"/>
              <a:t>música pirata física </a:t>
            </a:r>
            <a:r>
              <a:rPr lang="es-MX" sz="2800" dirty="0"/>
              <a:t>tienen entre </a:t>
            </a:r>
            <a:r>
              <a:rPr lang="es-MX" sz="2800" b="1" dirty="0"/>
              <a:t>18 </a:t>
            </a:r>
            <a:r>
              <a:rPr lang="es-MX" sz="2800" dirty="0"/>
              <a:t>y</a:t>
            </a:r>
            <a:r>
              <a:rPr lang="es-MX" sz="2800" b="1" dirty="0"/>
              <a:t> 44 años</a:t>
            </a:r>
            <a:endParaRPr lang="es-MX" dirty="0"/>
          </a:p>
        </p:txBody>
      </p:sp>
      <p:sp>
        <p:nvSpPr>
          <p:cNvPr id="3" name="Marcador de número de diapositiva 2">
            <a:extLst>
              <a:ext uri="{FF2B5EF4-FFF2-40B4-BE49-F238E27FC236}">
                <a16:creationId xmlns="" xmlns:a16="http://schemas.microsoft.com/office/drawing/2014/main" id="{F875A63E-3E7E-4206-B583-684B02A5431C}"/>
              </a:ext>
            </a:extLst>
          </p:cNvPr>
          <p:cNvSpPr>
            <a:spLocks noGrp="1"/>
          </p:cNvSpPr>
          <p:nvPr>
            <p:ph type="sldNum" sz="quarter" idx="12"/>
          </p:nvPr>
        </p:nvSpPr>
        <p:spPr/>
        <p:txBody>
          <a:bodyPr/>
          <a:lstStyle/>
          <a:p>
            <a:fld id="{01464491-0347-46A0-80D2-6D5F5A3A80C2}" type="slidenum">
              <a:rPr lang="es-MX" smtClean="0"/>
              <a:t>18</a:t>
            </a:fld>
            <a:endParaRPr lang="es-MX"/>
          </a:p>
        </p:txBody>
      </p:sp>
      <p:graphicFrame>
        <p:nvGraphicFramePr>
          <p:cNvPr id="5" name="Gráfico 4">
            <a:extLst>
              <a:ext uri="{FF2B5EF4-FFF2-40B4-BE49-F238E27FC236}">
                <a16:creationId xmlns="" xmlns:a16="http://schemas.microsoft.com/office/drawing/2014/main" id="{10AA8864-5292-4A11-B654-68F696C3CC65}"/>
              </a:ext>
            </a:extLst>
          </p:cNvPr>
          <p:cNvGraphicFramePr/>
          <p:nvPr>
            <p:extLst>
              <p:ext uri="{D42A27DB-BD31-4B8C-83A1-F6EECF244321}">
                <p14:modId xmlns:p14="http://schemas.microsoft.com/office/powerpoint/2010/main" val="3011601879"/>
              </p:ext>
            </p:extLst>
          </p:nvPr>
        </p:nvGraphicFramePr>
        <p:xfrm>
          <a:off x="3021106" y="2168185"/>
          <a:ext cx="6696000" cy="403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pie de página 3">
            <a:extLst>
              <a:ext uri="{FF2B5EF4-FFF2-40B4-BE49-F238E27FC236}">
                <a16:creationId xmlns="" xmlns:a16="http://schemas.microsoft.com/office/drawing/2014/main" id="{116EFA83-0FD7-42F6-9650-36D3B6BC71E7}"/>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pic>
        <p:nvPicPr>
          <p:cNvPr id="7" name="Gráfico 6" descr="Música">
            <a:extLst>
              <a:ext uri="{FF2B5EF4-FFF2-40B4-BE49-F238E27FC236}">
                <a16:creationId xmlns="" xmlns:a16="http://schemas.microsoft.com/office/drawing/2014/main" id="{8E17D40A-9AE5-48D3-AF69-A82EB3968C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9" name="Gráfico 8" descr="Tienda">
            <a:extLst>
              <a:ext uri="{FF2B5EF4-FFF2-40B4-BE49-F238E27FC236}">
                <a16:creationId xmlns="" xmlns:a16="http://schemas.microsoft.com/office/drawing/2014/main" id="{DEDC0E7F-B5DB-4B80-A524-95F21A85A29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spTree>
    <p:extLst>
      <p:ext uri="{BB962C8B-B14F-4D97-AF65-F5344CB8AC3E}">
        <p14:creationId xmlns:p14="http://schemas.microsoft.com/office/powerpoint/2010/main" val="240931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3BA22F3-9A23-42DE-97CA-C50D5E76C5AE}"/>
              </a:ext>
            </a:extLst>
          </p:cNvPr>
          <p:cNvSpPr>
            <a:spLocks noGrp="1"/>
          </p:cNvSpPr>
          <p:nvPr>
            <p:ph type="title"/>
          </p:nvPr>
        </p:nvSpPr>
        <p:spPr/>
        <p:txBody>
          <a:bodyPr/>
          <a:lstStyle/>
          <a:p>
            <a:r>
              <a:rPr lang="es-MX" sz="2800" dirty="0"/>
              <a:t>Los mayores consumidores de </a:t>
            </a:r>
            <a:r>
              <a:rPr lang="es-MX" sz="2800" b="1" dirty="0"/>
              <a:t>música pirata física </a:t>
            </a:r>
            <a:r>
              <a:rPr lang="es-MX" sz="2800" dirty="0"/>
              <a:t>cursaron la </a:t>
            </a:r>
            <a:r>
              <a:rPr lang="es-MX" sz="2800" b="1" dirty="0"/>
              <a:t>preparatoria</a:t>
            </a:r>
            <a:endParaRPr lang="es-MX" dirty="0"/>
          </a:p>
        </p:txBody>
      </p:sp>
      <p:sp>
        <p:nvSpPr>
          <p:cNvPr id="3" name="Marcador de número de diapositiva 2">
            <a:extLst>
              <a:ext uri="{FF2B5EF4-FFF2-40B4-BE49-F238E27FC236}">
                <a16:creationId xmlns="" xmlns:a16="http://schemas.microsoft.com/office/drawing/2014/main" id="{BE492AF5-9612-44BF-A3E1-DD4A7AA1D50E}"/>
              </a:ext>
            </a:extLst>
          </p:cNvPr>
          <p:cNvSpPr>
            <a:spLocks noGrp="1"/>
          </p:cNvSpPr>
          <p:nvPr>
            <p:ph type="sldNum" sz="quarter" idx="12"/>
          </p:nvPr>
        </p:nvSpPr>
        <p:spPr/>
        <p:txBody>
          <a:bodyPr/>
          <a:lstStyle/>
          <a:p>
            <a:fld id="{01464491-0347-46A0-80D2-6D5F5A3A80C2}" type="slidenum">
              <a:rPr lang="es-MX" smtClean="0"/>
              <a:t>19</a:t>
            </a:fld>
            <a:endParaRPr lang="es-MX"/>
          </a:p>
        </p:txBody>
      </p:sp>
      <p:graphicFrame>
        <p:nvGraphicFramePr>
          <p:cNvPr id="4" name="Gráfico 3">
            <a:extLst>
              <a:ext uri="{FF2B5EF4-FFF2-40B4-BE49-F238E27FC236}">
                <a16:creationId xmlns="" xmlns:a16="http://schemas.microsoft.com/office/drawing/2014/main" id="{EE790A5F-98D9-4A34-88F5-D676D237AA1B}"/>
              </a:ext>
            </a:extLst>
          </p:cNvPr>
          <p:cNvGraphicFramePr/>
          <p:nvPr>
            <p:extLst>
              <p:ext uri="{D42A27DB-BD31-4B8C-83A1-F6EECF244321}">
                <p14:modId xmlns:p14="http://schemas.microsoft.com/office/powerpoint/2010/main" val="3640799675"/>
              </p:ext>
            </p:extLst>
          </p:nvPr>
        </p:nvGraphicFramePr>
        <p:xfrm>
          <a:off x="2922245" y="1900652"/>
          <a:ext cx="6336000" cy="43560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pie de página 3">
            <a:extLst>
              <a:ext uri="{FF2B5EF4-FFF2-40B4-BE49-F238E27FC236}">
                <a16:creationId xmlns="" xmlns:a16="http://schemas.microsoft.com/office/drawing/2014/main" id="{09B56DF1-5B56-4084-8687-80047C1618B6}"/>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pic>
        <p:nvPicPr>
          <p:cNvPr id="6" name="Gráfico 5" descr="Música">
            <a:extLst>
              <a:ext uri="{FF2B5EF4-FFF2-40B4-BE49-F238E27FC236}">
                <a16:creationId xmlns="" xmlns:a16="http://schemas.microsoft.com/office/drawing/2014/main" id="{2BDC588C-4632-41DD-BF3B-95EC746D70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7" name="Gráfico 6" descr="Tienda">
            <a:extLst>
              <a:ext uri="{FF2B5EF4-FFF2-40B4-BE49-F238E27FC236}">
                <a16:creationId xmlns="" xmlns:a16="http://schemas.microsoft.com/office/drawing/2014/main" id="{7753AEED-37A1-4322-98A1-AB82925705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spTree>
    <p:extLst>
      <p:ext uri="{BB962C8B-B14F-4D97-AF65-F5344CB8AC3E}">
        <p14:creationId xmlns:p14="http://schemas.microsoft.com/office/powerpoint/2010/main" val="371630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Presentación</a:t>
            </a:r>
          </a:p>
        </p:txBody>
      </p:sp>
      <p:sp>
        <p:nvSpPr>
          <p:cNvPr id="6" name="Marcador de contenido 5"/>
          <p:cNvSpPr>
            <a:spLocks noGrp="1"/>
          </p:cNvSpPr>
          <p:nvPr>
            <p:ph idx="4294967295"/>
          </p:nvPr>
        </p:nvSpPr>
        <p:spPr>
          <a:xfrm>
            <a:off x="838200" y="1681316"/>
            <a:ext cx="10515600" cy="4495647"/>
          </a:xfrm>
        </p:spPr>
        <p:txBody>
          <a:bodyPr>
            <a:normAutofit fontScale="70000" lnSpcReduction="20000"/>
          </a:bodyPr>
          <a:lstStyle/>
          <a:p>
            <a:r>
              <a:rPr lang="es-MX" dirty="0"/>
              <a:t>En este documento se presentan los principales resultados de la “Encuesta para la medición de la piratería en México” realizada del 18 al 20 de marzo de 2017 mediante la aplicación de 1,200 entrevistas a población mayor de 18 años de la República Mexicana. </a:t>
            </a:r>
          </a:p>
          <a:p>
            <a:r>
              <a:rPr lang="es-MX" dirty="0"/>
              <a:t>Los objetivos del estudio son los siguientes:</a:t>
            </a:r>
          </a:p>
          <a:p>
            <a:pPr lvl="1"/>
            <a:r>
              <a:rPr lang="es-MX" dirty="0"/>
              <a:t>Proveer información cuantitativa para la construcción de indicadores del fenómeno de la piratería en México, para orientar las estrategias anti-piratería de la Coalición por el Acceso Legal a la Cultura (CALC) y sus socios.</a:t>
            </a:r>
          </a:p>
          <a:p>
            <a:pPr lvl="1"/>
            <a:r>
              <a:rPr lang="es-MX" dirty="0"/>
              <a:t>Estimar la magnitud del consumo de productos piratas de siete categorías (música, películas, </a:t>
            </a:r>
            <a:r>
              <a:rPr lang="es-MX" i="1" dirty="0"/>
              <a:t>software</a:t>
            </a:r>
            <a:r>
              <a:rPr lang="es-MX" dirty="0"/>
              <a:t>, libros, esculturas, pinturas y fotografías) adquiridos de manera directa física (</a:t>
            </a:r>
            <a:r>
              <a:rPr lang="es-MX" i="1" dirty="0"/>
              <a:t>offline</a:t>
            </a:r>
            <a:r>
              <a:rPr lang="es-MX" dirty="0"/>
              <a:t>) y vía internet (digital).</a:t>
            </a:r>
          </a:p>
          <a:p>
            <a:pPr lvl="1"/>
            <a:r>
              <a:rPr lang="es-MX" dirty="0"/>
              <a:t>Conocer los patrones de consumo de dichos productos y actitudes de los consumidores que explican estos comportamientos. </a:t>
            </a:r>
          </a:p>
          <a:p>
            <a:r>
              <a:rPr lang="es-MX" dirty="0"/>
              <a:t>Durante la entrevista se pidió a los participantes que reportaran actividades de los últimos 12 meses, lo que correspondería aproximadamente a comportamientos de marzo de 2016 a marzo de 2017. </a:t>
            </a:r>
          </a:p>
          <a:p>
            <a:r>
              <a:rPr lang="es-MX" dirty="0"/>
              <a:t>La metodología del estudio fue realizada por el Instituto Tecnológico Autónomo de México (ITAM) a petición expresa de la Coalición por el Acceso Legal a la Cultura, A.C. (CALC). </a:t>
            </a:r>
          </a:p>
        </p:txBody>
      </p:sp>
      <p:sp>
        <p:nvSpPr>
          <p:cNvPr id="5" name="Marcador de número de diapositiva 4"/>
          <p:cNvSpPr>
            <a:spLocks noGrp="1"/>
          </p:cNvSpPr>
          <p:nvPr>
            <p:ph type="sldNum" sz="quarter" idx="12"/>
          </p:nvPr>
        </p:nvSpPr>
        <p:spPr/>
        <p:txBody>
          <a:bodyPr/>
          <a:lstStyle/>
          <a:p>
            <a:fld id="{01464491-0347-46A0-80D2-6D5F5A3A80C2}" type="slidenum">
              <a:rPr lang="es-MX" smtClean="0"/>
              <a:pPr/>
              <a:t>2</a:t>
            </a:fld>
            <a:endParaRPr lang="es-MX"/>
          </a:p>
        </p:txBody>
      </p:sp>
      <p:sp>
        <p:nvSpPr>
          <p:cNvPr id="7" name="Marcador de pie de página 3">
            <a:extLst>
              <a:ext uri="{FF2B5EF4-FFF2-40B4-BE49-F238E27FC236}">
                <a16:creationId xmlns="" xmlns:a16="http://schemas.microsoft.com/office/drawing/2014/main" id="{D7021DE6-EE58-46A0-8C89-5B234DF1EA94}"/>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294007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7A95960-BBAE-48BC-892C-DB60D17E8E2D}"/>
              </a:ext>
            </a:extLst>
          </p:cNvPr>
          <p:cNvSpPr>
            <a:spLocks noGrp="1"/>
          </p:cNvSpPr>
          <p:nvPr>
            <p:ph type="title"/>
          </p:nvPr>
        </p:nvSpPr>
        <p:spPr>
          <a:xfrm>
            <a:off x="838200" y="167163"/>
            <a:ext cx="9453282" cy="1136803"/>
          </a:xfrm>
        </p:spPr>
        <p:txBody>
          <a:bodyPr/>
          <a:lstStyle/>
          <a:p>
            <a:r>
              <a:rPr lang="es-MX" sz="2800" dirty="0"/>
              <a:t>Los mayores consumidores de </a:t>
            </a:r>
            <a:r>
              <a:rPr lang="es-MX" sz="2800" b="1" dirty="0"/>
              <a:t>música pirata física </a:t>
            </a:r>
            <a:r>
              <a:rPr lang="es-MX" sz="2800" dirty="0"/>
              <a:t>tienen </a:t>
            </a:r>
            <a:r>
              <a:rPr lang="es-MX" sz="2800" b="1" dirty="0" err="1"/>
              <a:t>NSE</a:t>
            </a:r>
            <a:r>
              <a:rPr lang="es-MX" sz="2800" b="1" dirty="0"/>
              <a:t> C-</a:t>
            </a:r>
            <a:endParaRPr lang="es-MX" dirty="0"/>
          </a:p>
        </p:txBody>
      </p:sp>
      <p:sp>
        <p:nvSpPr>
          <p:cNvPr id="3" name="Marcador de número de diapositiva 2">
            <a:extLst>
              <a:ext uri="{FF2B5EF4-FFF2-40B4-BE49-F238E27FC236}">
                <a16:creationId xmlns="" xmlns:a16="http://schemas.microsoft.com/office/drawing/2014/main" id="{F02BD04E-5792-49F8-BA81-390314FAF9AC}"/>
              </a:ext>
            </a:extLst>
          </p:cNvPr>
          <p:cNvSpPr>
            <a:spLocks noGrp="1"/>
          </p:cNvSpPr>
          <p:nvPr>
            <p:ph type="sldNum" sz="quarter" idx="12"/>
          </p:nvPr>
        </p:nvSpPr>
        <p:spPr/>
        <p:txBody>
          <a:bodyPr/>
          <a:lstStyle/>
          <a:p>
            <a:fld id="{01464491-0347-46A0-80D2-6D5F5A3A80C2}" type="slidenum">
              <a:rPr lang="es-MX" smtClean="0"/>
              <a:t>20</a:t>
            </a:fld>
            <a:endParaRPr lang="es-MX"/>
          </a:p>
        </p:txBody>
      </p:sp>
      <p:graphicFrame>
        <p:nvGraphicFramePr>
          <p:cNvPr id="4" name="Gráfico 3">
            <a:extLst>
              <a:ext uri="{FF2B5EF4-FFF2-40B4-BE49-F238E27FC236}">
                <a16:creationId xmlns="" xmlns:a16="http://schemas.microsoft.com/office/drawing/2014/main" id="{1D0A51CE-FDFD-48DF-90C8-E0F4719C6945}"/>
              </a:ext>
            </a:extLst>
          </p:cNvPr>
          <p:cNvGraphicFramePr/>
          <p:nvPr>
            <p:extLst>
              <p:ext uri="{D42A27DB-BD31-4B8C-83A1-F6EECF244321}">
                <p14:modId xmlns:p14="http://schemas.microsoft.com/office/powerpoint/2010/main" val="4251519673"/>
              </p:ext>
            </p:extLst>
          </p:nvPr>
        </p:nvGraphicFramePr>
        <p:xfrm>
          <a:off x="3021106" y="2168185"/>
          <a:ext cx="6696000" cy="403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pie de página 3">
            <a:extLst>
              <a:ext uri="{FF2B5EF4-FFF2-40B4-BE49-F238E27FC236}">
                <a16:creationId xmlns="" xmlns:a16="http://schemas.microsoft.com/office/drawing/2014/main" id="{C74EF3E8-5AA9-4F84-A07B-56B02EA5154C}"/>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pic>
        <p:nvPicPr>
          <p:cNvPr id="6" name="Gráfico 5" descr="Música">
            <a:extLst>
              <a:ext uri="{FF2B5EF4-FFF2-40B4-BE49-F238E27FC236}">
                <a16:creationId xmlns="" xmlns:a16="http://schemas.microsoft.com/office/drawing/2014/main" id="{A0771120-2650-494F-968B-23F225DA72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7" name="Gráfico 6" descr="Tienda">
            <a:extLst>
              <a:ext uri="{FF2B5EF4-FFF2-40B4-BE49-F238E27FC236}">
                <a16:creationId xmlns="" xmlns:a16="http://schemas.microsoft.com/office/drawing/2014/main" id="{072E4EF1-BDCB-49FD-99ED-9A06CFB2E0A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spTree>
    <p:extLst>
      <p:ext uri="{BB962C8B-B14F-4D97-AF65-F5344CB8AC3E}">
        <p14:creationId xmlns:p14="http://schemas.microsoft.com/office/powerpoint/2010/main" val="723505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D28DB54-818A-4475-B5E4-5DBA904168B7}"/>
              </a:ext>
            </a:extLst>
          </p:cNvPr>
          <p:cNvSpPr>
            <a:spLocks noGrp="1"/>
          </p:cNvSpPr>
          <p:nvPr>
            <p:ph type="title"/>
          </p:nvPr>
        </p:nvSpPr>
        <p:spPr/>
        <p:txBody>
          <a:bodyPr/>
          <a:lstStyle/>
          <a:p>
            <a:r>
              <a:rPr lang="es-MX" dirty="0"/>
              <a:t>El </a:t>
            </a:r>
            <a:r>
              <a:rPr lang="es-MX" b="1" dirty="0"/>
              <a:t>81%</a:t>
            </a:r>
            <a:r>
              <a:rPr lang="es-MX" dirty="0"/>
              <a:t> de los consumidores de </a:t>
            </a:r>
            <a:r>
              <a:rPr lang="es-MX" b="1" dirty="0"/>
              <a:t>música pirata </a:t>
            </a:r>
            <a:r>
              <a:rPr lang="es-MX" b="1" dirty="0" smtClean="0"/>
              <a:t>física </a:t>
            </a:r>
            <a:r>
              <a:rPr lang="es-MX" dirty="0" smtClean="0"/>
              <a:t>consumen música </a:t>
            </a:r>
            <a:r>
              <a:rPr lang="es-MX" b="1" dirty="0"/>
              <a:t>más de una vez por semana. </a:t>
            </a:r>
            <a:endParaRPr lang="es-MX" dirty="0"/>
          </a:p>
        </p:txBody>
      </p:sp>
      <p:sp>
        <p:nvSpPr>
          <p:cNvPr id="3" name="Marcador de número de diapositiva 2">
            <a:extLst>
              <a:ext uri="{FF2B5EF4-FFF2-40B4-BE49-F238E27FC236}">
                <a16:creationId xmlns="" xmlns:a16="http://schemas.microsoft.com/office/drawing/2014/main" id="{9191030F-EAF3-477A-948D-80E8AF88C5D2}"/>
              </a:ext>
            </a:extLst>
          </p:cNvPr>
          <p:cNvSpPr>
            <a:spLocks noGrp="1"/>
          </p:cNvSpPr>
          <p:nvPr>
            <p:ph type="sldNum" sz="quarter" idx="12"/>
          </p:nvPr>
        </p:nvSpPr>
        <p:spPr/>
        <p:txBody>
          <a:bodyPr/>
          <a:lstStyle/>
          <a:p>
            <a:fld id="{01464491-0347-46A0-80D2-6D5F5A3A80C2}" type="slidenum">
              <a:rPr lang="es-MX" smtClean="0"/>
              <a:t>21</a:t>
            </a:fld>
            <a:endParaRPr lang="es-MX"/>
          </a:p>
        </p:txBody>
      </p:sp>
      <p:graphicFrame>
        <p:nvGraphicFramePr>
          <p:cNvPr id="4" name="Gráfico 3">
            <a:extLst>
              <a:ext uri="{FF2B5EF4-FFF2-40B4-BE49-F238E27FC236}">
                <a16:creationId xmlns="" xmlns:a16="http://schemas.microsoft.com/office/drawing/2014/main" id="{9C8E1BC1-183B-4593-A633-4189B068D3E7}"/>
              </a:ext>
            </a:extLst>
          </p:cNvPr>
          <p:cNvGraphicFramePr/>
          <p:nvPr>
            <p:extLst>
              <p:ext uri="{D42A27DB-BD31-4B8C-83A1-F6EECF244321}">
                <p14:modId xmlns:p14="http://schemas.microsoft.com/office/powerpoint/2010/main" val="2489699841"/>
              </p:ext>
            </p:extLst>
          </p:nvPr>
        </p:nvGraphicFramePr>
        <p:xfrm>
          <a:off x="2539116" y="1922414"/>
          <a:ext cx="6336000" cy="43560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pie de página 3">
            <a:extLst>
              <a:ext uri="{FF2B5EF4-FFF2-40B4-BE49-F238E27FC236}">
                <a16:creationId xmlns="" xmlns:a16="http://schemas.microsoft.com/office/drawing/2014/main" id="{639C339E-D88F-46CA-AC6D-42E49025236C}"/>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pic>
        <p:nvPicPr>
          <p:cNvPr id="6" name="Gráfico 5" descr="Música">
            <a:extLst>
              <a:ext uri="{FF2B5EF4-FFF2-40B4-BE49-F238E27FC236}">
                <a16:creationId xmlns="" xmlns:a16="http://schemas.microsoft.com/office/drawing/2014/main" id="{8570BA70-2466-4BE8-BEF4-3DE7E9F805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7" name="Gráfico 6" descr="Tienda">
            <a:extLst>
              <a:ext uri="{FF2B5EF4-FFF2-40B4-BE49-F238E27FC236}">
                <a16:creationId xmlns="" xmlns:a16="http://schemas.microsoft.com/office/drawing/2014/main" id="{AC41E3A4-7E57-45A4-B0A9-1E8F7CB8AF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spTree>
    <p:extLst>
      <p:ext uri="{BB962C8B-B14F-4D97-AF65-F5344CB8AC3E}">
        <p14:creationId xmlns:p14="http://schemas.microsoft.com/office/powerpoint/2010/main" val="3103110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1284D78-9A3C-43F4-8EFC-E16774B97D09}"/>
              </a:ext>
            </a:extLst>
          </p:cNvPr>
          <p:cNvSpPr>
            <a:spLocks noGrp="1"/>
          </p:cNvSpPr>
          <p:nvPr>
            <p:ph type="title"/>
          </p:nvPr>
        </p:nvSpPr>
        <p:spPr/>
        <p:txBody>
          <a:bodyPr/>
          <a:lstStyle/>
          <a:p>
            <a:r>
              <a:rPr lang="es-MX" dirty="0"/>
              <a:t>Los mayores consumidores de </a:t>
            </a:r>
            <a:r>
              <a:rPr lang="es-MX" b="1" dirty="0"/>
              <a:t>música pirata digital </a:t>
            </a:r>
            <a:r>
              <a:rPr lang="es-MX" dirty="0"/>
              <a:t>son </a:t>
            </a:r>
            <a:r>
              <a:rPr lang="es-MX" b="1" dirty="0"/>
              <a:t>hombres</a:t>
            </a:r>
            <a:endParaRPr lang="es-MX" dirty="0"/>
          </a:p>
        </p:txBody>
      </p:sp>
      <p:sp>
        <p:nvSpPr>
          <p:cNvPr id="3" name="Marcador de número de diapositiva 2">
            <a:extLst>
              <a:ext uri="{FF2B5EF4-FFF2-40B4-BE49-F238E27FC236}">
                <a16:creationId xmlns="" xmlns:a16="http://schemas.microsoft.com/office/drawing/2014/main" id="{A8948F28-609B-4785-A5BD-3C8D7EF951B4}"/>
              </a:ext>
            </a:extLst>
          </p:cNvPr>
          <p:cNvSpPr>
            <a:spLocks noGrp="1"/>
          </p:cNvSpPr>
          <p:nvPr>
            <p:ph type="sldNum" sz="quarter" idx="12"/>
          </p:nvPr>
        </p:nvSpPr>
        <p:spPr/>
        <p:txBody>
          <a:bodyPr/>
          <a:lstStyle/>
          <a:p>
            <a:fld id="{01464491-0347-46A0-80D2-6D5F5A3A80C2}" type="slidenum">
              <a:rPr lang="es-MX" smtClean="0"/>
              <a:t>22</a:t>
            </a:fld>
            <a:endParaRPr lang="es-MX"/>
          </a:p>
        </p:txBody>
      </p:sp>
      <p:graphicFrame>
        <p:nvGraphicFramePr>
          <p:cNvPr id="4" name="Gráfico 3">
            <a:extLst>
              <a:ext uri="{FF2B5EF4-FFF2-40B4-BE49-F238E27FC236}">
                <a16:creationId xmlns="" xmlns:a16="http://schemas.microsoft.com/office/drawing/2014/main" id="{968A1F59-49C1-4614-862D-1C41E09B0A92}"/>
              </a:ext>
            </a:extLst>
          </p:cNvPr>
          <p:cNvGraphicFramePr/>
          <p:nvPr>
            <p:extLst>
              <p:ext uri="{D42A27DB-BD31-4B8C-83A1-F6EECF244321}">
                <p14:modId xmlns:p14="http://schemas.microsoft.com/office/powerpoint/2010/main" val="552354566"/>
              </p:ext>
            </p:extLst>
          </p:nvPr>
        </p:nvGraphicFramePr>
        <p:xfrm>
          <a:off x="1980000" y="1875600"/>
          <a:ext cx="9763200" cy="4377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áfico 4" descr="Música">
            <a:extLst>
              <a:ext uri="{FF2B5EF4-FFF2-40B4-BE49-F238E27FC236}">
                <a16:creationId xmlns="" xmlns:a16="http://schemas.microsoft.com/office/drawing/2014/main" id="{8C970F12-0138-481F-A9E6-02D54E3213F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6" name="Gráfico 5" descr="Descargar desde la nube">
            <a:extLst>
              <a:ext uri="{FF2B5EF4-FFF2-40B4-BE49-F238E27FC236}">
                <a16:creationId xmlns="" xmlns:a16="http://schemas.microsoft.com/office/drawing/2014/main" id="{8E428847-D509-4667-9C72-3EC1E8328D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7" name="Marcador de pie de página 3">
            <a:extLst>
              <a:ext uri="{FF2B5EF4-FFF2-40B4-BE49-F238E27FC236}">
                <a16:creationId xmlns="" xmlns:a16="http://schemas.microsoft.com/office/drawing/2014/main" id="{3B927479-AD8A-4AE4-B6D6-BBB83FB9776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401481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71B08F6-D180-4EBA-8B05-9E5461D4B221}"/>
              </a:ext>
            </a:extLst>
          </p:cNvPr>
          <p:cNvSpPr>
            <a:spLocks noGrp="1"/>
          </p:cNvSpPr>
          <p:nvPr>
            <p:ph type="title"/>
          </p:nvPr>
        </p:nvSpPr>
        <p:spPr/>
        <p:txBody>
          <a:bodyPr/>
          <a:lstStyle/>
          <a:p>
            <a:r>
              <a:rPr lang="es-MX" dirty="0"/>
              <a:t>Los mayores consumidores de </a:t>
            </a:r>
            <a:r>
              <a:rPr lang="es-MX" b="1" dirty="0"/>
              <a:t>música pirata digital</a:t>
            </a:r>
            <a:r>
              <a:rPr lang="es-MX" dirty="0"/>
              <a:t> tienen entre </a:t>
            </a:r>
            <a:r>
              <a:rPr lang="es-MX" b="1" dirty="0"/>
              <a:t>18</a:t>
            </a:r>
            <a:r>
              <a:rPr lang="es-MX" dirty="0"/>
              <a:t> y </a:t>
            </a:r>
            <a:r>
              <a:rPr lang="es-MX" b="1" dirty="0"/>
              <a:t>24 años</a:t>
            </a:r>
            <a:endParaRPr lang="es-MX" dirty="0"/>
          </a:p>
        </p:txBody>
      </p:sp>
      <p:sp>
        <p:nvSpPr>
          <p:cNvPr id="3" name="Marcador de número de diapositiva 2">
            <a:extLst>
              <a:ext uri="{FF2B5EF4-FFF2-40B4-BE49-F238E27FC236}">
                <a16:creationId xmlns="" xmlns:a16="http://schemas.microsoft.com/office/drawing/2014/main" id="{5CBE4952-01DA-4007-83CD-552A3BA36CAA}"/>
              </a:ext>
            </a:extLst>
          </p:cNvPr>
          <p:cNvSpPr>
            <a:spLocks noGrp="1"/>
          </p:cNvSpPr>
          <p:nvPr>
            <p:ph type="sldNum" sz="quarter" idx="12"/>
          </p:nvPr>
        </p:nvSpPr>
        <p:spPr/>
        <p:txBody>
          <a:bodyPr/>
          <a:lstStyle/>
          <a:p>
            <a:fld id="{01464491-0347-46A0-80D2-6D5F5A3A80C2}" type="slidenum">
              <a:rPr lang="es-MX" smtClean="0"/>
              <a:t>23</a:t>
            </a:fld>
            <a:endParaRPr lang="es-MX"/>
          </a:p>
        </p:txBody>
      </p:sp>
      <p:graphicFrame>
        <p:nvGraphicFramePr>
          <p:cNvPr id="4" name="Gráfico 3">
            <a:extLst>
              <a:ext uri="{FF2B5EF4-FFF2-40B4-BE49-F238E27FC236}">
                <a16:creationId xmlns="" xmlns:a16="http://schemas.microsoft.com/office/drawing/2014/main" id="{FE8EA79C-40D7-478A-B3FA-3E1907ACA49C}"/>
              </a:ext>
            </a:extLst>
          </p:cNvPr>
          <p:cNvGraphicFramePr/>
          <p:nvPr>
            <p:extLst>
              <p:ext uri="{D42A27DB-BD31-4B8C-83A1-F6EECF244321}">
                <p14:modId xmlns:p14="http://schemas.microsoft.com/office/powerpoint/2010/main" val="594177907"/>
              </p:ext>
            </p:extLst>
          </p:nvPr>
        </p:nvGraphicFramePr>
        <p:xfrm>
          <a:off x="3021106" y="2168185"/>
          <a:ext cx="6696000" cy="4032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áfico 4" descr="Música">
            <a:extLst>
              <a:ext uri="{FF2B5EF4-FFF2-40B4-BE49-F238E27FC236}">
                <a16:creationId xmlns="" xmlns:a16="http://schemas.microsoft.com/office/drawing/2014/main" id="{836FBBA9-08B8-49B4-999B-EB12CF7C16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6" name="Gráfico 5" descr="Descargar desde la nube">
            <a:extLst>
              <a:ext uri="{FF2B5EF4-FFF2-40B4-BE49-F238E27FC236}">
                <a16:creationId xmlns="" xmlns:a16="http://schemas.microsoft.com/office/drawing/2014/main" id="{D2409E5E-62B1-4960-8BAA-B7E0818CEEB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7" name="Marcador de pie de página 3">
            <a:extLst>
              <a:ext uri="{FF2B5EF4-FFF2-40B4-BE49-F238E27FC236}">
                <a16:creationId xmlns="" xmlns:a16="http://schemas.microsoft.com/office/drawing/2014/main" id="{35BE78D9-51C9-45E1-A441-FC9786BDAA7B}"/>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3935932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19688A9-0E27-4E55-AE8E-DEF64D40D1D1}"/>
              </a:ext>
            </a:extLst>
          </p:cNvPr>
          <p:cNvSpPr>
            <a:spLocks noGrp="1"/>
          </p:cNvSpPr>
          <p:nvPr>
            <p:ph type="title"/>
          </p:nvPr>
        </p:nvSpPr>
        <p:spPr/>
        <p:txBody>
          <a:bodyPr/>
          <a:lstStyle/>
          <a:p>
            <a:r>
              <a:rPr lang="es-MX" dirty="0"/>
              <a:t>Los mayores consumidores de </a:t>
            </a:r>
            <a:r>
              <a:rPr lang="es-MX" b="1" dirty="0"/>
              <a:t>música pirata digital</a:t>
            </a:r>
            <a:r>
              <a:rPr lang="es-MX" dirty="0"/>
              <a:t> tienen </a:t>
            </a:r>
            <a:r>
              <a:rPr lang="es-MX" b="1" dirty="0"/>
              <a:t>preparatoria </a:t>
            </a:r>
            <a:r>
              <a:rPr lang="es-MX" dirty="0"/>
              <a:t>o</a:t>
            </a:r>
            <a:r>
              <a:rPr lang="es-MX" b="1" dirty="0"/>
              <a:t> universidad</a:t>
            </a:r>
            <a:endParaRPr lang="es-MX" dirty="0"/>
          </a:p>
        </p:txBody>
      </p:sp>
      <p:sp>
        <p:nvSpPr>
          <p:cNvPr id="3" name="Marcador de número de diapositiva 2">
            <a:extLst>
              <a:ext uri="{FF2B5EF4-FFF2-40B4-BE49-F238E27FC236}">
                <a16:creationId xmlns="" xmlns:a16="http://schemas.microsoft.com/office/drawing/2014/main" id="{B1C8BF97-4FAE-471F-ACAE-F33DD33F75EF}"/>
              </a:ext>
            </a:extLst>
          </p:cNvPr>
          <p:cNvSpPr>
            <a:spLocks noGrp="1"/>
          </p:cNvSpPr>
          <p:nvPr>
            <p:ph type="sldNum" sz="quarter" idx="12"/>
          </p:nvPr>
        </p:nvSpPr>
        <p:spPr/>
        <p:txBody>
          <a:bodyPr/>
          <a:lstStyle/>
          <a:p>
            <a:fld id="{01464491-0347-46A0-80D2-6D5F5A3A80C2}" type="slidenum">
              <a:rPr lang="es-MX" smtClean="0"/>
              <a:t>24</a:t>
            </a:fld>
            <a:endParaRPr lang="es-MX"/>
          </a:p>
        </p:txBody>
      </p:sp>
      <p:graphicFrame>
        <p:nvGraphicFramePr>
          <p:cNvPr id="4" name="Gráfico 3">
            <a:extLst>
              <a:ext uri="{FF2B5EF4-FFF2-40B4-BE49-F238E27FC236}">
                <a16:creationId xmlns="" xmlns:a16="http://schemas.microsoft.com/office/drawing/2014/main" id="{F78B0016-31E9-4EF0-B11E-E10630807B7C}"/>
              </a:ext>
            </a:extLst>
          </p:cNvPr>
          <p:cNvGraphicFramePr/>
          <p:nvPr>
            <p:extLst>
              <p:ext uri="{D42A27DB-BD31-4B8C-83A1-F6EECF244321}">
                <p14:modId xmlns:p14="http://schemas.microsoft.com/office/powerpoint/2010/main" val="2990898875"/>
              </p:ext>
            </p:extLst>
          </p:nvPr>
        </p:nvGraphicFramePr>
        <p:xfrm>
          <a:off x="2922245" y="1900652"/>
          <a:ext cx="6336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áfico 4" descr="Música">
            <a:extLst>
              <a:ext uri="{FF2B5EF4-FFF2-40B4-BE49-F238E27FC236}">
                <a16:creationId xmlns="" xmlns:a16="http://schemas.microsoft.com/office/drawing/2014/main" id="{47636E2F-8969-4394-827F-4E071CC8D6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6" name="Gráfico 5" descr="Descargar desde la nube">
            <a:extLst>
              <a:ext uri="{FF2B5EF4-FFF2-40B4-BE49-F238E27FC236}">
                <a16:creationId xmlns="" xmlns:a16="http://schemas.microsoft.com/office/drawing/2014/main" id="{248489E4-1429-4E98-8139-0B664262A90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7" name="Marcador de pie de página 3">
            <a:extLst>
              <a:ext uri="{FF2B5EF4-FFF2-40B4-BE49-F238E27FC236}">
                <a16:creationId xmlns="" xmlns:a16="http://schemas.microsoft.com/office/drawing/2014/main" id="{6AC6E61F-788E-44A6-9387-F6B6D2B88EB5}"/>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2041200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DF734C9-7618-4D5B-AF1C-ED4A309589BC}"/>
              </a:ext>
            </a:extLst>
          </p:cNvPr>
          <p:cNvSpPr>
            <a:spLocks noGrp="1"/>
          </p:cNvSpPr>
          <p:nvPr>
            <p:ph type="title"/>
          </p:nvPr>
        </p:nvSpPr>
        <p:spPr/>
        <p:txBody>
          <a:bodyPr/>
          <a:lstStyle/>
          <a:p>
            <a:r>
              <a:rPr lang="es-MX" dirty="0"/>
              <a:t>Los mayores consumidores de </a:t>
            </a:r>
            <a:r>
              <a:rPr lang="es-MX" b="1" dirty="0"/>
              <a:t>música pirata digital</a:t>
            </a:r>
            <a:r>
              <a:rPr lang="es-MX" dirty="0"/>
              <a:t> tienen un </a:t>
            </a:r>
            <a:r>
              <a:rPr lang="es-MX" b="1" dirty="0" err="1"/>
              <a:t>NSE</a:t>
            </a:r>
            <a:r>
              <a:rPr lang="es-MX" b="1" dirty="0"/>
              <a:t> A/B/C+</a:t>
            </a:r>
            <a:endParaRPr lang="es-MX" dirty="0"/>
          </a:p>
        </p:txBody>
      </p:sp>
      <p:sp>
        <p:nvSpPr>
          <p:cNvPr id="3" name="Marcador de número de diapositiva 2">
            <a:extLst>
              <a:ext uri="{FF2B5EF4-FFF2-40B4-BE49-F238E27FC236}">
                <a16:creationId xmlns="" xmlns:a16="http://schemas.microsoft.com/office/drawing/2014/main" id="{A9687BB7-461B-449E-8188-FA8EE51FBC0B}"/>
              </a:ext>
            </a:extLst>
          </p:cNvPr>
          <p:cNvSpPr>
            <a:spLocks noGrp="1"/>
          </p:cNvSpPr>
          <p:nvPr>
            <p:ph type="sldNum" sz="quarter" idx="12"/>
          </p:nvPr>
        </p:nvSpPr>
        <p:spPr/>
        <p:txBody>
          <a:bodyPr/>
          <a:lstStyle/>
          <a:p>
            <a:fld id="{01464491-0347-46A0-80D2-6D5F5A3A80C2}" type="slidenum">
              <a:rPr lang="es-MX" smtClean="0"/>
              <a:t>25</a:t>
            </a:fld>
            <a:endParaRPr lang="es-MX"/>
          </a:p>
        </p:txBody>
      </p:sp>
      <p:graphicFrame>
        <p:nvGraphicFramePr>
          <p:cNvPr id="4" name="Gráfico 3">
            <a:extLst>
              <a:ext uri="{FF2B5EF4-FFF2-40B4-BE49-F238E27FC236}">
                <a16:creationId xmlns="" xmlns:a16="http://schemas.microsoft.com/office/drawing/2014/main" id="{586901A3-99ED-42D6-BAF8-31767D9E6783}"/>
              </a:ext>
            </a:extLst>
          </p:cNvPr>
          <p:cNvGraphicFramePr/>
          <p:nvPr>
            <p:extLst>
              <p:ext uri="{D42A27DB-BD31-4B8C-83A1-F6EECF244321}">
                <p14:modId xmlns:p14="http://schemas.microsoft.com/office/powerpoint/2010/main" val="2313070954"/>
              </p:ext>
            </p:extLst>
          </p:nvPr>
        </p:nvGraphicFramePr>
        <p:xfrm>
          <a:off x="3021106" y="2168185"/>
          <a:ext cx="6696000" cy="4032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áfico 4" descr="Música">
            <a:extLst>
              <a:ext uri="{FF2B5EF4-FFF2-40B4-BE49-F238E27FC236}">
                <a16:creationId xmlns="" xmlns:a16="http://schemas.microsoft.com/office/drawing/2014/main" id="{2E57CD61-3D10-4BE9-ABE0-3D903AAC39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6" name="Gráfico 5" descr="Descargar desde la nube">
            <a:extLst>
              <a:ext uri="{FF2B5EF4-FFF2-40B4-BE49-F238E27FC236}">
                <a16:creationId xmlns="" xmlns:a16="http://schemas.microsoft.com/office/drawing/2014/main" id="{020994A3-F8C4-44D6-B971-77CCC9C5F55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7" name="Marcador de pie de página 3">
            <a:extLst>
              <a:ext uri="{FF2B5EF4-FFF2-40B4-BE49-F238E27FC236}">
                <a16:creationId xmlns="" xmlns:a16="http://schemas.microsoft.com/office/drawing/2014/main" id="{6CB498EB-A61B-455A-A755-CE16ED25747F}"/>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405251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29D50B7-B121-4965-9124-07C8F087ED2F}"/>
              </a:ext>
            </a:extLst>
          </p:cNvPr>
          <p:cNvSpPr>
            <a:spLocks noGrp="1"/>
          </p:cNvSpPr>
          <p:nvPr>
            <p:ph type="title"/>
          </p:nvPr>
        </p:nvSpPr>
        <p:spPr/>
        <p:txBody>
          <a:bodyPr/>
          <a:lstStyle/>
          <a:p>
            <a:r>
              <a:rPr lang="es-MX" dirty="0"/>
              <a:t>El </a:t>
            </a:r>
            <a:r>
              <a:rPr lang="es-MX" b="1" dirty="0"/>
              <a:t>68%</a:t>
            </a:r>
            <a:r>
              <a:rPr lang="es-MX" dirty="0"/>
              <a:t> de los consumidores de </a:t>
            </a:r>
            <a:r>
              <a:rPr lang="es-MX" b="1" dirty="0"/>
              <a:t>música pirata digital</a:t>
            </a:r>
            <a:r>
              <a:rPr lang="es-MX" dirty="0"/>
              <a:t> </a:t>
            </a:r>
            <a:r>
              <a:rPr lang="es-MX" dirty="0" smtClean="0"/>
              <a:t>consumen música </a:t>
            </a:r>
            <a:r>
              <a:rPr lang="es-MX" b="1" dirty="0"/>
              <a:t>más de una vez por semana</a:t>
            </a:r>
            <a:endParaRPr lang="es-MX" dirty="0"/>
          </a:p>
        </p:txBody>
      </p:sp>
      <p:sp>
        <p:nvSpPr>
          <p:cNvPr id="3" name="Marcador de número de diapositiva 2">
            <a:extLst>
              <a:ext uri="{FF2B5EF4-FFF2-40B4-BE49-F238E27FC236}">
                <a16:creationId xmlns="" xmlns:a16="http://schemas.microsoft.com/office/drawing/2014/main" id="{2AC8A01D-5002-4D76-B36C-AAB20ACF198B}"/>
              </a:ext>
            </a:extLst>
          </p:cNvPr>
          <p:cNvSpPr>
            <a:spLocks noGrp="1"/>
          </p:cNvSpPr>
          <p:nvPr>
            <p:ph type="sldNum" sz="quarter" idx="12"/>
          </p:nvPr>
        </p:nvSpPr>
        <p:spPr/>
        <p:txBody>
          <a:bodyPr/>
          <a:lstStyle/>
          <a:p>
            <a:fld id="{01464491-0347-46A0-80D2-6D5F5A3A80C2}" type="slidenum">
              <a:rPr lang="es-MX" smtClean="0"/>
              <a:t>26</a:t>
            </a:fld>
            <a:endParaRPr lang="es-MX"/>
          </a:p>
        </p:txBody>
      </p:sp>
      <p:graphicFrame>
        <p:nvGraphicFramePr>
          <p:cNvPr id="4" name="Gráfico 3">
            <a:extLst>
              <a:ext uri="{FF2B5EF4-FFF2-40B4-BE49-F238E27FC236}">
                <a16:creationId xmlns="" xmlns:a16="http://schemas.microsoft.com/office/drawing/2014/main" id="{632681D6-00AC-4552-88FF-7640206E7969}"/>
              </a:ext>
            </a:extLst>
          </p:cNvPr>
          <p:cNvGraphicFramePr/>
          <p:nvPr>
            <p:extLst>
              <p:ext uri="{D42A27DB-BD31-4B8C-83A1-F6EECF244321}">
                <p14:modId xmlns:p14="http://schemas.microsoft.com/office/powerpoint/2010/main" val="560265559"/>
              </p:ext>
            </p:extLst>
          </p:nvPr>
        </p:nvGraphicFramePr>
        <p:xfrm>
          <a:off x="2258106" y="1922414"/>
          <a:ext cx="6336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áfico 4" descr="Música">
            <a:extLst>
              <a:ext uri="{FF2B5EF4-FFF2-40B4-BE49-F238E27FC236}">
                <a16:creationId xmlns="" xmlns:a16="http://schemas.microsoft.com/office/drawing/2014/main" id="{E4D1E5BF-6FAB-4D0E-85B1-0327148429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6" name="Gráfico 5" descr="Descargar desde la nube">
            <a:extLst>
              <a:ext uri="{FF2B5EF4-FFF2-40B4-BE49-F238E27FC236}">
                <a16:creationId xmlns="" xmlns:a16="http://schemas.microsoft.com/office/drawing/2014/main" id="{F69A6C22-47D5-4BFA-8D57-AA156AAC53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7" name="Marcador de pie de página 3">
            <a:extLst>
              <a:ext uri="{FF2B5EF4-FFF2-40B4-BE49-F238E27FC236}">
                <a16:creationId xmlns="" xmlns:a16="http://schemas.microsoft.com/office/drawing/2014/main" id="{CFCD224E-EF3A-4A1C-8606-200582F03738}"/>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3120007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27</a:t>
            </a:fld>
            <a:endParaRPr lang="es-MX"/>
          </a:p>
        </p:txBody>
      </p:sp>
      <p:graphicFrame>
        <p:nvGraphicFramePr>
          <p:cNvPr id="113" name="Gráfico 112"/>
          <p:cNvGraphicFramePr/>
          <p:nvPr>
            <p:extLst>
              <p:ext uri="{D42A27DB-BD31-4B8C-83A1-F6EECF244321}">
                <p14:modId xmlns:p14="http://schemas.microsoft.com/office/powerpoint/2010/main" val="2939198651"/>
              </p:ext>
            </p:extLst>
          </p:nvPr>
        </p:nvGraphicFramePr>
        <p:xfrm>
          <a:off x="2922245" y="1900652"/>
          <a:ext cx="6336000" cy="4356000"/>
        </p:xfrm>
        <a:graphic>
          <a:graphicData uri="http://schemas.openxmlformats.org/drawingml/2006/chart">
            <c:chart xmlns:c="http://schemas.openxmlformats.org/drawingml/2006/chart" xmlns:r="http://schemas.openxmlformats.org/officeDocument/2006/relationships" r:id="rId2"/>
          </a:graphicData>
        </a:graphic>
      </p:graphicFrame>
      <p:grpSp>
        <p:nvGrpSpPr>
          <p:cNvPr id="84" name="Grupo 83"/>
          <p:cNvGrpSpPr/>
          <p:nvPr/>
        </p:nvGrpSpPr>
        <p:grpSpPr>
          <a:xfrm>
            <a:off x="3847827" y="2702998"/>
            <a:ext cx="1700596" cy="3173927"/>
            <a:chOff x="2807821" y="1863959"/>
            <a:chExt cx="761747" cy="1684638"/>
          </a:xfrm>
        </p:grpSpPr>
        <p:cxnSp>
          <p:nvCxnSpPr>
            <p:cNvPr id="85" name="Conector recto 84"/>
            <p:cNvCxnSpPr>
              <a:cxnSpLocks/>
            </p:cNvCxnSpPr>
            <p:nvPr/>
          </p:nvCxnSpPr>
          <p:spPr>
            <a:xfrm flipV="1">
              <a:off x="3366976" y="1967329"/>
              <a:ext cx="0" cy="1581268"/>
            </a:xfrm>
            <a:prstGeom prst="line">
              <a:avLst/>
            </a:prstGeom>
            <a:ln w="25400" cap="rnd">
              <a:solidFill>
                <a:schemeClr val="accent6">
                  <a:lumMod val="75000"/>
                  <a:lumOff val="25000"/>
                </a:schemeClr>
              </a:solidFill>
              <a:prstDash val="sysDot"/>
            </a:ln>
          </p:spPr>
          <p:style>
            <a:lnRef idx="3">
              <a:schemeClr val="accent5"/>
            </a:lnRef>
            <a:fillRef idx="0">
              <a:schemeClr val="accent5"/>
            </a:fillRef>
            <a:effectRef idx="2">
              <a:schemeClr val="accent5"/>
            </a:effectRef>
            <a:fontRef idx="minor">
              <a:schemeClr val="tx1"/>
            </a:fontRef>
          </p:style>
        </p:cxnSp>
        <p:sp>
          <p:nvSpPr>
            <p:cNvPr id="86" name="CuadroTexto 85"/>
            <p:cNvSpPr txBox="1"/>
            <p:nvPr/>
          </p:nvSpPr>
          <p:spPr>
            <a:xfrm>
              <a:off x="2807821" y="1863959"/>
              <a:ext cx="761747" cy="461665"/>
            </a:xfrm>
            <a:prstGeom prst="rect">
              <a:avLst/>
            </a:prstGeom>
            <a:noFill/>
          </p:spPr>
          <p:txBody>
            <a:bodyPr wrap="none" rtlCol="0">
              <a:spAutoFit/>
            </a:bodyPr>
            <a:lstStyle/>
            <a:p>
              <a:pPr algn="ctr"/>
              <a:r>
                <a:rPr lang="es-MX" sz="1200" b="1" dirty="0">
                  <a:solidFill>
                    <a:schemeClr val="accent6">
                      <a:lumMod val="75000"/>
                      <a:lumOff val="25000"/>
                    </a:schemeClr>
                  </a:solidFill>
                </a:rPr>
                <a:t>mediana</a:t>
              </a:r>
            </a:p>
            <a:p>
              <a:pPr algn="ctr"/>
              <a:r>
                <a:rPr lang="es-MX" sz="1200" b="1" dirty="0">
                  <a:solidFill>
                    <a:schemeClr val="accent6">
                      <a:lumMod val="75000"/>
                      <a:lumOff val="25000"/>
                    </a:schemeClr>
                  </a:solidFill>
                </a:rPr>
                <a:t>4</a:t>
              </a:r>
            </a:p>
          </p:txBody>
        </p:sp>
      </p:grpSp>
      <p:pic>
        <p:nvPicPr>
          <p:cNvPr id="21" name="Gráfico 20" descr="Música">
            <a:extLst>
              <a:ext uri="{FF2B5EF4-FFF2-40B4-BE49-F238E27FC236}">
                <a16:creationId xmlns="" xmlns:a16="http://schemas.microsoft.com/office/drawing/2014/main" id="{246248BB-1907-4378-8D96-7E97A752FC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11" name="Gráfico 10" descr="Tienda">
            <a:extLst>
              <a:ext uri="{FF2B5EF4-FFF2-40B4-BE49-F238E27FC236}">
                <a16:creationId xmlns="" xmlns:a16="http://schemas.microsoft.com/office/drawing/2014/main" id="{76FB131C-FD68-44C6-BE0D-42932E646DB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sp>
        <p:nvSpPr>
          <p:cNvPr id="10" name="Marcador de pie de página 3">
            <a:extLst>
              <a:ext uri="{FF2B5EF4-FFF2-40B4-BE49-F238E27FC236}">
                <a16:creationId xmlns="" xmlns:a16="http://schemas.microsoft.com/office/drawing/2014/main" id="{5582824B-9C1A-4392-BA68-3BDC4D513090}"/>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4" name="Título 3">
            <a:extLst>
              <a:ext uri="{FF2B5EF4-FFF2-40B4-BE49-F238E27FC236}">
                <a16:creationId xmlns="" xmlns:a16="http://schemas.microsoft.com/office/drawing/2014/main" id="{C1148981-07C4-4983-B53A-7C20AC4190AF}"/>
              </a:ext>
            </a:extLst>
          </p:cNvPr>
          <p:cNvSpPr>
            <a:spLocks noGrp="1"/>
          </p:cNvSpPr>
          <p:nvPr>
            <p:ph type="title"/>
          </p:nvPr>
        </p:nvSpPr>
        <p:spPr>
          <a:xfrm>
            <a:off x="838199" y="365126"/>
            <a:ext cx="9363635" cy="1136803"/>
          </a:xfrm>
        </p:spPr>
        <p:txBody>
          <a:bodyPr/>
          <a:lstStyle/>
          <a:p>
            <a:r>
              <a:rPr lang="es-MX" dirty="0"/>
              <a:t>El </a:t>
            </a:r>
            <a:r>
              <a:rPr lang="es-MX" b="1" dirty="0"/>
              <a:t>41%</a:t>
            </a:r>
            <a:r>
              <a:rPr lang="es-MX" dirty="0"/>
              <a:t> de los consumidores de </a:t>
            </a:r>
            <a:r>
              <a:rPr lang="es-MX" b="1" dirty="0"/>
              <a:t>música pirata física</a:t>
            </a:r>
            <a:r>
              <a:rPr lang="es-MX" dirty="0"/>
              <a:t> lo hacen </a:t>
            </a:r>
            <a:r>
              <a:rPr lang="es-MX" b="1" dirty="0"/>
              <a:t>más de 4 veces </a:t>
            </a:r>
            <a:r>
              <a:rPr lang="es-MX" dirty="0"/>
              <a:t>al año</a:t>
            </a:r>
          </a:p>
        </p:txBody>
      </p:sp>
    </p:spTree>
    <p:extLst>
      <p:ext uri="{BB962C8B-B14F-4D97-AF65-F5344CB8AC3E}">
        <p14:creationId xmlns:p14="http://schemas.microsoft.com/office/powerpoint/2010/main" val="2825605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28</a:t>
            </a:fld>
            <a:endParaRPr lang="es-MX"/>
          </a:p>
        </p:txBody>
      </p:sp>
      <p:pic>
        <p:nvPicPr>
          <p:cNvPr id="21" name="Gráfico 20" descr="Música">
            <a:extLst>
              <a:ext uri="{FF2B5EF4-FFF2-40B4-BE49-F238E27FC236}">
                <a16:creationId xmlns="" xmlns:a16="http://schemas.microsoft.com/office/drawing/2014/main" id="{246248BB-1907-4378-8D96-7E97A752FC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291482" y="439611"/>
            <a:ext cx="1062318" cy="1062318"/>
          </a:xfrm>
          <a:prstGeom prst="rect">
            <a:avLst/>
          </a:prstGeom>
        </p:spPr>
      </p:pic>
      <p:graphicFrame>
        <p:nvGraphicFramePr>
          <p:cNvPr id="10" name="Gráfico 9">
            <a:extLst>
              <a:ext uri="{FF2B5EF4-FFF2-40B4-BE49-F238E27FC236}">
                <a16:creationId xmlns="" xmlns:a16="http://schemas.microsoft.com/office/drawing/2014/main" id="{C86C3644-19A9-484C-A2EF-CE264119EF2C}"/>
              </a:ext>
            </a:extLst>
          </p:cNvPr>
          <p:cNvGraphicFramePr/>
          <p:nvPr>
            <p:extLst>
              <p:ext uri="{D42A27DB-BD31-4B8C-83A1-F6EECF244321}">
                <p14:modId xmlns:p14="http://schemas.microsoft.com/office/powerpoint/2010/main" val="2981638884"/>
              </p:ext>
            </p:extLst>
          </p:nvPr>
        </p:nvGraphicFramePr>
        <p:xfrm>
          <a:off x="2930963" y="1950428"/>
          <a:ext cx="6336000" cy="432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Grupo 10">
            <a:extLst>
              <a:ext uri="{FF2B5EF4-FFF2-40B4-BE49-F238E27FC236}">
                <a16:creationId xmlns="" xmlns:a16="http://schemas.microsoft.com/office/drawing/2014/main" id="{1CD07280-6F78-4C2D-B30B-A1F8597326F2}"/>
              </a:ext>
            </a:extLst>
          </p:cNvPr>
          <p:cNvGrpSpPr/>
          <p:nvPr/>
        </p:nvGrpSpPr>
        <p:grpSpPr>
          <a:xfrm>
            <a:off x="7234332" y="2986061"/>
            <a:ext cx="1003627" cy="2919237"/>
            <a:chOff x="2397432" y="1844920"/>
            <a:chExt cx="402976" cy="1493685"/>
          </a:xfrm>
        </p:grpSpPr>
        <p:cxnSp>
          <p:nvCxnSpPr>
            <p:cNvPr id="12" name="Conector recto 11">
              <a:extLst>
                <a:ext uri="{FF2B5EF4-FFF2-40B4-BE49-F238E27FC236}">
                  <a16:creationId xmlns="" xmlns:a16="http://schemas.microsoft.com/office/drawing/2014/main" id="{78319798-5085-460D-9200-EA00AAE7491C}"/>
                </a:ext>
              </a:extLst>
            </p:cNvPr>
            <p:cNvCxnSpPr>
              <a:cxnSpLocks/>
            </p:cNvCxnSpPr>
            <p:nvPr/>
          </p:nvCxnSpPr>
          <p:spPr>
            <a:xfrm flipV="1">
              <a:off x="2753032" y="1880137"/>
              <a:ext cx="0" cy="1458468"/>
            </a:xfrm>
            <a:prstGeom prst="line">
              <a:avLst/>
            </a:prstGeom>
            <a:ln w="25400" cap="rnd">
              <a:solidFill>
                <a:schemeClr val="accent6">
                  <a:lumMod val="75000"/>
                  <a:lumOff val="25000"/>
                </a:schemeClr>
              </a:solidFill>
              <a:prstDash val="sysDot"/>
            </a:ln>
          </p:spPr>
          <p:style>
            <a:lnRef idx="3">
              <a:schemeClr val="accent5"/>
            </a:lnRef>
            <a:fillRef idx="0">
              <a:schemeClr val="accent5"/>
            </a:fillRef>
            <a:effectRef idx="2">
              <a:schemeClr val="accent5"/>
            </a:effectRef>
            <a:fontRef idx="minor">
              <a:schemeClr val="tx1"/>
            </a:fontRef>
          </p:style>
        </p:cxnSp>
        <p:sp>
          <p:nvSpPr>
            <p:cNvPr id="13" name="CuadroTexto 12">
              <a:extLst>
                <a:ext uri="{FF2B5EF4-FFF2-40B4-BE49-F238E27FC236}">
                  <a16:creationId xmlns="" xmlns:a16="http://schemas.microsoft.com/office/drawing/2014/main" id="{39C642F2-CD8D-49EF-B2C2-96CC2F12429A}"/>
                </a:ext>
              </a:extLst>
            </p:cNvPr>
            <p:cNvSpPr txBox="1"/>
            <p:nvPr/>
          </p:nvSpPr>
          <p:spPr>
            <a:xfrm>
              <a:off x="2397432" y="1844920"/>
              <a:ext cx="402976" cy="236220"/>
            </a:xfrm>
            <a:prstGeom prst="rect">
              <a:avLst/>
            </a:prstGeom>
            <a:noFill/>
          </p:spPr>
          <p:txBody>
            <a:bodyPr wrap="square" rtlCol="0">
              <a:spAutoFit/>
            </a:bodyPr>
            <a:lstStyle/>
            <a:p>
              <a:pPr algn="ctr"/>
              <a:r>
                <a:rPr lang="es-MX" sz="1200" b="1" dirty="0">
                  <a:solidFill>
                    <a:schemeClr val="accent6">
                      <a:lumMod val="75000"/>
                      <a:lumOff val="25000"/>
                    </a:schemeClr>
                  </a:solidFill>
                </a:rPr>
                <a:t>mediana</a:t>
              </a:r>
            </a:p>
            <a:p>
              <a:pPr algn="ctr"/>
              <a:r>
                <a:rPr lang="es-MX" sz="1200" b="1" dirty="0">
                  <a:solidFill>
                    <a:schemeClr val="accent6">
                      <a:lumMod val="75000"/>
                      <a:lumOff val="25000"/>
                    </a:schemeClr>
                  </a:solidFill>
                </a:rPr>
                <a:t>10</a:t>
              </a:r>
            </a:p>
          </p:txBody>
        </p:sp>
      </p:grpSp>
      <p:pic>
        <p:nvPicPr>
          <p:cNvPr id="15" name="Gráfico 14" descr="Descargar desde la nube">
            <a:extLst>
              <a:ext uri="{FF2B5EF4-FFF2-40B4-BE49-F238E27FC236}">
                <a16:creationId xmlns="" xmlns:a16="http://schemas.microsoft.com/office/drawing/2014/main" id="{5CEF0041-B3F9-4B71-A6B0-9BE9EBA1C64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14" name="Marcador de pie de página 3">
            <a:extLst>
              <a:ext uri="{FF2B5EF4-FFF2-40B4-BE49-F238E27FC236}">
                <a16:creationId xmlns="" xmlns:a16="http://schemas.microsoft.com/office/drawing/2014/main" id="{6E0CEEE2-7E6D-4A4B-9400-5AF4D78D3B89}"/>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4" name="Título 3">
            <a:extLst>
              <a:ext uri="{FF2B5EF4-FFF2-40B4-BE49-F238E27FC236}">
                <a16:creationId xmlns="" xmlns:a16="http://schemas.microsoft.com/office/drawing/2014/main" id="{488E56BE-CDED-47DA-9AB6-A06FDD9479CB}"/>
              </a:ext>
            </a:extLst>
          </p:cNvPr>
          <p:cNvSpPr>
            <a:spLocks noGrp="1"/>
          </p:cNvSpPr>
          <p:nvPr>
            <p:ph type="title"/>
          </p:nvPr>
        </p:nvSpPr>
        <p:spPr>
          <a:xfrm>
            <a:off x="838200" y="374091"/>
            <a:ext cx="9175812" cy="1136803"/>
          </a:xfrm>
        </p:spPr>
        <p:txBody>
          <a:bodyPr/>
          <a:lstStyle/>
          <a:p>
            <a:r>
              <a:rPr lang="es-MX" sz="3200" dirty="0"/>
              <a:t>El </a:t>
            </a:r>
            <a:r>
              <a:rPr lang="es-MX" sz="3200" b="1" dirty="0"/>
              <a:t>40%</a:t>
            </a:r>
            <a:r>
              <a:rPr lang="es-MX" sz="3200" dirty="0"/>
              <a:t> de los consumidores de </a:t>
            </a:r>
            <a:r>
              <a:rPr lang="es-MX" sz="3200" b="1" dirty="0"/>
              <a:t>música pirata digital</a:t>
            </a:r>
            <a:r>
              <a:rPr lang="es-MX" sz="3200" dirty="0"/>
              <a:t> lo hacen </a:t>
            </a:r>
            <a:r>
              <a:rPr lang="es-MX" sz="3200" b="1" dirty="0"/>
              <a:t>más de 10 veces </a:t>
            </a:r>
            <a:r>
              <a:rPr lang="es-MX" sz="3200" dirty="0"/>
              <a:t>al año</a:t>
            </a:r>
          </a:p>
        </p:txBody>
      </p:sp>
    </p:spTree>
    <p:extLst>
      <p:ext uri="{BB962C8B-B14F-4D97-AF65-F5344CB8AC3E}">
        <p14:creationId xmlns:p14="http://schemas.microsoft.com/office/powerpoint/2010/main" val="1693789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29</a:t>
            </a:fld>
            <a:endParaRPr lang="es-MX"/>
          </a:p>
        </p:txBody>
      </p:sp>
      <p:graphicFrame>
        <p:nvGraphicFramePr>
          <p:cNvPr id="81" name="Gráfico 80"/>
          <p:cNvGraphicFramePr/>
          <p:nvPr>
            <p:extLst>
              <p:ext uri="{D42A27DB-BD31-4B8C-83A1-F6EECF244321}">
                <p14:modId xmlns:p14="http://schemas.microsoft.com/office/powerpoint/2010/main" val="2281947920"/>
              </p:ext>
            </p:extLst>
          </p:nvPr>
        </p:nvGraphicFramePr>
        <p:xfrm>
          <a:off x="2748000" y="2237183"/>
          <a:ext cx="6696000" cy="4032000"/>
        </p:xfrm>
        <a:graphic>
          <a:graphicData uri="http://schemas.openxmlformats.org/drawingml/2006/chart">
            <c:chart xmlns:c="http://schemas.openxmlformats.org/drawingml/2006/chart" xmlns:r="http://schemas.openxmlformats.org/officeDocument/2006/relationships" r:id="rId2"/>
          </a:graphicData>
        </a:graphic>
      </p:graphicFrame>
      <p:sp>
        <p:nvSpPr>
          <p:cNvPr id="75" name="CuadroTexto 74"/>
          <p:cNvSpPr txBox="1"/>
          <p:nvPr/>
        </p:nvSpPr>
        <p:spPr>
          <a:xfrm>
            <a:off x="6250226" y="2705725"/>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Promedio</a:t>
            </a:r>
          </a:p>
        </p:txBody>
      </p:sp>
      <p:sp>
        <p:nvSpPr>
          <p:cNvPr id="77" name="CuadroTexto 76"/>
          <p:cNvSpPr txBox="1"/>
          <p:nvPr/>
        </p:nvSpPr>
        <p:spPr>
          <a:xfrm>
            <a:off x="6250226" y="3167390"/>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$ 46.91</a:t>
            </a:r>
          </a:p>
        </p:txBody>
      </p:sp>
      <p:sp>
        <p:nvSpPr>
          <p:cNvPr id="3" name="Título 2">
            <a:extLst>
              <a:ext uri="{FF2B5EF4-FFF2-40B4-BE49-F238E27FC236}">
                <a16:creationId xmlns="" xmlns:a16="http://schemas.microsoft.com/office/drawing/2014/main" id="{5DF66092-DCD0-4A73-A67D-9DEE4AC5B6F8}"/>
              </a:ext>
            </a:extLst>
          </p:cNvPr>
          <p:cNvSpPr>
            <a:spLocks noGrp="1"/>
          </p:cNvSpPr>
          <p:nvPr>
            <p:ph type="title"/>
          </p:nvPr>
        </p:nvSpPr>
        <p:spPr>
          <a:xfrm>
            <a:off x="838200" y="365126"/>
            <a:ext cx="9453282" cy="1136803"/>
          </a:xfrm>
        </p:spPr>
        <p:txBody>
          <a:bodyPr/>
          <a:lstStyle/>
          <a:p>
            <a:r>
              <a:rPr lang="es-MX" sz="3200" dirty="0"/>
              <a:t>Se estima que los consumidores gastaron </a:t>
            </a:r>
            <a:r>
              <a:rPr lang="es-MX" sz="3200" b="1" dirty="0"/>
              <a:t>5,537 </a:t>
            </a:r>
            <a:r>
              <a:rPr lang="es-MX" sz="3200" b="1" dirty="0" err="1"/>
              <a:t>mdp</a:t>
            </a:r>
            <a:r>
              <a:rPr lang="es-MX" sz="3200" dirty="0"/>
              <a:t> en </a:t>
            </a:r>
            <a:r>
              <a:rPr lang="es-MX" sz="3200" b="1" dirty="0"/>
              <a:t>música pirata física </a:t>
            </a:r>
            <a:r>
              <a:rPr lang="es-MX" sz="3200" dirty="0"/>
              <a:t>en el último año</a:t>
            </a:r>
          </a:p>
        </p:txBody>
      </p:sp>
      <p:pic>
        <p:nvPicPr>
          <p:cNvPr id="12" name="Gráfico 11" descr="Música">
            <a:extLst>
              <a:ext uri="{FF2B5EF4-FFF2-40B4-BE49-F238E27FC236}">
                <a16:creationId xmlns="" xmlns:a16="http://schemas.microsoft.com/office/drawing/2014/main" id="{A933A2D5-63C3-41C2-9C08-663A6AFE4A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11" name="Gráfico 10" descr="Tienda">
            <a:extLst>
              <a:ext uri="{FF2B5EF4-FFF2-40B4-BE49-F238E27FC236}">
                <a16:creationId xmlns="" xmlns:a16="http://schemas.microsoft.com/office/drawing/2014/main" id="{8663394D-FE9A-4C79-B509-77FEF0F10F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sp>
        <p:nvSpPr>
          <p:cNvPr id="9" name="Marcador de pie de página 3">
            <a:extLst>
              <a:ext uri="{FF2B5EF4-FFF2-40B4-BE49-F238E27FC236}">
                <a16:creationId xmlns="" xmlns:a16="http://schemas.microsoft.com/office/drawing/2014/main" id="{286831AD-DA1C-4837-BC97-4753E81E6B5F}"/>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10" name="Rectángulo 9">
            <a:extLst>
              <a:ext uri="{FF2B5EF4-FFF2-40B4-BE49-F238E27FC236}">
                <a16:creationId xmlns="" xmlns:a16="http://schemas.microsoft.com/office/drawing/2014/main" id="{671E66C7-138B-4837-97B0-D9FAE8EB4161}"/>
              </a:ext>
            </a:extLst>
          </p:cNvPr>
          <p:cNvSpPr/>
          <p:nvPr/>
        </p:nvSpPr>
        <p:spPr>
          <a:xfrm>
            <a:off x="9412357" y="2459504"/>
            <a:ext cx="2639783" cy="1938992"/>
          </a:xfrm>
          <a:prstGeom prst="rect">
            <a:avLst/>
          </a:prstGeom>
          <a:ln w="25400">
            <a:solidFill>
              <a:schemeClr val="accent1"/>
            </a:solidFill>
          </a:ln>
        </p:spPr>
        <p:txBody>
          <a:bodyPr wrap="square">
            <a:spAutoFit/>
          </a:bodyPr>
          <a:lstStyle/>
          <a:p>
            <a:pPr algn="ctr"/>
            <a:r>
              <a:rPr lang="es-MX" sz="2400" b="1" dirty="0">
                <a:solidFill>
                  <a:schemeClr val="tx2">
                    <a:lumMod val="90000"/>
                    <a:lumOff val="10000"/>
                  </a:schemeClr>
                </a:solidFill>
                <a:latin typeface="Corbel" panose="020B0503020204020204" pitchFamily="34" charset="0"/>
              </a:rPr>
              <a:t>Se estima que el año pasado se gastaron 5,537 </a:t>
            </a:r>
            <a:r>
              <a:rPr lang="es-MX" sz="2400" b="1" dirty="0" err="1">
                <a:solidFill>
                  <a:schemeClr val="tx2">
                    <a:lumMod val="90000"/>
                    <a:lumOff val="10000"/>
                  </a:schemeClr>
                </a:solidFill>
                <a:latin typeface="Corbel" panose="020B0503020204020204" pitchFamily="34" charset="0"/>
              </a:rPr>
              <a:t>mdp</a:t>
            </a:r>
            <a:r>
              <a:rPr lang="es-MX" sz="2400" b="1" dirty="0">
                <a:solidFill>
                  <a:schemeClr val="tx2">
                    <a:lumMod val="90000"/>
                    <a:lumOff val="10000"/>
                  </a:schemeClr>
                </a:solidFill>
                <a:latin typeface="Corbel" panose="020B0503020204020204" pitchFamily="34" charset="0"/>
              </a:rPr>
              <a:t> en música pirata física</a:t>
            </a:r>
          </a:p>
        </p:txBody>
      </p:sp>
    </p:spTree>
    <p:extLst>
      <p:ext uri="{BB962C8B-B14F-4D97-AF65-F5344CB8AC3E}">
        <p14:creationId xmlns:p14="http://schemas.microsoft.com/office/powerpoint/2010/main" val="424713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CCB75F6-32C5-4243-A6F6-DF511C69F054}"/>
              </a:ext>
            </a:extLst>
          </p:cNvPr>
          <p:cNvSpPr>
            <a:spLocks noGrp="1"/>
          </p:cNvSpPr>
          <p:nvPr>
            <p:ph type="title"/>
          </p:nvPr>
        </p:nvSpPr>
        <p:spPr/>
        <p:txBody>
          <a:bodyPr/>
          <a:lstStyle/>
          <a:p>
            <a:r>
              <a:rPr lang="es-MX" dirty="0"/>
              <a:t>Metodología</a:t>
            </a:r>
          </a:p>
        </p:txBody>
      </p:sp>
      <p:sp>
        <p:nvSpPr>
          <p:cNvPr id="3" name="Marcador de contenido 2">
            <a:extLst>
              <a:ext uri="{FF2B5EF4-FFF2-40B4-BE49-F238E27FC236}">
                <a16:creationId xmlns="" xmlns:a16="http://schemas.microsoft.com/office/drawing/2014/main" id="{7B70777E-40C6-4522-ADD5-C2E46C0BF0AE}"/>
              </a:ext>
            </a:extLst>
          </p:cNvPr>
          <p:cNvSpPr>
            <a:spLocks noGrp="1"/>
          </p:cNvSpPr>
          <p:nvPr>
            <p:ph idx="4294967295"/>
          </p:nvPr>
        </p:nvSpPr>
        <p:spPr>
          <a:xfrm>
            <a:off x="704850" y="1586066"/>
            <a:ext cx="10805832" cy="4495647"/>
          </a:xfrm>
        </p:spPr>
        <p:txBody>
          <a:bodyPr>
            <a:noAutofit/>
          </a:bodyPr>
          <a:lstStyle/>
          <a:p>
            <a:r>
              <a:rPr lang="es-MX" sz="1500" b="1" dirty="0"/>
              <a:t>Población objetivo</a:t>
            </a:r>
            <a:r>
              <a:rPr lang="es-MX" sz="1500" dirty="0"/>
              <a:t>: Personas mayores de 18 años que residen en viviendas particulares de la República Mexicana.</a:t>
            </a:r>
          </a:p>
          <a:p>
            <a:r>
              <a:rPr lang="es-MX" sz="1500" b="1" dirty="0"/>
              <a:t>Cobertura</a:t>
            </a:r>
            <a:r>
              <a:rPr lang="es-MX" sz="1500" dirty="0"/>
              <a:t>: Manzanas urbanas de localidades con más de 15 mil habitantes.</a:t>
            </a:r>
          </a:p>
          <a:p>
            <a:r>
              <a:rPr lang="es-MX" sz="1500" b="1" dirty="0"/>
              <a:t>Recolección de datos: </a:t>
            </a:r>
            <a:r>
              <a:rPr lang="es-MX" sz="1500" dirty="0"/>
              <a:t>Entrevistas cara a cara en viviendas particulares con cuestionario estructurado aplicado por encuestadores.</a:t>
            </a:r>
          </a:p>
          <a:p>
            <a:r>
              <a:rPr lang="es-MX" sz="1500" b="1" dirty="0"/>
              <a:t>Tamaño de muestra</a:t>
            </a:r>
            <a:r>
              <a:rPr lang="es-MX" sz="1500" dirty="0"/>
              <a:t>: 1,200 entrevistas.</a:t>
            </a:r>
          </a:p>
          <a:p>
            <a:r>
              <a:rPr lang="es-MX" sz="1500" b="1" dirty="0"/>
              <a:t>Diseño de muestreo: </a:t>
            </a:r>
            <a:r>
              <a:rPr lang="es-MX" sz="1500" dirty="0"/>
              <a:t>Probabilístico </a:t>
            </a:r>
            <a:r>
              <a:rPr lang="es-MX" sz="1500" dirty="0" err="1"/>
              <a:t>polietápico</a:t>
            </a:r>
            <a:r>
              <a:rPr lang="es-MX" sz="1500" dirty="0"/>
              <a:t> estratificado.</a:t>
            </a:r>
          </a:p>
          <a:p>
            <a:pPr lvl="0"/>
            <a:r>
              <a:rPr lang="es-MX" sz="1500" b="1" dirty="0"/>
              <a:t>Método de estimación: </a:t>
            </a:r>
            <a:r>
              <a:rPr lang="es-MX" sz="1500" dirty="0"/>
              <a:t>Se utilizaron estimadores de expansión simple de </a:t>
            </a:r>
            <a:r>
              <a:rPr lang="es-MX" sz="1500" dirty="0" err="1"/>
              <a:t>Narain</a:t>
            </a:r>
            <a:r>
              <a:rPr lang="es-MX" sz="1500" dirty="0"/>
              <a:t> (1951) y </a:t>
            </a:r>
            <a:r>
              <a:rPr lang="es-MX" sz="1500" dirty="0" err="1"/>
              <a:t>Horvitz</a:t>
            </a:r>
            <a:r>
              <a:rPr lang="es-MX" sz="1500" dirty="0"/>
              <a:t>-Thompson (1952). </a:t>
            </a:r>
          </a:p>
          <a:p>
            <a:pPr lvl="0"/>
            <a:r>
              <a:rPr lang="es-MX" sz="1500" b="1" dirty="0"/>
              <a:t>Niveles de confianza y errores muestrales:</a:t>
            </a:r>
            <a:r>
              <a:rPr lang="es-MX" sz="1500" dirty="0"/>
              <a:t> Cada proporción estimada tiene un error muestral que depende conjuntamente del diseño de la muestra y de la variabilidad en las respuestas. Las estimaciones presentadas tienen un error </a:t>
            </a:r>
            <a:r>
              <a:rPr lang="es-MX" sz="1500" dirty="0" err="1"/>
              <a:t>muestral</a:t>
            </a:r>
            <a:r>
              <a:rPr lang="es-MX" sz="1500" dirty="0"/>
              <a:t> teórico asociado del 3.1% con un nivel de confianza del 95%.</a:t>
            </a:r>
          </a:p>
          <a:p>
            <a:r>
              <a:rPr lang="es-MX" sz="1500" dirty="0"/>
              <a:t>El diseño del cuestionario y la muestra estuvieron a cargo del ITAM. El trabajo de campo lo realizó la empresa Con Estadística, S.C.</a:t>
            </a:r>
          </a:p>
          <a:p>
            <a:r>
              <a:rPr lang="es-MX" sz="1500" dirty="0"/>
              <a:t>El estudio se limita a 7 categorías de productos: música, películas, </a:t>
            </a:r>
            <a:r>
              <a:rPr lang="es-MX" sz="1500" i="1" dirty="0"/>
              <a:t>software</a:t>
            </a:r>
            <a:r>
              <a:rPr lang="es-MX" sz="1500" dirty="0"/>
              <a:t>, libros, esculturas, pinturas y fotografías. </a:t>
            </a:r>
          </a:p>
          <a:p>
            <a:r>
              <a:rPr lang="es-MX" sz="1500" dirty="0"/>
              <a:t>A diferencia de estudios anteriores realizados en México, se presentan estimaciones tanto para piratería física como digital.</a:t>
            </a:r>
          </a:p>
          <a:p>
            <a:r>
              <a:rPr lang="es-MX" sz="1500" dirty="0"/>
              <a:t>El estudio investiga el mercado pirata secundario, es decir, los productos comprados con conciencia de su condición de falsificación. Sin embargo, se añade una primera  estimación de aquellos consumidores que inconscientemente compran un bien pirata, o que reportan que no han comprado pirata, pero que por los sitios en los que se realizó la compra se podría considerar pirata.</a:t>
            </a:r>
          </a:p>
        </p:txBody>
      </p:sp>
      <p:sp>
        <p:nvSpPr>
          <p:cNvPr id="4" name="Marcador de número de diapositiva 3">
            <a:extLst>
              <a:ext uri="{FF2B5EF4-FFF2-40B4-BE49-F238E27FC236}">
                <a16:creationId xmlns="" xmlns:a16="http://schemas.microsoft.com/office/drawing/2014/main" id="{9987EF8D-E606-4E27-A24C-85AD216D1389}"/>
              </a:ext>
            </a:extLst>
          </p:cNvPr>
          <p:cNvSpPr>
            <a:spLocks noGrp="1"/>
          </p:cNvSpPr>
          <p:nvPr>
            <p:ph type="sldNum" sz="quarter" idx="12"/>
          </p:nvPr>
        </p:nvSpPr>
        <p:spPr/>
        <p:txBody>
          <a:bodyPr/>
          <a:lstStyle/>
          <a:p>
            <a:fld id="{01464491-0347-46A0-80D2-6D5F5A3A80C2}" type="slidenum">
              <a:rPr lang="es-MX" smtClean="0"/>
              <a:t>3</a:t>
            </a:fld>
            <a:endParaRPr lang="es-MX"/>
          </a:p>
        </p:txBody>
      </p:sp>
    </p:spTree>
    <p:extLst>
      <p:ext uri="{BB962C8B-B14F-4D97-AF65-F5344CB8AC3E}">
        <p14:creationId xmlns:p14="http://schemas.microsoft.com/office/powerpoint/2010/main" val="88318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30</a:t>
            </a:fld>
            <a:endParaRPr lang="es-MX"/>
          </a:p>
        </p:txBody>
      </p:sp>
      <p:graphicFrame>
        <p:nvGraphicFramePr>
          <p:cNvPr id="91" name="Gráfico 90"/>
          <p:cNvGraphicFramePr/>
          <p:nvPr>
            <p:extLst>
              <p:ext uri="{D42A27DB-BD31-4B8C-83A1-F6EECF244321}">
                <p14:modId xmlns:p14="http://schemas.microsoft.com/office/powerpoint/2010/main" val="3499356690"/>
              </p:ext>
            </p:extLst>
          </p:nvPr>
        </p:nvGraphicFramePr>
        <p:xfrm>
          <a:off x="3021106" y="2168185"/>
          <a:ext cx="6696000" cy="403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2">
            <a:extLst>
              <a:ext uri="{FF2B5EF4-FFF2-40B4-BE49-F238E27FC236}">
                <a16:creationId xmlns="" xmlns:a16="http://schemas.microsoft.com/office/drawing/2014/main" id="{5DF66092-DCD0-4A73-A67D-9DEE4AC5B6F8}"/>
              </a:ext>
            </a:extLst>
          </p:cNvPr>
          <p:cNvSpPr>
            <a:spLocks noGrp="1"/>
          </p:cNvSpPr>
          <p:nvPr>
            <p:ph type="title"/>
          </p:nvPr>
        </p:nvSpPr>
        <p:spPr/>
        <p:txBody>
          <a:bodyPr/>
          <a:lstStyle/>
          <a:p>
            <a:r>
              <a:rPr lang="es-MX" dirty="0"/>
              <a:t>El </a:t>
            </a:r>
            <a:r>
              <a:rPr lang="es-MX" b="1" dirty="0"/>
              <a:t>83%</a:t>
            </a:r>
            <a:r>
              <a:rPr lang="es-MX" dirty="0"/>
              <a:t> de los consumidores de </a:t>
            </a:r>
            <a:r>
              <a:rPr lang="es-MX" b="1" dirty="0"/>
              <a:t>música pirata digital </a:t>
            </a:r>
            <a:r>
              <a:rPr lang="es-MX" dirty="0"/>
              <a:t>lo hicieron </a:t>
            </a:r>
            <a:r>
              <a:rPr lang="es-MX" b="1" dirty="0"/>
              <a:t>gratuitamente</a:t>
            </a:r>
          </a:p>
        </p:txBody>
      </p:sp>
      <p:pic>
        <p:nvPicPr>
          <p:cNvPr id="23" name="Gráfico 22" descr="Música">
            <a:extLst>
              <a:ext uri="{FF2B5EF4-FFF2-40B4-BE49-F238E27FC236}">
                <a16:creationId xmlns="" xmlns:a16="http://schemas.microsoft.com/office/drawing/2014/main" id="{6DE2F104-97D0-48A3-8428-5F734E56C9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pic>
        <p:nvPicPr>
          <p:cNvPr id="11" name="Gráfico 10" descr="Descargar desde la nube">
            <a:extLst>
              <a:ext uri="{FF2B5EF4-FFF2-40B4-BE49-F238E27FC236}">
                <a16:creationId xmlns="" xmlns:a16="http://schemas.microsoft.com/office/drawing/2014/main" id="{A88C364B-3009-4542-A693-E4C14036A4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12" name="CuadroTexto 11">
            <a:extLst>
              <a:ext uri="{FF2B5EF4-FFF2-40B4-BE49-F238E27FC236}">
                <a16:creationId xmlns="" xmlns:a16="http://schemas.microsoft.com/office/drawing/2014/main" id="{F17BE889-671F-432D-975B-BD3D878AF94C}"/>
              </a:ext>
            </a:extLst>
          </p:cNvPr>
          <p:cNvSpPr txBox="1"/>
          <p:nvPr/>
        </p:nvSpPr>
        <p:spPr>
          <a:xfrm>
            <a:off x="5508287" y="2905780"/>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Promedio</a:t>
            </a:r>
          </a:p>
        </p:txBody>
      </p:sp>
      <p:sp>
        <p:nvSpPr>
          <p:cNvPr id="13" name="CuadroTexto 12">
            <a:extLst>
              <a:ext uri="{FF2B5EF4-FFF2-40B4-BE49-F238E27FC236}">
                <a16:creationId xmlns="" xmlns:a16="http://schemas.microsoft.com/office/drawing/2014/main" id="{91175C7E-B190-41A0-BE8A-86CC890FAD7B}"/>
              </a:ext>
            </a:extLst>
          </p:cNvPr>
          <p:cNvSpPr txBox="1"/>
          <p:nvPr/>
        </p:nvSpPr>
        <p:spPr>
          <a:xfrm>
            <a:off x="5508287" y="3367445"/>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$ 18.67</a:t>
            </a:r>
          </a:p>
        </p:txBody>
      </p:sp>
      <p:sp>
        <p:nvSpPr>
          <p:cNvPr id="9" name="Marcador de pie de página 3">
            <a:extLst>
              <a:ext uri="{FF2B5EF4-FFF2-40B4-BE49-F238E27FC236}">
                <a16:creationId xmlns="" xmlns:a16="http://schemas.microsoft.com/office/drawing/2014/main" id="{25D10C27-72E8-402F-98BD-8EB758460DD2}"/>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2" name="Rectángulo 1">
            <a:extLst>
              <a:ext uri="{FF2B5EF4-FFF2-40B4-BE49-F238E27FC236}">
                <a16:creationId xmlns="" xmlns:a16="http://schemas.microsoft.com/office/drawing/2014/main" id="{8360F090-9682-4BEE-A8A7-FB316410205B}"/>
              </a:ext>
            </a:extLst>
          </p:cNvPr>
          <p:cNvSpPr/>
          <p:nvPr/>
        </p:nvSpPr>
        <p:spPr>
          <a:xfrm>
            <a:off x="9677400" y="2631152"/>
            <a:ext cx="2182906" cy="2308324"/>
          </a:xfrm>
          <a:prstGeom prst="rect">
            <a:avLst/>
          </a:prstGeom>
          <a:ln w="25400">
            <a:solidFill>
              <a:schemeClr val="accent1"/>
            </a:solidFill>
          </a:ln>
        </p:spPr>
        <p:txBody>
          <a:bodyPr wrap="square">
            <a:spAutoFit/>
          </a:bodyPr>
          <a:lstStyle/>
          <a:p>
            <a:pPr algn="ctr"/>
            <a:r>
              <a:rPr lang="es-MX" sz="2400" b="1" dirty="0">
                <a:solidFill>
                  <a:schemeClr val="tx2">
                    <a:lumMod val="90000"/>
                    <a:lumOff val="10000"/>
                  </a:schemeClr>
                </a:solidFill>
                <a:latin typeface="Corbel" panose="020B0503020204020204" pitchFamily="34" charset="0"/>
              </a:rPr>
              <a:t>Se estima que el año pasado se gastaron 4,540 </a:t>
            </a:r>
            <a:r>
              <a:rPr lang="es-MX" sz="2400" b="1" dirty="0" err="1">
                <a:solidFill>
                  <a:schemeClr val="tx2">
                    <a:lumMod val="90000"/>
                    <a:lumOff val="10000"/>
                  </a:schemeClr>
                </a:solidFill>
                <a:latin typeface="Corbel" panose="020B0503020204020204" pitchFamily="34" charset="0"/>
              </a:rPr>
              <a:t>mdp</a:t>
            </a:r>
            <a:r>
              <a:rPr lang="es-MX" sz="2400" b="1" dirty="0">
                <a:solidFill>
                  <a:schemeClr val="tx2">
                    <a:lumMod val="90000"/>
                    <a:lumOff val="10000"/>
                  </a:schemeClr>
                </a:solidFill>
                <a:latin typeface="Corbel" panose="020B0503020204020204" pitchFamily="34" charset="0"/>
              </a:rPr>
              <a:t> en música pirata digital</a:t>
            </a:r>
          </a:p>
        </p:txBody>
      </p:sp>
    </p:spTree>
    <p:extLst>
      <p:ext uri="{BB962C8B-B14F-4D97-AF65-F5344CB8AC3E}">
        <p14:creationId xmlns:p14="http://schemas.microsoft.com/office/powerpoint/2010/main" val="1561471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31</a:t>
            </a:fld>
            <a:endParaRPr lang="es-MX"/>
          </a:p>
        </p:txBody>
      </p:sp>
      <p:grpSp>
        <p:nvGrpSpPr>
          <p:cNvPr id="3" name="Grupo 2"/>
          <p:cNvGrpSpPr/>
          <p:nvPr/>
        </p:nvGrpSpPr>
        <p:grpSpPr>
          <a:xfrm>
            <a:off x="3404466" y="1907383"/>
            <a:ext cx="5310000" cy="4356000"/>
            <a:chOff x="1611642" y="1775218"/>
            <a:chExt cx="2442673" cy="2210115"/>
          </a:xfrm>
        </p:grpSpPr>
        <p:graphicFrame>
          <p:nvGraphicFramePr>
            <p:cNvPr id="43" name="Gráfico 42"/>
            <p:cNvGraphicFramePr/>
            <p:nvPr>
              <p:extLst>
                <p:ext uri="{D42A27DB-BD31-4B8C-83A1-F6EECF244321}">
                  <p14:modId xmlns:p14="http://schemas.microsoft.com/office/powerpoint/2010/main" val="3542207283"/>
                </p:ext>
              </p:extLst>
            </p:nvPr>
          </p:nvGraphicFramePr>
          <p:xfrm>
            <a:off x="1611642" y="1775218"/>
            <a:ext cx="2442673" cy="2210115"/>
          </p:xfrm>
          <a:graphic>
            <a:graphicData uri="http://schemas.openxmlformats.org/drawingml/2006/chart">
              <c:chart xmlns:c="http://schemas.openxmlformats.org/drawingml/2006/chart" xmlns:r="http://schemas.openxmlformats.org/officeDocument/2006/relationships" r:id="rId2"/>
            </a:graphicData>
          </a:graphic>
        </p:graphicFrame>
        <p:pic>
          <p:nvPicPr>
            <p:cNvPr id="44" name="Imagen 43"/>
            <p:cNvPicPr>
              <a:picLocks noChangeAspect="1"/>
            </p:cNvPicPr>
            <p:nvPr/>
          </p:nvPicPr>
          <p:blipFill>
            <a:blip r:embed="rId3">
              <a:duotone>
                <a:schemeClr val="accent2">
                  <a:shade val="45000"/>
                  <a:satMod val="135000"/>
                </a:schemeClr>
                <a:prstClr val="white"/>
              </a:duotone>
            </a:blip>
            <a:stretch>
              <a:fillRect/>
            </a:stretch>
          </p:blipFill>
          <p:spPr>
            <a:xfrm>
              <a:off x="2698546" y="1943781"/>
              <a:ext cx="301116" cy="328777"/>
            </a:xfrm>
            <a:prstGeom prst="rect">
              <a:avLst/>
            </a:prstGeom>
          </p:spPr>
        </p:pic>
        <p:pic>
          <p:nvPicPr>
            <p:cNvPr id="45" name="Imagen 44"/>
            <p:cNvPicPr>
              <a:picLocks noChangeAspect="1"/>
            </p:cNvPicPr>
            <p:nvPr/>
          </p:nvPicPr>
          <p:blipFill>
            <a:blip r:embed="rId4">
              <a:duotone>
                <a:schemeClr val="accent3">
                  <a:shade val="45000"/>
                  <a:satMod val="135000"/>
                </a:schemeClr>
                <a:prstClr val="white"/>
              </a:duotone>
            </a:blip>
            <a:stretch>
              <a:fillRect/>
            </a:stretch>
          </p:blipFill>
          <p:spPr>
            <a:xfrm>
              <a:off x="3437793" y="3118583"/>
              <a:ext cx="310911" cy="328777"/>
            </a:xfrm>
            <a:prstGeom prst="rect">
              <a:avLst/>
            </a:prstGeom>
          </p:spPr>
        </p:pic>
        <p:pic>
          <p:nvPicPr>
            <p:cNvPr id="46" name="Imagen 45"/>
            <p:cNvPicPr>
              <a:picLocks noChangeAspect="1"/>
            </p:cNvPicPr>
            <p:nvPr/>
          </p:nvPicPr>
          <p:blipFill>
            <a:blip r:embed="rId5">
              <a:duotone>
                <a:schemeClr val="accent1">
                  <a:shade val="45000"/>
                  <a:satMod val="135000"/>
                </a:schemeClr>
                <a:prstClr val="white"/>
              </a:duotone>
            </a:blip>
            <a:stretch>
              <a:fillRect/>
            </a:stretch>
          </p:blipFill>
          <p:spPr>
            <a:xfrm>
              <a:off x="1966299" y="2805224"/>
              <a:ext cx="225835" cy="328777"/>
            </a:xfrm>
            <a:prstGeom prst="rect">
              <a:avLst/>
            </a:prstGeom>
          </p:spPr>
        </p:pic>
      </p:grpSp>
      <p:pic>
        <p:nvPicPr>
          <p:cNvPr id="25" name="Gráfico 24" descr="Música">
            <a:extLst>
              <a:ext uri="{FF2B5EF4-FFF2-40B4-BE49-F238E27FC236}">
                <a16:creationId xmlns="" xmlns:a16="http://schemas.microsoft.com/office/drawing/2014/main" id="{2C1FFD5B-B284-421E-80E1-6236A8488AC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291482" y="439611"/>
            <a:ext cx="1062318" cy="1062318"/>
          </a:xfrm>
          <a:prstGeom prst="rect">
            <a:avLst/>
          </a:prstGeom>
        </p:spPr>
      </p:pic>
      <p:sp>
        <p:nvSpPr>
          <p:cNvPr id="7" name="Título 6">
            <a:extLst>
              <a:ext uri="{FF2B5EF4-FFF2-40B4-BE49-F238E27FC236}">
                <a16:creationId xmlns="" xmlns:a16="http://schemas.microsoft.com/office/drawing/2014/main" id="{76EF5E47-FB5C-4E1C-9A01-D35B039F17BE}"/>
              </a:ext>
            </a:extLst>
          </p:cNvPr>
          <p:cNvSpPr>
            <a:spLocks noGrp="1"/>
          </p:cNvSpPr>
          <p:nvPr>
            <p:ph type="title"/>
          </p:nvPr>
        </p:nvSpPr>
        <p:spPr/>
        <p:txBody>
          <a:bodyPr/>
          <a:lstStyle/>
          <a:p>
            <a:r>
              <a:rPr lang="es-MX" dirty="0"/>
              <a:t>La principal razón de consumo de </a:t>
            </a:r>
            <a:r>
              <a:rPr lang="es-MX" b="1" dirty="0"/>
              <a:t>música pirata física </a:t>
            </a:r>
            <a:r>
              <a:rPr lang="es-MX" dirty="0"/>
              <a:t>es el </a:t>
            </a:r>
            <a:r>
              <a:rPr lang="es-MX" b="1" dirty="0"/>
              <a:t>precio</a:t>
            </a:r>
          </a:p>
        </p:txBody>
      </p:sp>
      <p:pic>
        <p:nvPicPr>
          <p:cNvPr id="12" name="Gráfico 11" descr="Tienda">
            <a:extLst>
              <a:ext uri="{FF2B5EF4-FFF2-40B4-BE49-F238E27FC236}">
                <a16:creationId xmlns="" xmlns:a16="http://schemas.microsoft.com/office/drawing/2014/main" id="{75F54133-D8DF-4DC0-B47D-D6C09B84352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239418" y="900329"/>
            <a:ext cx="601600" cy="601600"/>
          </a:xfrm>
          <a:prstGeom prst="rect">
            <a:avLst/>
          </a:prstGeom>
        </p:spPr>
      </p:pic>
      <p:sp>
        <p:nvSpPr>
          <p:cNvPr id="11" name="Marcador de pie de página 3">
            <a:extLst>
              <a:ext uri="{FF2B5EF4-FFF2-40B4-BE49-F238E27FC236}">
                <a16:creationId xmlns="" xmlns:a16="http://schemas.microsoft.com/office/drawing/2014/main" id="{0001797B-9B2B-454F-977D-C1B469071CFB}"/>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1301064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32</a:t>
            </a:fld>
            <a:endParaRPr lang="es-MX"/>
          </a:p>
        </p:txBody>
      </p:sp>
      <p:graphicFrame>
        <p:nvGraphicFramePr>
          <p:cNvPr id="47" name="Gráfico 46"/>
          <p:cNvGraphicFramePr/>
          <p:nvPr>
            <p:extLst>
              <p:ext uri="{D42A27DB-BD31-4B8C-83A1-F6EECF244321}">
                <p14:modId xmlns:p14="http://schemas.microsoft.com/office/powerpoint/2010/main" val="1338815390"/>
              </p:ext>
            </p:extLst>
          </p:nvPr>
        </p:nvGraphicFramePr>
        <p:xfrm>
          <a:off x="3430872" y="1906866"/>
          <a:ext cx="5310592"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48" name="Imagen 47"/>
          <p:cNvPicPr>
            <a:picLocks noChangeAspect="1"/>
          </p:cNvPicPr>
          <p:nvPr/>
        </p:nvPicPr>
        <p:blipFill>
          <a:blip r:embed="rId3">
            <a:duotone>
              <a:schemeClr val="accent2">
                <a:shade val="45000"/>
                <a:satMod val="135000"/>
              </a:schemeClr>
              <a:prstClr val="white"/>
            </a:duotone>
          </a:blip>
          <a:stretch>
            <a:fillRect/>
          </a:stretch>
        </p:blipFill>
        <p:spPr>
          <a:xfrm>
            <a:off x="5781644" y="4658349"/>
            <a:ext cx="593480" cy="648000"/>
          </a:xfrm>
          <a:prstGeom prst="rect">
            <a:avLst/>
          </a:prstGeom>
        </p:spPr>
      </p:pic>
      <p:pic>
        <p:nvPicPr>
          <p:cNvPr id="49" name="Imagen 48"/>
          <p:cNvPicPr>
            <a:picLocks noChangeAspect="1"/>
          </p:cNvPicPr>
          <p:nvPr/>
        </p:nvPicPr>
        <p:blipFill>
          <a:blip r:embed="rId4">
            <a:duotone>
              <a:schemeClr val="accent3">
                <a:shade val="45000"/>
                <a:satMod val="135000"/>
              </a:schemeClr>
              <a:prstClr val="white"/>
            </a:duotone>
          </a:blip>
          <a:stretch>
            <a:fillRect/>
          </a:stretch>
        </p:blipFill>
        <p:spPr>
          <a:xfrm>
            <a:off x="7519974" y="3899683"/>
            <a:ext cx="612787" cy="648000"/>
          </a:xfrm>
          <a:prstGeom prst="rect">
            <a:avLst/>
          </a:prstGeom>
        </p:spPr>
      </p:pic>
      <p:pic>
        <p:nvPicPr>
          <p:cNvPr id="51" name="Imagen 50"/>
          <p:cNvPicPr>
            <a:picLocks noChangeAspect="1"/>
          </p:cNvPicPr>
          <p:nvPr/>
        </p:nvPicPr>
        <p:blipFill>
          <a:blip r:embed="rId5">
            <a:duotone>
              <a:schemeClr val="accent1">
                <a:shade val="45000"/>
                <a:satMod val="135000"/>
              </a:schemeClr>
              <a:prstClr val="white"/>
            </a:duotone>
          </a:blip>
          <a:stretch>
            <a:fillRect/>
          </a:stretch>
        </p:blipFill>
        <p:spPr>
          <a:xfrm>
            <a:off x="4200424" y="2213020"/>
            <a:ext cx="484583" cy="648000"/>
          </a:xfrm>
          <a:prstGeom prst="rect">
            <a:avLst/>
          </a:prstGeom>
        </p:spPr>
      </p:pic>
      <p:pic>
        <p:nvPicPr>
          <p:cNvPr id="25" name="Gráfico 24" descr="Música">
            <a:extLst>
              <a:ext uri="{FF2B5EF4-FFF2-40B4-BE49-F238E27FC236}">
                <a16:creationId xmlns="" xmlns:a16="http://schemas.microsoft.com/office/drawing/2014/main" id="{2C1FFD5B-B284-421E-80E1-6236A8488AC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291482" y="439611"/>
            <a:ext cx="1062318" cy="1062318"/>
          </a:xfrm>
          <a:prstGeom prst="rect">
            <a:avLst/>
          </a:prstGeom>
        </p:spPr>
      </p:pic>
      <p:sp>
        <p:nvSpPr>
          <p:cNvPr id="7" name="Título 6">
            <a:extLst>
              <a:ext uri="{FF2B5EF4-FFF2-40B4-BE49-F238E27FC236}">
                <a16:creationId xmlns="" xmlns:a16="http://schemas.microsoft.com/office/drawing/2014/main" id="{3ED89B31-3847-4BA0-B1C7-D65D836745D1}"/>
              </a:ext>
            </a:extLst>
          </p:cNvPr>
          <p:cNvSpPr>
            <a:spLocks noGrp="1"/>
          </p:cNvSpPr>
          <p:nvPr>
            <p:ph type="title"/>
          </p:nvPr>
        </p:nvSpPr>
        <p:spPr/>
        <p:txBody>
          <a:bodyPr/>
          <a:lstStyle/>
          <a:p>
            <a:r>
              <a:rPr lang="es-MX" dirty="0"/>
              <a:t>La principal razón de consumo de </a:t>
            </a:r>
            <a:r>
              <a:rPr lang="es-MX" b="1" dirty="0"/>
              <a:t>música pirata digital </a:t>
            </a:r>
            <a:r>
              <a:rPr lang="es-MX" dirty="0"/>
              <a:t>es la </a:t>
            </a:r>
            <a:r>
              <a:rPr lang="es-MX" b="1" dirty="0"/>
              <a:t>facilidad de adquisición</a:t>
            </a:r>
          </a:p>
        </p:txBody>
      </p:sp>
      <p:pic>
        <p:nvPicPr>
          <p:cNvPr id="12" name="Gráfico 11" descr="Descargar desde la nube">
            <a:extLst>
              <a:ext uri="{FF2B5EF4-FFF2-40B4-BE49-F238E27FC236}">
                <a16:creationId xmlns="" xmlns:a16="http://schemas.microsoft.com/office/drawing/2014/main" id="{38255ECE-8E69-4661-AF25-17E9489168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239818" y="933527"/>
            <a:ext cx="601200" cy="601200"/>
          </a:xfrm>
          <a:prstGeom prst="rect">
            <a:avLst/>
          </a:prstGeom>
        </p:spPr>
      </p:pic>
      <p:sp>
        <p:nvSpPr>
          <p:cNvPr id="10" name="Marcador de pie de página 3">
            <a:extLst>
              <a:ext uri="{FF2B5EF4-FFF2-40B4-BE49-F238E27FC236}">
                <a16:creationId xmlns="" xmlns:a16="http://schemas.microsoft.com/office/drawing/2014/main" id="{8C0D9952-2880-4277-A40A-DC5CB9B3B989}"/>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970690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33</a:t>
            </a:fld>
            <a:endParaRPr lang="es-MX"/>
          </a:p>
        </p:txBody>
      </p:sp>
      <p:sp>
        <p:nvSpPr>
          <p:cNvPr id="9" name="Rectángulo 8"/>
          <p:cNvSpPr/>
          <p:nvPr/>
        </p:nvSpPr>
        <p:spPr>
          <a:xfrm>
            <a:off x="838200" y="1850292"/>
            <a:ext cx="3303452" cy="33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600" b="1" dirty="0">
                <a:solidFill>
                  <a:srgbClr val="17342F"/>
                </a:solidFill>
              </a:rPr>
              <a:t>Se estima que en los últimos 12 meses</a:t>
            </a:r>
          </a:p>
          <a:p>
            <a:pPr algn="ctr">
              <a:spcBef>
                <a:spcPts val="300"/>
              </a:spcBef>
            </a:pPr>
            <a:endParaRPr lang="es-MX" sz="1100" dirty="0">
              <a:solidFill>
                <a:srgbClr val="17342F"/>
              </a:solidFill>
            </a:endParaRPr>
          </a:p>
          <a:p>
            <a:pPr algn="ctr">
              <a:spcBef>
                <a:spcPts val="300"/>
              </a:spcBef>
            </a:pPr>
            <a:r>
              <a:rPr lang="es-MX" sz="4000" b="1" dirty="0">
                <a:solidFill>
                  <a:schemeClr val="tx2">
                    <a:lumMod val="75000"/>
                    <a:lumOff val="25000"/>
                  </a:schemeClr>
                </a:solidFill>
              </a:rPr>
              <a:t>37.5 millones </a:t>
            </a:r>
            <a:endParaRPr lang="es-MX" dirty="0">
              <a:solidFill>
                <a:schemeClr val="tx2">
                  <a:lumMod val="75000"/>
                  <a:lumOff val="25000"/>
                </a:schemeClr>
              </a:solidFill>
            </a:endParaRPr>
          </a:p>
          <a:p>
            <a:pPr algn="ctr">
              <a:spcBef>
                <a:spcPts val="300"/>
              </a:spcBef>
            </a:pPr>
            <a:r>
              <a:rPr lang="es-MX" sz="2800" b="1" dirty="0">
                <a:solidFill>
                  <a:schemeClr val="tx2">
                    <a:lumMod val="75000"/>
                    <a:lumOff val="25000"/>
                  </a:schemeClr>
                </a:solidFill>
              </a:rPr>
              <a:t>(72.7%)</a:t>
            </a:r>
          </a:p>
          <a:p>
            <a:pPr algn="ctr">
              <a:spcBef>
                <a:spcPts val="300"/>
              </a:spcBef>
            </a:pPr>
            <a:r>
              <a:rPr lang="es-MX" b="1" dirty="0">
                <a:solidFill>
                  <a:srgbClr val="17342F"/>
                </a:solidFill>
              </a:rPr>
              <a:t>de mexicanos mayores de edad</a:t>
            </a:r>
          </a:p>
          <a:p>
            <a:pPr algn="ctr">
              <a:spcBef>
                <a:spcPts val="300"/>
              </a:spcBef>
            </a:pPr>
            <a:endParaRPr lang="es-MX" b="1" dirty="0">
              <a:solidFill>
                <a:srgbClr val="17342F"/>
              </a:solidFill>
            </a:endParaRPr>
          </a:p>
          <a:p>
            <a:pPr algn="ctr">
              <a:spcBef>
                <a:spcPts val="300"/>
              </a:spcBef>
            </a:pPr>
            <a:r>
              <a:rPr lang="es-MX" sz="2800" b="1" dirty="0">
                <a:solidFill>
                  <a:srgbClr val="17342F"/>
                </a:solidFill>
              </a:rPr>
              <a:t>consumieron </a:t>
            </a:r>
            <a:r>
              <a:rPr lang="es-MX" sz="3200" b="1" dirty="0">
                <a:solidFill>
                  <a:srgbClr val="FF0000"/>
                </a:solidFill>
              </a:rPr>
              <a:t>música pirata </a:t>
            </a:r>
            <a:endParaRPr lang="es-MX" sz="2800" b="1" dirty="0">
              <a:solidFill>
                <a:srgbClr val="FF0000"/>
              </a:solidFill>
            </a:endParaRPr>
          </a:p>
        </p:txBody>
      </p:sp>
      <p:sp>
        <p:nvSpPr>
          <p:cNvPr id="11" name="Rectángulo 10"/>
          <p:cNvSpPr/>
          <p:nvPr/>
        </p:nvSpPr>
        <p:spPr>
          <a:xfrm>
            <a:off x="5464910" y="1840460"/>
            <a:ext cx="5753696"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2800" b="1" dirty="0">
                <a:solidFill>
                  <a:srgbClr val="398E92"/>
                </a:solidFill>
              </a:rPr>
              <a:t>29.5 millones (94%</a:t>
            </a:r>
            <a:r>
              <a:rPr lang="es-MX" sz="1400" b="1" dirty="0">
                <a:solidFill>
                  <a:srgbClr val="398E92"/>
                </a:solidFill>
              </a:rPr>
              <a:t> de consumidores de música física</a:t>
            </a:r>
            <a:r>
              <a:rPr lang="es-MX" sz="2800" b="1" dirty="0">
                <a:solidFill>
                  <a:srgbClr val="398E92"/>
                </a:solidFill>
              </a:rPr>
              <a:t>)</a:t>
            </a:r>
          </a:p>
          <a:p>
            <a:r>
              <a:rPr lang="es-MX" sz="1200" dirty="0">
                <a:solidFill>
                  <a:srgbClr val="17342F"/>
                </a:solidFill>
              </a:rPr>
              <a:t>lo hicieron comprando </a:t>
            </a:r>
            <a:r>
              <a:rPr lang="es-MX" sz="2000" b="1" dirty="0">
                <a:solidFill>
                  <a:srgbClr val="398E92"/>
                </a:solidFill>
              </a:rPr>
              <a:t>en persona</a:t>
            </a:r>
            <a:r>
              <a:rPr lang="es-MX" sz="1200" dirty="0">
                <a:solidFill>
                  <a:srgbClr val="17342F"/>
                </a:solidFill>
              </a:rPr>
              <a:t>,</a:t>
            </a:r>
            <a:r>
              <a:rPr lang="es-MX" sz="1200" dirty="0">
                <a:solidFill>
                  <a:schemeClr val="accent2">
                    <a:lumMod val="75000"/>
                  </a:schemeClr>
                </a:solidFill>
              </a:rPr>
              <a:t> </a:t>
            </a:r>
            <a:r>
              <a:rPr lang="es-MX" sz="1200" dirty="0">
                <a:solidFill>
                  <a:schemeClr val="tx1"/>
                </a:solidFill>
              </a:rPr>
              <a:t>con una mediana de </a:t>
            </a:r>
            <a:r>
              <a:rPr lang="es-MX" sz="2000" b="1" dirty="0">
                <a:solidFill>
                  <a:schemeClr val="accent2">
                    <a:lumMod val="75000"/>
                  </a:schemeClr>
                </a:solidFill>
              </a:rPr>
              <a:t>4</a:t>
            </a:r>
            <a:r>
              <a:rPr lang="es-MX" b="1" dirty="0">
                <a:solidFill>
                  <a:schemeClr val="accent2">
                    <a:lumMod val="75000"/>
                  </a:schemeClr>
                </a:solidFill>
              </a:rPr>
              <a:t> </a:t>
            </a:r>
            <a:r>
              <a:rPr lang="es-MX" sz="1600" b="1" dirty="0">
                <a:solidFill>
                  <a:schemeClr val="accent2">
                    <a:lumMod val="75000"/>
                  </a:schemeClr>
                </a:solidFill>
              </a:rPr>
              <a:t>ocasiones al año</a:t>
            </a:r>
            <a:r>
              <a:rPr lang="es-MX" sz="1200" dirty="0">
                <a:solidFill>
                  <a:schemeClr val="accent2">
                    <a:lumMod val="75000"/>
                  </a:schemeClr>
                </a:solidFill>
              </a:rPr>
              <a:t>; </a:t>
            </a:r>
            <a:r>
              <a:rPr lang="es-MX" sz="1600" b="1" dirty="0">
                <a:solidFill>
                  <a:schemeClr val="accent2">
                    <a:lumMod val="75000"/>
                  </a:schemeClr>
                </a:solidFill>
              </a:rPr>
              <a:t>gastando</a:t>
            </a:r>
            <a:r>
              <a:rPr lang="es-MX" sz="1200" dirty="0">
                <a:solidFill>
                  <a:schemeClr val="accent2">
                    <a:lumMod val="75000"/>
                  </a:schemeClr>
                </a:solidFill>
              </a:rPr>
              <a:t> </a:t>
            </a:r>
            <a:r>
              <a:rPr lang="es-MX" sz="2000" b="1" dirty="0">
                <a:solidFill>
                  <a:schemeClr val="accent2">
                    <a:lumMod val="75000"/>
                  </a:schemeClr>
                </a:solidFill>
              </a:rPr>
              <a:t>$46.91 </a:t>
            </a:r>
            <a:r>
              <a:rPr lang="es-MX" sz="1200" dirty="0">
                <a:solidFill>
                  <a:srgbClr val="17342F"/>
                </a:solidFill>
              </a:rPr>
              <a:t>en promedio en la última ocasión.</a:t>
            </a:r>
          </a:p>
          <a:p>
            <a:endParaRPr lang="es-MX" sz="1100" dirty="0">
              <a:solidFill>
                <a:srgbClr val="17342F"/>
              </a:solidFill>
            </a:endParaRPr>
          </a:p>
          <a:p>
            <a:endParaRPr lang="es-MX" sz="1100" dirty="0">
              <a:solidFill>
                <a:srgbClr val="17342F"/>
              </a:solidFill>
            </a:endParaRPr>
          </a:p>
          <a:p>
            <a:endParaRPr lang="es-MX" sz="1100" dirty="0">
              <a:solidFill>
                <a:srgbClr val="17342F"/>
              </a:solidFill>
            </a:endParaRPr>
          </a:p>
        </p:txBody>
      </p:sp>
      <p:sp>
        <p:nvSpPr>
          <p:cNvPr id="13" name="Rectángulo 12"/>
          <p:cNvSpPr/>
          <p:nvPr/>
        </p:nvSpPr>
        <p:spPr>
          <a:xfrm>
            <a:off x="5464910" y="3083568"/>
            <a:ext cx="5525619" cy="425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1400" dirty="0">
                <a:solidFill>
                  <a:srgbClr val="17342F"/>
                </a:solidFill>
              </a:rPr>
              <a:t>Los mayores consumidores tienen entre </a:t>
            </a:r>
            <a:r>
              <a:rPr lang="es-MX" sz="2000" b="1" dirty="0">
                <a:solidFill>
                  <a:schemeClr val="accent6"/>
                </a:solidFill>
              </a:rPr>
              <a:t>18-44</a:t>
            </a:r>
            <a:r>
              <a:rPr lang="es-MX" sz="1400" b="1" dirty="0">
                <a:solidFill>
                  <a:schemeClr val="bg2"/>
                </a:solidFill>
              </a:rPr>
              <a:t> </a:t>
            </a:r>
            <a:r>
              <a:rPr lang="es-MX" sz="1400" dirty="0">
                <a:solidFill>
                  <a:srgbClr val="17342F"/>
                </a:solidFill>
              </a:rPr>
              <a:t>años, </a:t>
            </a:r>
            <a:r>
              <a:rPr lang="es-MX" sz="2000" b="1" dirty="0">
                <a:solidFill>
                  <a:schemeClr val="accent6"/>
                </a:solidFill>
              </a:rPr>
              <a:t>preparatoria</a:t>
            </a:r>
            <a:r>
              <a:rPr lang="es-MX" sz="1400" dirty="0">
                <a:solidFill>
                  <a:srgbClr val="17342F"/>
                </a:solidFill>
              </a:rPr>
              <a:t>, NSE </a:t>
            </a:r>
            <a:r>
              <a:rPr lang="es-MX" sz="2000" b="1" dirty="0">
                <a:solidFill>
                  <a:schemeClr val="accent6"/>
                </a:solidFill>
              </a:rPr>
              <a:t>C-</a:t>
            </a:r>
            <a:endParaRPr lang="es-MX" sz="1400" dirty="0">
              <a:solidFill>
                <a:srgbClr val="17342F"/>
              </a:solidFill>
            </a:endParaRPr>
          </a:p>
        </p:txBody>
      </p:sp>
      <p:cxnSp>
        <p:nvCxnSpPr>
          <p:cNvPr id="14" name="Conector recto 13"/>
          <p:cNvCxnSpPr>
            <a:cxnSpLocks/>
          </p:cNvCxnSpPr>
          <p:nvPr/>
        </p:nvCxnSpPr>
        <p:spPr>
          <a:xfrm>
            <a:off x="4274948" y="2006235"/>
            <a:ext cx="0" cy="41381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5464909" y="4135034"/>
            <a:ext cx="6073947"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2800" b="1" dirty="0">
                <a:solidFill>
                  <a:srgbClr val="398E92"/>
                </a:solidFill>
              </a:rPr>
              <a:t>24.3 millones</a:t>
            </a:r>
            <a:r>
              <a:rPr lang="es-MX" sz="2800" b="1" dirty="0">
                <a:solidFill>
                  <a:schemeClr val="bg2"/>
                </a:solidFill>
              </a:rPr>
              <a:t> </a:t>
            </a:r>
            <a:r>
              <a:rPr lang="es-MX" sz="2800" b="1" dirty="0">
                <a:solidFill>
                  <a:srgbClr val="398E92"/>
                </a:solidFill>
              </a:rPr>
              <a:t>(76% </a:t>
            </a:r>
            <a:r>
              <a:rPr lang="es-MX" sz="1400" b="1" dirty="0">
                <a:solidFill>
                  <a:srgbClr val="398E92"/>
                </a:solidFill>
              </a:rPr>
              <a:t>de consumidores de música digital</a:t>
            </a:r>
            <a:r>
              <a:rPr lang="es-MX" sz="2800" b="1" dirty="0">
                <a:solidFill>
                  <a:srgbClr val="398E92"/>
                </a:solidFill>
              </a:rPr>
              <a:t>)</a:t>
            </a:r>
          </a:p>
          <a:p>
            <a:r>
              <a:rPr lang="es-MX" sz="1200" dirty="0">
                <a:solidFill>
                  <a:srgbClr val="17342F"/>
                </a:solidFill>
              </a:rPr>
              <a:t>mediante descargas </a:t>
            </a:r>
            <a:r>
              <a:rPr lang="es-MX" sz="2000" b="1" dirty="0">
                <a:solidFill>
                  <a:srgbClr val="398E92"/>
                </a:solidFill>
              </a:rPr>
              <a:t>de</a:t>
            </a:r>
            <a:r>
              <a:rPr lang="es-MX" sz="1200" dirty="0">
                <a:solidFill>
                  <a:srgbClr val="398E92"/>
                </a:solidFill>
              </a:rPr>
              <a:t> </a:t>
            </a:r>
            <a:r>
              <a:rPr lang="es-MX" sz="2000" b="1" dirty="0">
                <a:solidFill>
                  <a:srgbClr val="398E92"/>
                </a:solidFill>
              </a:rPr>
              <a:t>internet</a:t>
            </a:r>
            <a:r>
              <a:rPr lang="es-MX" sz="1200" dirty="0">
                <a:solidFill>
                  <a:srgbClr val="17342F"/>
                </a:solidFill>
              </a:rPr>
              <a:t>,</a:t>
            </a:r>
            <a:r>
              <a:rPr lang="es-MX" sz="1200" dirty="0">
                <a:solidFill>
                  <a:schemeClr val="accent2">
                    <a:lumMod val="75000"/>
                  </a:schemeClr>
                </a:solidFill>
              </a:rPr>
              <a:t> </a:t>
            </a:r>
            <a:r>
              <a:rPr lang="es-MX" sz="1200" dirty="0">
                <a:solidFill>
                  <a:schemeClr val="tx1"/>
                </a:solidFill>
              </a:rPr>
              <a:t>con una mediana de </a:t>
            </a:r>
            <a:r>
              <a:rPr lang="es-MX" sz="2000" b="1" dirty="0">
                <a:solidFill>
                  <a:schemeClr val="accent2">
                    <a:lumMod val="75000"/>
                  </a:schemeClr>
                </a:solidFill>
              </a:rPr>
              <a:t>10</a:t>
            </a:r>
            <a:r>
              <a:rPr lang="es-MX" sz="1200" dirty="0">
                <a:solidFill>
                  <a:schemeClr val="accent2">
                    <a:lumMod val="75000"/>
                  </a:schemeClr>
                </a:solidFill>
              </a:rPr>
              <a:t> </a:t>
            </a:r>
            <a:r>
              <a:rPr lang="es-MX" sz="1600" b="1" dirty="0">
                <a:solidFill>
                  <a:schemeClr val="accent2">
                    <a:lumMod val="75000"/>
                  </a:schemeClr>
                </a:solidFill>
              </a:rPr>
              <a:t>ocasiones al año</a:t>
            </a:r>
            <a:r>
              <a:rPr lang="es-MX" sz="1200" dirty="0">
                <a:solidFill>
                  <a:schemeClr val="accent2">
                    <a:lumMod val="75000"/>
                  </a:schemeClr>
                </a:solidFill>
              </a:rPr>
              <a:t>; </a:t>
            </a:r>
            <a:r>
              <a:rPr lang="es-MX" sz="1200" dirty="0">
                <a:solidFill>
                  <a:schemeClr val="tx1"/>
                </a:solidFill>
              </a:rPr>
              <a:t>para el </a:t>
            </a:r>
            <a:r>
              <a:rPr lang="es-MX" sz="2000" b="1" dirty="0">
                <a:solidFill>
                  <a:schemeClr val="accent2">
                    <a:lumMod val="75000"/>
                  </a:schemeClr>
                </a:solidFill>
              </a:rPr>
              <a:t>83%</a:t>
            </a:r>
            <a:r>
              <a:rPr lang="es-MX" sz="1200" dirty="0">
                <a:solidFill>
                  <a:schemeClr val="accent2">
                    <a:lumMod val="75000"/>
                  </a:schemeClr>
                </a:solidFill>
              </a:rPr>
              <a:t> </a:t>
            </a:r>
            <a:r>
              <a:rPr lang="es-MX" sz="1200" dirty="0">
                <a:solidFill>
                  <a:schemeClr val="tx1"/>
                </a:solidFill>
              </a:rPr>
              <a:t>fue</a:t>
            </a:r>
            <a:r>
              <a:rPr lang="es-MX" sz="1200" dirty="0">
                <a:solidFill>
                  <a:schemeClr val="accent2">
                    <a:lumMod val="75000"/>
                  </a:schemeClr>
                </a:solidFill>
              </a:rPr>
              <a:t> </a:t>
            </a:r>
            <a:r>
              <a:rPr lang="es-MX" sz="2000" b="1" dirty="0">
                <a:solidFill>
                  <a:schemeClr val="accent2">
                    <a:lumMod val="75000"/>
                  </a:schemeClr>
                </a:solidFill>
              </a:rPr>
              <a:t>gratuito</a:t>
            </a:r>
            <a:r>
              <a:rPr lang="es-MX" sz="1200" dirty="0">
                <a:solidFill>
                  <a:srgbClr val="17342F"/>
                </a:solidFill>
              </a:rPr>
              <a:t>. </a:t>
            </a:r>
          </a:p>
        </p:txBody>
      </p:sp>
      <p:pic>
        <p:nvPicPr>
          <p:cNvPr id="26" name="Gráfico 25" descr="Señal de negación"/>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781025" y="5175578"/>
            <a:ext cx="1170665" cy="1170665"/>
          </a:xfrm>
          <a:prstGeom prst="rect">
            <a:avLst/>
          </a:prstGeom>
        </p:spPr>
      </p:pic>
      <p:pic>
        <p:nvPicPr>
          <p:cNvPr id="33" name="Gráfico 32"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94456" y="3891269"/>
            <a:ext cx="527995" cy="527995"/>
          </a:xfrm>
          <a:prstGeom prst="rect">
            <a:avLst/>
          </a:prstGeom>
        </p:spPr>
      </p:pic>
      <p:pic>
        <p:nvPicPr>
          <p:cNvPr id="34" name="Gráfico 33"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007164" y="3886229"/>
            <a:ext cx="527995" cy="527995"/>
          </a:xfrm>
          <a:prstGeom prst="rect">
            <a:avLst/>
          </a:prstGeom>
        </p:spPr>
      </p:pic>
      <p:pic>
        <p:nvPicPr>
          <p:cNvPr id="35" name="Gráfico 34"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26523" y="3891269"/>
            <a:ext cx="527995" cy="527995"/>
          </a:xfrm>
          <a:prstGeom prst="rect">
            <a:avLst/>
          </a:prstGeom>
        </p:spPr>
      </p:pic>
      <p:pic>
        <p:nvPicPr>
          <p:cNvPr id="36" name="Gráfico 35"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997669" y="3882556"/>
            <a:ext cx="527995" cy="527995"/>
          </a:xfrm>
          <a:prstGeom prst="rect">
            <a:avLst/>
          </a:prstGeom>
        </p:spPr>
      </p:pic>
      <p:pic>
        <p:nvPicPr>
          <p:cNvPr id="37" name="Gráfico 36"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517028" y="3887596"/>
            <a:ext cx="527995" cy="527995"/>
          </a:xfrm>
          <a:prstGeom prst="rect">
            <a:avLst/>
          </a:prstGeom>
        </p:spPr>
      </p:pic>
      <p:pic>
        <p:nvPicPr>
          <p:cNvPr id="38" name="Gráfico 37"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29736" y="3882556"/>
            <a:ext cx="527995" cy="527995"/>
          </a:xfrm>
          <a:prstGeom prst="rect">
            <a:avLst/>
          </a:prstGeom>
        </p:spPr>
      </p:pic>
      <p:pic>
        <p:nvPicPr>
          <p:cNvPr id="2052" name="Picture 4" descr="https://maxcdn.icons8.com/iOS7/PNG/512/Users/teenager_male_filled-512.png"/>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28910" y="2965973"/>
            <a:ext cx="936000" cy="936000"/>
          </a:xfrm>
          <a:prstGeom prst="rect">
            <a:avLst/>
          </a:prstGeom>
          <a:noFill/>
          <a:extLst>
            <a:ext uri="{909E8E84-426E-40DD-AFC4-6F175D3DCCD1}">
              <a14:hiddenFill xmlns:a14="http://schemas.microsoft.com/office/drawing/2010/main">
                <a:solidFill>
                  <a:srgbClr val="FFFFFF"/>
                </a:solidFill>
              </a14:hiddenFill>
            </a:ext>
          </a:extLst>
        </p:spPr>
      </p:pic>
      <p:pic>
        <p:nvPicPr>
          <p:cNvPr id="47" name="Gráfico 46" descr="Descargar desde la nube"/>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528910" y="4104995"/>
            <a:ext cx="936000" cy="936000"/>
          </a:xfrm>
          <a:prstGeom prst="rect">
            <a:avLst/>
          </a:prstGeom>
        </p:spPr>
      </p:pic>
      <p:cxnSp>
        <p:nvCxnSpPr>
          <p:cNvPr id="50" name="Conector recto 49"/>
          <p:cNvCxnSpPr>
            <a:cxnSpLocks/>
          </p:cNvCxnSpPr>
          <p:nvPr/>
        </p:nvCxnSpPr>
        <p:spPr>
          <a:xfrm>
            <a:off x="5619891" y="3989951"/>
            <a:ext cx="5478793"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Rectángulo 27"/>
          <p:cNvSpPr/>
          <p:nvPr/>
        </p:nvSpPr>
        <p:spPr>
          <a:xfrm>
            <a:off x="5486511" y="5305307"/>
            <a:ext cx="4660380" cy="425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1400" dirty="0">
                <a:solidFill>
                  <a:srgbClr val="17342F"/>
                </a:solidFill>
              </a:rPr>
              <a:t>Los mayores consumidores tienen entre </a:t>
            </a:r>
            <a:r>
              <a:rPr lang="es-MX" sz="2000" b="1" dirty="0">
                <a:solidFill>
                  <a:schemeClr val="accent6"/>
                </a:solidFill>
              </a:rPr>
              <a:t>18-24</a:t>
            </a:r>
            <a:r>
              <a:rPr lang="es-MX" sz="1400" b="1" dirty="0">
                <a:solidFill>
                  <a:schemeClr val="bg2"/>
                </a:solidFill>
              </a:rPr>
              <a:t> </a:t>
            </a:r>
            <a:r>
              <a:rPr lang="es-MX" sz="1400" dirty="0">
                <a:solidFill>
                  <a:srgbClr val="17342F"/>
                </a:solidFill>
              </a:rPr>
              <a:t>años, </a:t>
            </a:r>
            <a:r>
              <a:rPr lang="es-MX" sz="2000" b="1" dirty="0">
                <a:solidFill>
                  <a:schemeClr val="accent6"/>
                </a:solidFill>
              </a:rPr>
              <a:t>preparatoria o universidad</a:t>
            </a:r>
            <a:r>
              <a:rPr lang="es-MX" sz="1400" dirty="0">
                <a:solidFill>
                  <a:srgbClr val="17342F"/>
                </a:solidFill>
              </a:rPr>
              <a:t>, </a:t>
            </a:r>
            <a:r>
              <a:rPr lang="es-MX" sz="1400" dirty="0" err="1">
                <a:solidFill>
                  <a:srgbClr val="17342F"/>
                </a:solidFill>
              </a:rPr>
              <a:t>NSE</a:t>
            </a:r>
            <a:r>
              <a:rPr lang="es-MX" sz="1400" dirty="0">
                <a:solidFill>
                  <a:srgbClr val="17342F"/>
                </a:solidFill>
              </a:rPr>
              <a:t> </a:t>
            </a:r>
            <a:r>
              <a:rPr lang="es-MX" sz="2000" b="1" dirty="0">
                <a:solidFill>
                  <a:schemeClr val="accent6"/>
                </a:solidFill>
              </a:rPr>
              <a:t>A/B/C+</a:t>
            </a:r>
            <a:endParaRPr lang="es-MX" sz="1400" dirty="0">
              <a:solidFill>
                <a:srgbClr val="17342F"/>
              </a:solidFill>
            </a:endParaRPr>
          </a:p>
        </p:txBody>
      </p:sp>
      <p:pic>
        <p:nvPicPr>
          <p:cNvPr id="29" name="Picture 4"/>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62389" y="5172116"/>
            <a:ext cx="936000" cy="936000"/>
          </a:xfrm>
          <a:prstGeom prst="rect">
            <a:avLst/>
          </a:prstGeom>
          <a:noFill/>
          <a:extLst>
            <a:ext uri="{909E8E84-426E-40DD-AFC4-6F175D3DCCD1}">
              <a14:hiddenFill xmlns:a14="http://schemas.microsoft.com/office/drawing/2010/main">
                <a:solidFill>
                  <a:srgbClr val="FFFFFF"/>
                </a:solidFill>
              </a14:hiddenFill>
            </a:ext>
          </a:extLst>
        </p:spPr>
      </p:pic>
      <p:pic>
        <p:nvPicPr>
          <p:cNvPr id="25" name="Gráfico 24" descr="Música">
            <a:extLst>
              <a:ext uri="{FF2B5EF4-FFF2-40B4-BE49-F238E27FC236}">
                <a16:creationId xmlns="" xmlns:a16="http://schemas.microsoft.com/office/drawing/2014/main" id="{E10746FC-5DD2-4312-82DF-588AB88713E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91482" y="439611"/>
            <a:ext cx="1062318" cy="1062318"/>
          </a:xfrm>
          <a:prstGeom prst="rect">
            <a:avLst/>
          </a:prstGeom>
        </p:spPr>
      </p:pic>
      <p:sp>
        <p:nvSpPr>
          <p:cNvPr id="6" name="Título 5">
            <a:extLst>
              <a:ext uri="{FF2B5EF4-FFF2-40B4-BE49-F238E27FC236}">
                <a16:creationId xmlns="" xmlns:a16="http://schemas.microsoft.com/office/drawing/2014/main" id="{73239517-547E-4781-B3B0-906E553482E6}"/>
              </a:ext>
            </a:extLst>
          </p:cNvPr>
          <p:cNvSpPr>
            <a:spLocks noGrp="1"/>
          </p:cNvSpPr>
          <p:nvPr>
            <p:ph type="title"/>
          </p:nvPr>
        </p:nvSpPr>
        <p:spPr/>
        <p:txBody>
          <a:bodyPr/>
          <a:lstStyle/>
          <a:p>
            <a:r>
              <a:rPr lang="es-MX" b="1" dirty="0"/>
              <a:t>Estadísticas clave</a:t>
            </a:r>
          </a:p>
        </p:txBody>
      </p:sp>
      <p:pic>
        <p:nvPicPr>
          <p:cNvPr id="27" name="Gráfico 26" descr="Tienda">
            <a:extLst>
              <a:ext uri="{FF2B5EF4-FFF2-40B4-BE49-F238E27FC236}">
                <a16:creationId xmlns="" xmlns:a16="http://schemas.microsoft.com/office/drawing/2014/main" id="{894A213A-44F8-4F6C-9234-941712194D3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456910" y="1870419"/>
            <a:ext cx="1008000" cy="1008000"/>
          </a:xfrm>
          <a:prstGeom prst="rect">
            <a:avLst/>
          </a:prstGeom>
        </p:spPr>
      </p:pic>
      <p:sp>
        <p:nvSpPr>
          <p:cNvPr id="23" name="Marcador de pie de página 3">
            <a:extLst>
              <a:ext uri="{FF2B5EF4-FFF2-40B4-BE49-F238E27FC236}">
                <a16:creationId xmlns="" xmlns:a16="http://schemas.microsoft.com/office/drawing/2014/main" id="{7F4B6478-90BA-465B-8F9D-B68831A9B51F}"/>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2219542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Películas</a:t>
            </a:r>
          </a:p>
        </p:txBody>
      </p:sp>
      <p:sp>
        <p:nvSpPr>
          <p:cNvPr id="5" name="Marcador de número de diapositiva 4"/>
          <p:cNvSpPr>
            <a:spLocks noGrp="1"/>
          </p:cNvSpPr>
          <p:nvPr>
            <p:ph type="sldNum" sz="quarter" idx="12"/>
          </p:nvPr>
        </p:nvSpPr>
        <p:spPr/>
        <p:txBody>
          <a:bodyPr/>
          <a:lstStyle/>
          <a:p>
            <a:fld id="{01464491-0347-46A0-80D2-6D5F5A3A80C2}" type="slidenum">
              <a:rPr lang="es-MX" smtClean="0"/>
              <a:t>34</a:t>
            </a:fld>
            <a:endParaRPr lang="es-MX"/>
          </a:p>
        </p:txBody>
      </p:sp>
      <p:pic>
        <p:nvPicPr>
          <p:cNvPr id="6" name="Gráfico 5">
            <a:extLst>
              <a:ext uri="{FF2B5EF4-FFF2-40B4-BE49-F238E27FC236}">
                <a16:creationId xmlns="" xmlns:a16="http://schemas.microsoft.com/office/drawing/2014/main" id="{7EA7C008-A939-4EBE-853E-C31FCDCB4C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003762" y="4572000"/>
            <a:ext cx="1062000" cy="1062000"/>
          </a:xfrm>
          <a:prstGeom prst="rect">
            <a:avLst/>
          </a:prstGeom>
        </p:spPr>
      </p:pic>
      <p:sp>
        <p:nvSpPr>
          <p:cNvPr id="8" name="Marcador de pie de página 4">
            <a:extLst>
              <a:ext uri="{FF2B5EF4-FFF2-40B4-BE49-F238E27FC236}">
                <a16:creationId xmlns="" xmlns:a16="http://schemas.microsoft.com/office/drawing/2014/main" id="{8FA2233C-2F39-4178-AD88-2EB090BF9B1C}"/>
              </a:ext>
            </a:extLst>
          </p:cNvPr>
          <p:cNvSpPr>
            <a:spLocks noGrp="1"/>
          </p:cNvSpPr>
          <p:nvPr>
            <p:ph type="ftr" sz="quarter" idx="11"/>
          </p:nvPr>
        </p:nvSpPr>
        <p:spPr>
          <a:xfrm>
            <a:off x="508000" y="6356350"/>
            <a:ext cx="4114800" cy="365125"/>
          </a:xfrm>
          <a:prstGeom prst="rect">
            <a:avLst/>
          </a:prstGeom>
        </p:spPr>
        <p:txBody>
          <a:bodyPr/>
          <a:lstStyle>
            <a:lvl1pPr>
              <a:defRPr sz="1200">
                <a:solidFill>
                  <a:schemeClr val="tx1">
                    <a:lumMod val="50000"/>
                    <a:lumOff val="50000"/>
                  </a:schemeClr>
                </a:solidFill>
              </a:defRPr>
            </a:lvl1pPr>
          </a:lstStyle>
          <a:p>
            <a:r>
              <a:rPr lang="es-MX"/>
              <a:t>Encuesta para la medición de la piratería en México. Abril 2017</a:t>
            </a:r>
          </a:p>
        </p:txBody>
      </p:sp>
    </p:spTree>
    <p:extLst>
      <p:ext uri="{BB962C8B-B14F-4D97-AF65-F5344CB8AC3E}">
        <p14:creationId xmlns:p14="http://schemas.microsoft.com/office/powerpoint/2010/main" val="1627445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27"/>
          <p:cNvSpPr>
            <a:spLocks noGrp="1"/>
          </p:cNvSpPr>
          <p:nvPr>
            <p:ph type="sldNum" sz="quarter" idx="12"/>
          </p:nvPr>
        </p:nvSpPr>
        <p:spPr/>
        <p:txBody>
          <a:bodyPr/>
          <a:lstStyle/>
          <a:p>
            <a:fld id="{01464491-0347-46A0-80D2-6D5F5A3A80C2}" type="slidenum">
              <a:rPr lang="es-MX" smtClean="0"/>
              <a:t>35</a:t>
            </a:fld>
            <a:endParaRPr lang="es-MX"/>
          </a:p>
        </p:txBody>
      </p:sp>
      <p:sp>
        <p:nvSpPr>
          <p:cNvPr id="4" name="Título 3">
            <a:extLst>
              <a:ext uri="{FF2B5EF4-FFF2-40B4-BE49-F238E27FC236}">
                <a16:creationId xmlns="" xmlns:a16="http://schemas.microsoft.com/office/drawing/2014/main" id="{52A67CCC-A4D2-4E16-9C15-497C11669876}"/>
              </a:ext>
            </a:extLst>
          </p:cNvPr>
          <p:cNvSpPr>
            <a:spLocks noGrp="1"/>
          </p:cNvSpPr>
          <p:nvPr>
            <p:ph type="title"/>
          </p:nvPr>
        </p:nvSpPr>
        <p:spPr>
          <a:xfrm>
            <a:off x="711196" y="365126"/>
            <a:ext cx="9663511" cy="1136803"/>
          </a:xfrm>
        </p:spPr>
        <p:txBody>
          <a:bodyPr/>
          <a:lstStyle/>
          <a:p>
            <a:r>
              <a:rPr lang="es-MX" sz="3200" dirty="0"/>
              <a:t>Los consumidores de </a:t>
            </a:r>
            <a:r>
              <a:rPr lang="es-MX" sz="3200" b="1" dirty="0"/>
              <a:t>películas pirata físicas </a:t>
            </a:r>
            <a:r>
              <a:rPr lang="es-MX" sz="3200" dirty="0"/>
              <a:t>equivalen al </a:t>
            </a:r>
            <a:r>
              <a:rPr lang="es-MX" sz="3200" b="1" dirty="0"/>
              <a:t>97% </a:t>
            </a:r>
            <a:r>
              <a:rPr lang="es-MX" sz="3200" dirty="0"/>
              <a:t>de los consumidores de películas físicas</a:t>
            </a:r>
          </a:p>
        </p:txBody>
      </p:sp>
      <p:pic>
        <p:nvPicPr>
          <p:cNvPr id="12" name="Gráfico 11">
            <a:extLst>
              <a:ext uri="{FF2B5EF4-FFF2-40B4-BE49-F238E27FC236}">
                <a16:creationId xmlns="" xmlns:a16="http://schemas.microsoft.com/office/drawing/2014/main" id="{FFC9FDB5-ADEF-4879-8990-1A9A87DFAC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191024" y="457929"/>
            <a:ext cx="1048394" cy="1044000"/>
          </a:xfrm>
          <a:prstGeom prst="rect">
            <a:avLst/>
          </a:prstGeom>
        </p:spPr>
      </p:pic>
      <p:pic>
        <p:nvPicPr>
          <p:cNvPr id="13" name="Gráfico 12" descr="Tienda">
            <a:extLst>
              <a:ext uri="{FF2B5EF4-FFF2-40B4-BE49-F238E27FC236}">
                <a16:creationId xmlns="" xmlns:a16="http://schemas.microsoft.com/office/drawing/2014/main" id="{90988561-ADCE-4BAF-8D28-CE14481E67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39418" y="900329"/>
            <a:ext cx="601600" cy="601600"/>
          </a:xfrm>
          <a:prstGeom prst="rect">
            <a:avLst/>
          </a:prstGeom>
        </p:spPr>
      </p:pic>
      <p:sp>
        <p:nvSpPr>
          <p:cNvPr id="8" name="Marcador de pie de página 3">
            <a:extLst>
              <a:ext uri="{FF2B5EF4-FFF2-40B4-BE49-F238E27FC236}">
                <a16:creationId xmlns="" xmlns:a16="http://schemas.microsoft.com/office/drawing/2014/main" id="{52697AAB-032D-459B-A27C-5202116569A1}"/>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10" name="Gráfico 9">
            <a:extLst>
              <a:ext uri="{FF2B5EF4-FFF2-40B4-BE49-F238E27FC236}">
                <a16:creationId xmlns="" xmlns:a16="http://schemas.microsoft.com/office/drawing/2014/main" id="{D51A44FB-2FBA-4B24-A02B-01D66AE5FF05}"/>
              </a:ext>
            </a:extLst>
          </p:cNvPr>
          <p:cNvGraphicFramePr/>
          <p:nvPr>
            <p:extLst>
              <p:ext uri="{D42A27DB-BD31-4B8C-83A1-F6EECF244321}">
                <p14:modId xmlns:p14="http://schemas.microsoft.com/office/powerpoint/2010/main" val="393794754"/>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ángulo 10">
            <a:extLst>
              <a:ext uri="{FF2B5EF4-FFF2-40B4-BE49-F238E27FC236}">
                <a16:creationId xmlns="" xmlns:a16="http://schemas.microsoft.com/office/drawing/2014/main" id="{A8F14D2B-5682-4857-90F0-C48CD8BE2DB2}"/>
              </a:ext>
            </a:extLst>
          </p:cNvPr>
          <p:cNvSpPr/>
          <p:nvPr/>
        </p:nvSpPr>
        <p:spPr>
          <a:xfrm>
            <a:off x="8347645" y="2137129"/>
            <a:ext cx="2582301" cy="3600986"/>
          </a:xfrm>
          <a:prstGeom prst="rect">
            <a:avLst/>
          </a:prstGeom>
        </p:spPr>
        <p:txBody>
          <a:bodyPr wrap="square">
            <a:spAutoFit/>
          </a:bodyPr>
          <a:lstStyle/>
          <a:p>
            <a:pPr algn="ctr"/>
            <a:r>
              <a:rPr lang="es-MX" sz="2800" b="1" dirty="0">
                <a:solidFill>
                  <a:srgbClr val="398E92"/>
                </a:solidFill>
              </a:rPr>
              <a:t>29.4 m (91.3%)</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1.9 m (6%)</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32.2 m</a:t>
            </a:r>
          </a:p>
          <a:p>
            <a:pPr algn="ctr"/>
            <a:r>
              <a:rPr lang="es-MX" b="1" dirty="0">
                <a:solidFill>
                  <a:srgbClr val="7F7F7F"/>
                </a:solidFill>
              </a:rPr>
              <a:t>Usuarios de películas físicas</a:t>
            </a:r>
          </a:p>
        </p:txBody>
      </p:sp>
      <p:sp>
        <p:nvSpPr>
          <p:cNvPr id="14" name="CuadroTexto 13">
            <a:extLst>
              <a:ext uri="{FF2B5EF4-FFF2-40B4-BE49-F238E27FC236}">
                <a16:creationId xmlns="" xmlns:a16="http://schemas.microsoft.com/office/drawing/2014/main" id="{00B3C2E3-FD3A-43F5-BF19-5BFFC5DD0F6E}"/>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4078927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27"/>
          <p:cNvSpPr>
            <a:spLocks noGrp="1"/>
          </p:cNvSpPr>
          <p:nvPr>
            <p:ph type="sldNum" sz="quarter" idx="12"/>
          </p:nvPr>
        </p:nvSpPr>
        <p:spPr/>
        <p:txBody>
          <a:bodyPr/>
          <a:lstStyle/>
          <a:p>
            <a:fld id="{01464491-0347-46A0-80D2-6D5F5A3A80C2}" type="slidenum">
              <a:rPr lang="es-MX" smtClean="0"/>
              <a:t>36</a:t>
            </a:fld>
            <a:endParaRPr lang="es-MX"/>
          </a:p>
        </p:txBody>
      </p:sp>
      <p:sp>
        <p:nvSpPr>
          <p:cNvPr id="4" name="Título 3">
            <a:extLst>
              <a:ext uri="{FF2B5EF4-FFF2-40B4-BE49-F238E27FC236}">
                <a16:creationId xmlns="" xmlns:a16="http://schemas.microsoft.com/office/drawing/2014/main" id="{1D6515ED-A191-4FAE-9F23-F540AD0BA4BF}"/>
              </a:ext>
            </a:extLst>
          </p:cNvPr>
          <p:cNvSpPr>
            <a:spLocks noGrp="1"/>
          </p:cNvSpPr>
          <p:nvPr>
            <p:ph type="title"/>
          </p:nvPr>
        </p:nvSpPr>
        <p:spPr>
          <a:xfrm>
            <a:off x="782783" y="365126"/>
            <a:ext cx="9460346" cy="1136803"/>
          </a:xfrm>
        </p:spPr>
        <p:txBody>
          <a:bodyPr/>
          <a:lstStyle/>
          <a:p>
            <a:r>
              <a:rPr lang="es-MX" sz="3200" dirty="0"/>
              <a:t>Los consumidores de </a:t>
            </a:r>
            <a:r>
              <a:rPr lang="es-MX" sz="3200" b="1" dirty="0"/>
              <a:t>películas pirata digitales </a:t>
            </a:r>
            <a:r>
              <a:rPr lang="es-MX" sz="3200" dirty="0"/>
              <a:t>equivalen al </a:t>
            </a:r>
            <a:r>
              <a:rPr lang="es-MX" sz="3200" b="1" dirty="0"/>
              <a:t>62%</a:t>
            </a:r>
            <a:r>
              <a:rPr lang="es-MX" sz="3200" dirty="0"/>
              <a:t> de los consumidores de películas digitales</a:t>
            </a:r>
          </a:p>
        </p:txBody>
      </p:sp>
      <p:pic>
        <p:nvPicPr>
          <p:cNvPr id="12" name="Gráfico 11">
            <a:extLst>
              <a:ext uri="{FF2B5EF4-FFF2-40B4-BE49-F238E27FC236}">
                <a16:creationId xmlns="" xmlns:a16="http://schemas.microsoft.com/office/drawing/2014/main" id="{A9D23B47-73FB-42B0-91FF-F7B0C1A80F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143803" y="457929"/>
            <a:ext cx="1048394" cy="1044000"/>
          </a:xfrm>
          <a:prstGeom prst="rect">
            <a:avLst/>
          </a:prstGeom>
        </p:spPr>
      </p:pic>
      <p:pic>
        <p:nvPicPr>
          <p:cNvPr id="13" name="Gráfico 12" descr="Descargar desde la nube">
            <a:extLst>
              <a:ext uri="{FF2B5EF4-FFF2-40B4-BE49-F238E27FC236}">
                <a16:creationId xmlns="" xmlns:a16="http://schemas.microsoft.com/office/drawing/2014/main" id="{BA703B73-CD5B-4392-AAA1-41A51B30D4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39818" y="933527"/>
            <a:ext cx="601200" cy="601200"/>
          </a:xfrm>
          <a:prstGeom prst="rect">
            <a:avLst/>
          </a:prstGeom>
        </p:spPr>
      </p:pic>
      <p:sp>
        <p:nvSpPr>
          <p:cNvPr id="8" name="Marcador de pie de página 3">
            <a:extLst>
              <a:ext uri="{FF2B5EF4-FFF2-40B4-BE49-F238E27FC236}">
                <a16:creationId xmlns="" xmlns:a16="http://schemas.microsoft.com/office/drawing/2014/main" id="{CE67A97D-F15C-4104-A0AB-C18330276942}"/>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10" name="Gráfico 9">
            <a:extLst>
              <a:ext uri="{FF2B5EF4-FFF2-40B4-BE49-F238E27FC236}">
                <a16:creationId xmlns="" xmlns:a16="http://schemas.microsoft.com/office/drawing/2014/main" id="{C1EC8461-AD40-4BAD-9486-3EF0398A3708}"/>
              </a:ext>
            </a:extLst>
          </p:cNvPr>
          <p:cNvGraphicFramePr/>
          <p:nvPr>
            <p:extLst>
              <p:ext uri="{D42A27DB-BD31-4B8C-83A1-F6EECF244321}">
                <p14:modId xmlns:p14="http://schemas.microsoft.com/office/powerpoint/2010/main" val="948437799"/>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ángulo 10">
            <a:extLst>
              <a:ext uri="{FF2B5EF4-FFF2-40B4-BE49-F238E27FC236}">
                <a16:creationId xmlns="" xmlns:a16="http://schemas.microsoft.com/office/drawing/2014/main" id="{F32D197F-5205-4299-979F-E075CB0FBC21}"/>
              </a:ext>
            </a:extLst>
          </p:cNvPr>
          <p:cNvSpPr/>
          <p:nvPr/>
        </p:nvSpPr>
        <p:spPr>
          <a:xfrm>
            <a:off x="8347645" y="2137129"/>
            <a:ext cx="2582301" cy="3600986"/>
          </a:xfrm>
          <a:prstGeom prst="rect">
            <a:avLst/>
          </a:prstGeom>
        </p:spPr>
        <p:txBody>
          <a:bodyPr wrap="square">
            <a:spAutoFit/>
          </a:bodyPr>
          <a:lstStyle/>
          <a:p>
            <a:pPr algn="ctr"/>
            <a:r>
              <a:rPr lang="es-MX" sz="2800" b="1" dirty="0">
                <a:solidFill>
                  <a:srgbClr val="398E92"/>
                </a:solidFill>
              </a:rPr>
              <a:t>14.2 m (57.3%)</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1.2 m (4.8%)</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24.8m</a:t>
            </a:r>
          </a:p>
          <a:p>
            <a:pPr algn="ctr"/>
            <a:r>
              <a:rPr lang="es-MX" b="1" dirty="0">
                <a:solidFill>
                  <a:srgbClr val="7F7F7F"/>
                </a:solidFill>
              </a:rPr>
              <a:t>Usuarios de películas digitales</a:t>
            </a:r>
          </a:p>
        </p:txBody>
      </p:sp>
      <p:sp>
        <p:nvSpPr>
          <p:cNvPr id="14" name="CuadroTexto 13">
            <a:extLst>
              <a:ext uri="{FF2B5EF4-FFF2-40B4-BE49-F238E27FC236}">
                <a16:creationId xmlns="" xmlns:a16="http://schemas.microsoft.com/office/drawing/2014/main" id="{FDFD8602-C3AD-421A-9144-840A1A24F794}"/>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1496146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27"/>
          <p:cNvSpPr>
            <a:spLocks noGrp="1"/>
          </p:cNvSpPr>
          <p:nvPr>
            <p:ph type="sldNum" sz="quarter" idx="12"/>
          </p:nvPr>
        </p:nvSpPr>
        <p:spPr/>
        <p:txBody>
          <a:bodyPr/>
          <a:lstStyle/>
          <a:p>
            <a:fld id="{01464491-0347-46A0-80D2-6D5F5A3A80C2}" type="slidenum">
              <a:rPr lang="es-MX" smtClean="0"/>
              <a:t>37</a:t>
            </a:fld>
            <a:endParaRPr lang="es-MX"/>
          </a:p>
        </p:txBody>
      </p:sp>
      <p:sp>
        <p:nvSpPr>
          <p:cNvPr id="4" name="Título 3">
            <a:extLst>
              <a:ext uri="{FF2B5EF4-FFF2-40B4-BE49-F238E27FC236}">
                <a16:creationId xmlns="" xmlns:a16="http://schemas.microsoft.com/office/drawing/2014/main" id="{1D6515ED-A191-4FAE-9F23-F540AD0BA4BF}"/>
              </a:ext>
            </a:extLst>
          </p:cNvPr>
          <p:cNvSpPr>
            <a:spLocks noGrp="1"/>
          </p:cNvSpPr>
          <p:nvPr>
            <p:ph type="title"/>
          </p:nvPr>
        </p:nvSpPr>
        <p:spPr>
          <a:xfrm>
            <a:off x="782783" y="365126"/>
            <a:ext cx="9460346" cy="1136803"/>
          </a:xfrm>
        </p:spPr>
        <p:txBody>
          <a:bodyPr/>
          <a:lstStyle/>
          <a:p>
            <a:r>
              <a:rPr lang="es-MX" sz="3200" dirty="0"/>
              <a:t>Los consumidores de </a:t>
            </a:r>
            <a:r>
              <a:rPr lang="es-MX" sz="3200" b="1" dirty="0"/>
              <a:t>películas pirata </a:t>
            </a:r>
            <a:r>
              <a:rPr lang="es-MX" sz="3200" dirty="0"/>
              <a:t>equivalen al </a:t>
            </a:r>
            <a:r>
              <a:rPr lang="es-MX" sz="3200" b="1" dirty="0"/>
              <a:t>89%</a:t>
            </a:r>
            <a:r>
              <a:rPr lang="es-MX" sz="3200" dirty="0"/>
              <a:t> de los consumidores de películas</a:t>
            </a:r>
          </a:p>
        </p:txBody>
      </p:sp>
      <p:pic>
        <p:nvPicPr>
          <p:cNvPr id="12" name="Gráfico 11">
            <a:extLst>
              <a:ext uri="{FF2B5EF4-FFF2-40B4-BE49-F238E27FC236}">
                <a16:creationId xmlns="" xmlns:a16="http://schemas.microsoft.com/office/drawing/2014/main" id="{A9D23B47-73FB-42B0-91FF-F7B0C1A80F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143803" y="457929"/>
            <a:ext cx="1048394" cy="1044000"/>
          </a:xfrm>
          <a:prstGeom prst="rect">
            <a:avLst/>
          </a:prstGeom>
        </p:spPr>
      </p:pic>
      <p:sp>
        <p:nvSpPr>
          <p:cNvPr id="8" name="Marcador de pie de página 3">
            <a:extLst>
              <a:ext uri="{FF2B5EF4-FFF2-40B4-BE49-F238E27FC236}">
                <a16:creationId xmlns="" xmlns:a16="http://schemas.microsoft.com/office/drawing/2014/main" id="{CE67A97D-F15C-4104-A0AB-C18330276942}"/>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10" name="Gráfico 9">
            <a:extLst>
              <a:ext uri="{FF2B5EF4-FFF2-40B4-BE49-F238E27FC236}">
                <a16:creationId xmlns="" xmlns:a16="http://schemas.microsoft.com/office/drawing/2014/main" id="{C1EC8461-AD40-4BAD-9486-3EF0398A3708}"/>
              </a:ext>
            </a:extLst>
          </p:cNvPr>
          <p:cNvGraphicFramePr/>
          <p:nvPr>
            <p:extLst>
              <p:ext uri="{D42A27DB-BD31-4B8C-83A1-F6EECF244321}">
                <p14:modId xmlns:p14="http://schemas.microsoft.com/office/powerpoint/2010/main" val="153983671"/>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10">
            <a:extLst>
              <a:ext uri="{FF2B5EF4-FFF2-40B4-BE49-F238E27FC236}">
                <a16:creationId xmlns="" xmlns:a16="http://schemas.microsoft.com/office/drawing/2014/main" id="{F32D197F-5205-4299-979F-E075CB0FBC21}"/>
              </a:ext>
            </a:extLst>
          </p:cNvPr>
          <p:cNvSpPr/>
          <p:nvPr/>
        </p:nvSpPr>
        <p:spPr>
          <a:xfrm>
            <a:off x="8347645" y="2137129"/>
            <a:ext cx="2582301" cy="3323987"/>
          </a:xfrm>
          <a:prstGeom prst="rect">
            <a:avLst/>
          </a:prstGeom>
        </p:spPr>
        <p:txBody>
          <a:bodyPr wrap="square">
            <a:spAutoFit/>
          </a:bodyPr>
          <a:lstStyle/>
          <a:p>
            <a:pPr algn="ctr"/>
            <a:r>
              <a:rPr lang="es-MX" sz="2800" b="1" dirty="0">
                <a:solidFill>
                  <a:srgbClr val="398E92"/>
                </a:solidFill>
              </a:rPr>
              <a:t>32.8 m (84.4%)</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2 m (5.1%)</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38.9m</a:t>
            </a:r>
          </a:p>
          <a:p>
            <a:pPr algn="ctr"/>
            <a:r>
              <a:rPr lang="es-MX" b="1" dirty="0">
                <a:solidFill>
                  <a:srgbClr val="7F7F7F"/>
                </a:solidFill>
              </a:rPr>
              <a:t>Usuarios de películas</a:t>
            </a:r>
          </a:p>
        </p:txBody>
      </p:sp>
      <p:sp>
        <p:nvSpPr>
          <p:cNvPr id="14" name="CuadroTexto 13">
            <a:extLst>
              <a:ext uri="{FF2B5EF4-FFF2-40B4-BE49-F238E27FC236}">
                <a16:creationId xmlns="" xmlns:a16="http://schemas.microsoft.com/office/drawing/2014/main" id="{FDFD8602-C3AD-421A-9144-840A1A24F794}"/>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566485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79D3538-C18F-46AD-B4F5-23FFA0C836CD}"/>
              </a:ext>
            </a:extLst>
          </p:cNvPr>
          <p:cNvSpPr>
            <a:spLocks noGrp="1"/>
          </p:cNvSpPr>
          <p:nvPr>
            <p:ph type="title"/>
          </p:nvPr>
        </p:nvSpPr>
        <p:spPr/>
        <p:txBody>
          <a:bodyPr/>
          <a:lstStyle/>
          <a:p>
            <a:r>
              <a:rPr lang="es-MX" dirty="0"/>
              <a:t>Hombres y mujeres consumen </a:t>
            </a:r>
            <a:r>
              <a:rPr lang="es-MX" b="1" dirty="0"/>
              <a:t>casi la misma cantidad </a:t>
            </a:r>
            <a:r>
              <a:rPr lang="es-MX" dirty="0"/>
              <a:t>de </a:t>
            </a:r>
            <a:r>
              <a:rPr lang="es-MX" b="1" dirty="0"/>
              <a:t>películas pirata físicas</a:t>
            </a:r>
            <a:endParaRPr lang="es-MX" dirty="0"/>
          </a:p>
        </p:txBody>
      </p:sp>
      <p:sp>
        <p:nvSpPr>
          <p:cNvPr id="3" name="Marcador de número de diapositiva 2">
            <a:extLst>
              <a:ext uri="{FF2B5EF4-FFF2-40B4-BE49-F238E27FC236}">
                <a16:creationId xmlns="" xmlns:a16="http://schemas.microsoft.com/office/drawing/2014/main" id="{A3F7923E-471F-433B-9962-955D37CBCE44}"/>
              </a:ext>
            </a:extLst>
          </p:cNvPr>
          <p:cNvSpPr>
            <a:spLocks noGrp="1"/>
          </p:cNvSpPr>
          <p:nvPr>
            <p:ph type="sldNum" sz="quarter" idx="12"/>
          </p:nvPr>
        </p:nvSpPr>
        <p:spPr/>
        <p:txBody>
          <a:bodyPr/>
          <a:lstStyle/>
          <a:p>
            <a:fld id="{01464491-0347-46A0-80D2-6D5F5A3A80C2}" type="slidenum">
              <a:rPr lang="es-MX" smtClean="0"/>
              <a:t>38</a:t>
            </a:fld>
            <a:endParaRPr lang="es-MX"/>
          </a:p>
        </p:txBody>
      </p:sp>
      <p:graphicFrame>
        <p:nvGraphicFramePr>
          <p:cNvPr id="5" name="Gráfico 4">
            <a:extLst>
              <a:ext uri="{FF2B5EF4-FFF2-40B4-BE49-F238E27FC236}">
                <a16:creationId xmlns="" xmlns:a16="http://schemas.microsoft.com/office/drawing/2014/main" id="{FE496520-E853-4CFB-A2EC-F5F4F0540DCF}"/>
              </a:ext>
            </a:extLst>
          </p:cNvPr>
          <p:cNvGraphicFramePr/>
          <p:nvPr>
            <p:extLst>
              <p:ext uri="{D42A27DB-BD31-4B8C-83A1-F6EECF244321}">
                <p14:modId xmlns:p14="http://schemas.microsoft.com/office/powerpoint/2010/main" val="3272990174"/>
              </p:ext>
            </p:extLst>
          </p:nvPr>
        </p:nvGraphicFramePr>
        <p:xfrm>
          <a:off x="1980000" y="1875600"/>
          <a:ext cx="9763200" cy="4377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áfico 5">
            <a:extLst>
              <a:ext uri="{FF2B5EF4-FFF2-40B4-BE49-F238E27FC236}">
                <a16:creationId xmlns="" xmlns:a16="http://schemas.microsoft.com/office/drawing/2014/main" id="{B261EDEE-095E-4DD0-BB72-FB27B00367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43803" y="457929"/>
            <a:ext cx="1048394" cy="1044000"/>
          </a:xfrm>
          <a:prstGeom prst="rect">
            <a:avLst/>
          </a:prstGeom>
        </p:spPr>
      </p:pic>
      <p:pic>
        <p:nvPicPr>
          <p:cNvPr id="7" name="Gráfico 6" descr="Tienda">
            <a:extLst>
              <a:ext uri="{FF2B5EF4-FFF2-40B4-BE49-F238E27FC236}">
                <a16:creationId xmlns="" xmlns:a16="http://schemas.microsoft.com/office/drawing/2014/main" id="{EA0C3AFD-1B32-4D92-8429-1A414D2F197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sp>
        <p:nvSpPr>
          <p:cNvPr id="8" name="Marcador de pie de página 3">
            <a:extLst>
              <a:ext uri="{FF2B5EF4-FFF2-40B4-BE49-F238E27FC236}">
                <a16:creationId xmlns="" xmlns:a16="http://schemas.microsoft.com/office/drawing/2014/main" id="{5560FD10-3CE8-4171-B81E-ED7F0791DC84}"/>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3974170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B87BBEB-15CF-406F-92A5-07012A97010D}"/>
              </a:ext>
            </a:extLst>
          </p:cNvPr>
          <p:cNvSpPr>
            <a:spLocks noGrp="1"/>
          </p:cNvSpPr>
          <p:nvPr>
            <p:ph type="title"/>
          </p:nvPr>
        </p:nvSpPr>
        <p:spPr/>
        <p:txBody>
          <a:bodyPr/>
          <a:lstStyle/>
          <a:p>
            <a:r>
              <a:rPr lang="es-MX" sz="2800" dirty="0"/>
              <a:t>Los mayores consumidores de </a:t>
            </a:r>
            <a:r>
              <a:rPr lang="es-MX" sz="2800" b="1" dirty="0"/>
              <a:t>películas pirata físicas </a:t>
            </a:r>
            <a:r>
              <a:rPr lang="es-MX" sz="2800" dirty="0"/>
              <a:t>tienen entre </a:t>
            </a:r>
            <a:r>
              <a:rPr lang="es-MX" sz="2800" b="1" dirty="0"/>
              <a:t>18</a:t>
            </a:r>
            <a:r>
              <a:rPr lang="es-MX" sz="2800" dirty="0"/>
              <a:t> y </a:t>
            </a:r>
            <a:r>
              <a:rPr lang="es-MX" sz="2800" b="1" dirty="0"/>
              <a:t>24 años</a:t>
            </a:r>
            <a:endParaRPr lang="es-MX" dirty="0"/>
          </a:p>
        </p:txBody>
      </p:sp>
      <p:sp>
        <p:nvSpPr>
          <p:cNvPr id="3" name="Marcador de número de diapositiva 2">
            <a:extLst>
              <a:ext uri="{FF2B5EF4-FFF2-40B4-BE49-F238E27FC236}">
                <a16:creationId xmlns="" xmlns:a16="http://schemas.microsoft.com/office/drawing/2014/main" id="{25B4B78D-49BD-4D7F-87FC-3CCAAC4557E4}"/>
              </a:ext>
            </a:extLst>
          </p:cNvPr>
          <p:cNvSpPr>
            <a:spLocks noGrp="1"/>
          </p:cNvSpPr>
          <p:nvPr>
            <p:ph type="sldNum" sz="quarter" idx="12"/>
          </p:nvPr>
        </p:nvSpPr>
        <p:spPr/>
        <p:txBody>
          <a:bodyPr/>
          <a:lstStyle/>
          <a:p>
            <a:fld id="{01464491-0347-46A0-80D2-6D5F5A3A80C2}" type="slidenum">
              <a:rPr lang="es-MX" smtClean="0"/>
              <a:t>39</a:t>
            </a:fld>
            <a:endParaRPr lang="es-MX"/>
          </a:p>
        </p:txBody>
      </p:sp>
      <p:pic>
        <p:nvPicPr>
          <p:cNvPr id="4" name="Gráfico 3">
            <a:extLst>
              <a:ext uri="{FF2B5EF4-FFF2-40B4-BE49-F238E27FC236}">
                <a16:creationId xmlns="" xmlns:a16="http://schemas.microsoft.com/office/drawing/2014/main" id="{4BC21CF5-D86D-437D-B9AB-CB365ED4052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143803" y="457929"/>
            <a:ext cx="1048394" cy="1044000"/>
          </a:xfrm>
          <a:prstGeom prst="rect">
            <a:avLst/>
          </a:prstGeom>
        </p:spPr>
      </p:pic>
      <p:pic>
        <p:nvPicPr>
          <p:cNvPr id="5" name="Gráfico 4" descr="Tienda">
            <a:extLst>
              <a:ext uri="{FF2B5EF4-FFF2-40B4-BE49-F238E27FC236}">
                <a16:creationId xmlns="" xmlns:a16="http://schemas.microsoft.com/office/drawing/2014/main" id="{195C9AA1-92B6-4BCA-AD2E-6AC0543B5F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39418" y="900329"/>
            <a:ext cx="601600" cy="601600"/>
          </a:xfrm>
          <a:prstGeom prst="rect">
            <a:avLst/>
          </a:prstGeom>
        </p:spPr>
      </p:pic>
      <p:sp>
        <p:nvSpPr>
          <p:cNvPr id="6" name="Marcador de pie de página 3">
            <a:extLst>
              <a:ext uri="{FF2B5EF4-FFF2-40B4-BE49-F238E27FC236}">
                <a16:creationId xmlns="" xmlns:a16="http://schemas.microsoft.com/office/drawing/2014/main" id="{348EBB25-72FA-4B16-8C0A-97AFA4F6F975}"/>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7" name="Gráfico 6">
            <a:extLst>
              <a:ext uri="{FF2B5EF4-FFF2-40B4-BE49-F238E27FC236}">
                <a16:creationId xmlns="" xmlns:a16="http://schemas.microsoft.com/office/drawing/2014/main" id="{55F892FE-DAD4-4668-8829-C6B6FBE70169}"/>
              </a:ext>
            </a:extLst>
          </p:cNvPr>
          <p:cNvGraphicFramePr/>
          <p:nvPr>
            <p:extLst>
              <p:ext uri="{D42A27DB-BD31-4B8C-83A1-F6EECF244321}">
                <p14:modId xmlns:p14="http://schemas.microsoft.com/office/powerpoint/2010/main" val="4076414609"/>
              </p:ext>
            </p:extLst>
          </p:nvPr>
        </p:nvGraphicFramePr>
        <p:xfrm>
          <a:off x="3021106" y="2168185"/>
          <a:ext cx="6696000" cy="4032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8932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err="1"/>
              <a:t>Principales</a:t>
            </a:r>
            <a:r>
              <a:rPr lang="en-US" dirty="0"/>
              <a:t> </a:t>
            </a:r>
            <a:r>
              <a:rPr lang="en-US" dirty="0" err="1"/>
              <a:t>Hallazgos</a:t>
            </a:r>
            <a:endParaRPr lang="en-US" dirty="0"/>
          </a:p>
        </p:txBody>
      </p:sp>
      <p:sp>
        <p:nvSpPr>
          <p:cNvPr id="5" name="Marcador de número de diapositiva 4"/>
          <p:cNvSpPr>
            <a:spLocks noGrp="1"/>
          </p:cNvSpPr>
          <p:nvPr>
            <p:ph type="sldNum" sz="quarter" idx="12"/>
          </p:nvPr>
        </p:nvSpPr>
        <p:spPr/>
        <p:txBody>
          <a:bodyPr/>
          <a:lstStyle/>
          <a:p>
            <a:fld id="{01464491-0347-46A0-80D2-6D5F5A3A80C2}" type="slidenum">
              <a:rPr lang="en-US" smtClean="0"/>
              <a:pPr/>
              <a:t>4</a:t>
            </a:fld>
            <a:endParaRPr lang="en-US"/>
          </a:p>
        </p:txBody>
      </p:sp>
      <p:sp>
        <p:nvSpPr>
          <p:cNvPr id="9" name="Marcador de pie de página 4">
            <a:extLst>
              <a:ext uri="{FF2B5EF4-FFF2-40B4-BE49-F238E27FC236}">
                <a16:creationId xmlns="" xmlns:a16="http://schemas.microsoft.com/office/drawing/2014/main" id="{5FA06A09-7448-46BA-A80F-614ED798D0E5}"/>
              </a:ext>
            </a:extLst>
          </p:cNvPr>
          <p:cNvSpPr>
            <a:spLocks noGrp="1"/>
          </p:cNvSpPr>
          <p:nvPr>
            <p:ph type="ftr" sz="quarter" idx="11"/>
          </p:nvPr>
        </p:nvSpPr>
        <p:spPr>
          <a:xfrm>
            <a:off x="508000" y="6356350"/>
            <a:ext cx="4114800" cy="365125"/>
          </a:xfrm>
          <a:prstGeom prst="rect">
            <a:avLst/>
          </a:prstGeom>
        </p:spPr>
        <p:txBody>
          <a:bodyPr/>
          <a:lstStyle>
            <a:lvl1pPr>
              <a:defRPr sz="1200">
                <a:solidFill>
                  <a:schemeClr val="tx1">
                    <a:lumMod val="50000"/>
                    <a:lumOff val="50000"/>
                  </a:schemeClr>
                </a:solidFill>
              </a:defRPr>
            </a:lvl1pPr>
          </a:lstStyle>
          <a:p>
            <a:r>
              <a:rPr lang="es-MX"/>
              <a:t>Encuesta para la medición de la piratería en México. Abril 2017</a:t>
            </a:r>
          </a:p>
        </p:txBody>
      </p:sp>
    </p:spTree>
    <p:extLst>
      <p:ext uri="{BB962C8B-B14F-4D97-AF65-F5344CB8AC3E}">
        <p14:creationId xmlns:p14="http://schemas.microsoft.com/office/powerpoint/2010/main" val="3780828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F2B1227-7D84-4C59-8C33-33491CD13982}"/>
              </a:ext>
            </a:extLst>
          </p:cNvPr>
          <p:cNvSpPr>
            <a:spLocks noGrp="1"/>
          </p:cNvSpPr>
          <p:nvPr>
            <p:ph type="title"/>
          </p:nvPr>
        </p:nvSpPr>
        <p:spPr/>
        <p:txBody>
          <a:bodyPr/>
          <a:lstStyle/>
          <a:p>
            <a:r>
              <a:rPr lang="es-MX" dirty="0"/>
              <a:t>Los mayores consumidores de </a:t>
            </a:r>
            <a:r>
              <a:rPr lang="es-MX" b="1" dirty="0"/>
              <a:t>películas pirata físicas </a:t>
            </a:r>
            <a:r>
              <a:rPr lang="es-MX" dirty="0"/>
              <a:t>tienen </a:t>
            </a:r>
            <a:r>
              <a:rPr lang="es-MX" b="1" dirty="0"/>
              <a:t>preparatoria</a:t>
            </a:r>
          </a:p>
        </p:txBody>
      </p:sp>
      <p:sp>
        <p:nvSpPr>
          <p:cNvPr id="3" name="Marcador de número de diapositiva 2">
            <a:extLst>
              <a:ext uri="{FF2B5EF4-FFF2-40B4-BE49-F238E27FC236}">
                <a16:creationId xmlns="" xmlns:a16="http://schemas.microsoft.com/office/drawing/2014/main" id="{E6FB1DCC-DE8F-4921-8D08-954DD988CFC4}"/>
              </a:ext>
            </a:extLst>
          </p:cNvPr>
          <p:cNvSpPr>
            <a:spLocks noGrp="1"/>
          </p:cNvSpPr>
          <p:nvPr>
            <p:ph type="sldNum" sz="quarter" idx="12"/>
          </p:nvPr>
        </p:nvSpPr>
        <p:spPr/>
        <p:txBody>
          <a:bodyPr/>
          <a:lstStyle/>
          <a:p>
            <a:fld id="{01464491-0347-46A0-80D2-6D5F5A3A80C2}" type="slidenum">
              <a:rPr lang="es-MX" smtClean="0"/>
              <a:t>40</a:t>
            </a:fld>
            <a:endParaRPr lang="es-MX"/>
          </a:p>
        </p:txBody>
      </p:sp>
      <p:pic>
        <p:nvPicPr>
          <p:cNvPr id="4" name="Gráfico 3">
            <a:extLst>
              <a:ext uri="{FF2B5EF4-FFF2-40B4-BE49-F238E27FC236}">
                <a16:creationId xmlns="" xmlns:a16="http://schemas.microsoft.com/office/drawing/2014/main" id="{8B921897-FBDF-4AFC-9B8C-002EEEF8421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143803" y="457929"/>
            <a:ext cx="1048394" cy="1044000"/>
          </a:xfrm>
          <a:prstGeom prst="rect">
            <a:avLst/>
          </a:prstGeom>
        </p:spPr>
      </p:pic>
      <p:pic>
        <p:nvPicPr>
          <p:cNvPr id="5" name="Gráfico 4" descr="Tienda">
            <a:extLst>
              <a:ext uri="{FF2B5EF4-FFF2-40B4-BE49-F238E27FC236}">
                <a16:creationId xmlns="" xmlns:a16="http://schemas.microsoft.com/office/drawing/2014/main" id="{CAF2A448-214A-45DF-8CEA-BE55D8500A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39418" y="900329"/>
            <a:ext cx="601600" cy="601600"/>
          </a:xfrm>
          <a:prstGeom prst="rect">
            <a:avLst/>
          </a:prstGeom>
        </p:spPr>
      </p:pic>
      <p:sp>
        <p:nvSpPr>
          <p:cNvPr id="6" name="Marcador de pie de página 3">
            <a:extLst>
              <a:ext uri="{FF2B5EF4-FFF2-40B4-BE49-F238E27FC236}">
                <a16:creationId xmlns="" xmlns:a16="http://schemas.microsoft.com/office/drawing/2014/main" id="{D8610B8C-9222-49C5-A45E-ACE68E1A0D83}"/>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7" name="Gráfico 6">
            <a:extLst>
              <a:ext uri="{FF2B5EF4-FFF2-40B4-BE49-F238E27FC236}">
                <a16:creationId xmlns="" xmlns:a16="http://schemas.microsoft.com/office/drawing/2014/main" id="{A66C8516-D06B-46BF-8BF0-50D2462A208F}"/>
              </a:ext>
            </a:extLst>
          </p:cNvPr>
          <p:cNvGraphicFramePr/>
          <p:nvPr>
            <p:extLst>
              <p:ext uri="{D42A27DB-BD31-4B8C-83A1-F6EECF244321}">
                <p14:modId xmlns:p14="http://schemas.microsoft.com/office/powerpoint/2010/main" val="2036393902"/>
              </p:ext>
            </p:extLst>
          </p:nvPr>
        </p:nvGraphicFramePr>
        <p:xfrm>
          <a:off x="2922245" y="1900652"/>
          <a:ext cx="6336000" cy="4356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64616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551CAE6-17F7-45E4-A694-DB580567F438}"/>
              </a:ext>
            </a:extLst>
          </p:cNvPr>
          <p:cNvSpPr>
            <a:spLocks noGrp="1"/>
          </p:cNvSpPr>
          <p:nvPr>
            <p:ph type="title"/>
          </p:nvPr>
        </p:nvSpPr>
        <p:spPr/>
        <p:txBody>
          <a:bodyPr/>
          <a:lstStyle/>
          <a:p>
            <a:r>
              <a:rPr lang="es-MX" dirty="0"/>
              <a:t>Los mayores consumidores de </a:t>
            </a:r>
            <a:r>
              <a:rPr lang="es-MX" b="1" dirty="0"/>
              <a:t>películas pirata físicas </a:t>
            </a:r>
            <a:r>
              <a:rPr lang="es-MX" dirty="0"/>
              <a:t>tienen </a:t>
            </a:r>
            <a:r>
              <a:rPr lang="es-MX" b="1" dirty="0" err="1"/>
              <a:t>NSE</a:t>
            </a:r>
            <a:r>
              <a:rPr lang="es-MX" b="1" dirty="0"/>
              <a:t> D+</a:t>
            </a:r>
          </a:p>
        </p:txBody>
      </p:sp>
      <p:sp>
        <p:nvSpPr>
          <p:cNvPr id="3" name="Marcador de número de diapositiva 2">
            <a:extLst>
              <a:ext uri="{FF2B5EF4-FFF2-40B4-BE49-F238E27FC236}">
                <a16:creationId xmlns="" xmlns:a16="http://schemas.microsoft.com/office/drawing/2014/main" id="{26EA6DB9-FF0B-474F-A3F9-D865C978BD98}"/>
              </a:ext>
            </a:extLst>
          </p:cNvPr>
          <p:cNvSpPr>
            <a:spLocks noGrp="1"/>
          </p:cNvSpPr>
          <p:nvPr>
            <p:ph type="sldNum" sz="quarter" idx="12"/>
          </p:nvPr>
        </p:nvSpPr>
        <p:spPr/>
        <p:txBody>
          <a:bodyPr/>
          <a:lstStyle/>
          <a:p>
            <a:fld id="{01464491-0347-46A0-80D2-6D5F5A3A80C2}" type="slidenum">
              <a:rPr lang="es-MX" smtClean="0"/>
              <a:t>41</a:t>
            </a:fld>
            <a:endParaRPr lang="es-MX"/>
          </a:p>
        </p:txBody>
      </p:sp>
      <p:pic>
        <p:nvPicPr>
          <p:cNvPr id="4" name="Gráfico 3">
            <a:extLst>
              <a:ext uri="{FF2B5EF4-FFF2-40B4-BE49-F238E27FC236}">
                <a16:creationId xmlns="" xmlns:a16="http://schemas.microsoft.com/office/drawing/2014/main" id="{9D5FF907-F479-4910-B8A9-8A5EB5A8DE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143803" y="457929"/>
            <a:ext cx="1048394" cy="1044000"/>
          </a:xfrm>
          <a:prstGeom prst="rect">
            <a:avLst/>
          </a:prstGeom>
        </p:spPr>
      </p:pic>
      <p:pic>
        <p:nvPicPr>
          <p:cNvPr id="5" name="Gráfico 4" descr="Tienda">
            <a:extLst>
              <a:ext uri="{FF2B5EF4-FFF2-40B4-BE49-F238E27FC236}">
                <a16:creationId xmlns="" xmlns:a16="http://schemas.microsoft.com/office/drawing/2014/main" id="{447BE902-8052-49C9-AD27-AA799CB945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39418" y="900329"/>
            <a:ext cx="601600" cy="601600"/>
          </a:xfrm>
          <a:prstGeom prst="rect">
            <a:avLst/>
          </a:prstGeom>
        </p:spPr>
      </p:pic>
      <p:sp>
        <p:nvSpPr>
          <p:cNvPr id="6" name="Marcador de pie de página 3">
            <a:extLst>
              <a:ext uri="{FF2B5EF4-FFF2-40B4-BE49-F238E27FC236}">
                <a16:creationId xmlns="" xmlns:a16="http://schemas.microsoft.com/office/drawing/2014/main" id="{A1FA786F-2D66-4A9F-A907-0D8AE376A268}"/>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7" name="Gráfico 6">
            <a:extLst>
              <a:ext uri="{FF2B5EF4-FFF2-40B4-BE49-F238E27FC236}">
                <a16:creationId xmlns="" xmlns:a16="http://schemas.microsoft.com/office/drawing/2014/main" id="{40AA63F1-A070-47A1-830B-F1332F84291B}"/>
              </a:ext>
            </a:extLst>
          </p:cNvPr>
          <p:cNvGraphicFramePr/>
          <p:nvPr>
            <p:extLst>
              <p:ext uri="{D42A27DB-BD31-4B8C-83A1-F6EECF244321}">
                <p14:modId xmlns:p14="http://schemas.microsoft.com/office/powerpoint/2010/main" val="343491542"/>
              </p:ext>
            </p:extLst>
          </p:nvPr>
        </p:nvGraphicFramePr>
        <p:xfrm>
          <a:off x="3021106" y="2168185"/>
          <a:ext cx="6696000" cy="4032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87981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B163CB4-7D33-4402-A65C-501A333BA3D0}"/>
              </a:ext>
            </a:extLst>
          </p:cNvPr>
          <p:cNvSpPr>
            <a:spLocks noGrp="1"/>
          </p:cNvSpPr>
          <p:nvPr>
            <p:ph type="title"/>
          </p:nvPr>
        </p:nvSpPr>
        <p:spPr/>
        <p:txBody>
          <a:bodyPr/>
          <a:lstStyle/>
          <a:p>
            <a:r>
              <a:rPr lang="es-MX" dirty="0"/>
              <a:t>El </a:t>
            </a:r>
            <a:r>
              <a:rPr lang="es-MX" b="1" dirty="0"/>
              <a:t>84%</a:t>
            </a:r>
            <a:r>
              <a:rPr lang="es-MX" dirty="0"/>
              <a:t> de los consumidores de </a:t>
            </a:r>
            <a:r>
              <a:rPr lang="es-MX" b="1" dirty="0"/>
              <a:t>películas pirata físicas</a:t>
            </a:r>
            <a:r>
              <a:rPr lang="es-MX" dirty="0"/>
              <a:t> </a:t>
            </a:r>
            <a:r>
              <a:rPr lang="es-MX" dirty="0" smtClean="0"/>
              <a:t>consumen películas </a:t>
            </a:r>
            <a:r>
              <a:rPr lang="es-MX" b="1" dirty="0"/>
              <a:t>más de una vez </a:t>
            </a:r>
            <a:r>
              <a:rPr lang="es-MX" dirty="0"/>
              <a:t>al</a:t>
            </a:r>
            <a:r>
              <a:rPr lang="es-MX" b="1" dirty="0"/>
              <a:t> mes </a:t>
            </a:r>
            <a:endParaRPr lang="es-MX" dirty="0"/>
          </a:p>
        </p:txBody>
      </p:sp>
      <p:sp>
        <p:nvSpPr>
          <p:cNvPr id="3" name="Marcador de número de diapositiva 2">
            <a:extLst>
              <a:ext uri="{FF2B5EF4-FFF2-40B4-BE49-F238E27FC236}">
                <a16:creationId xmlns="" xmlns:a16="http://schemas.microsoft.com/office/drawing/2014/main" id="{A7BE65E5-0284-4876-AA4C-82217A9AFC75}"/>
              </a:ext>
            </a:extLst>
          </p:cNvPr>
          <p:cNvSpPr>
            <a:spLocks noGrp="1"/>
          </p:cNvSpPr>
          <p:nvPr>
            <p:ph type="sldNum" sz="quarter" idx="12"/>
          </p:nvPr>
        </p:nvSpPr>
        <p:spPr/>
        <p:txBody>
          <a:bodyPr/>
          <a:lstStyle/>
          <a:p>
            <a:fld id="{01464491-0347-46A0-80D2-6D5F5A3A80C2}" type="slidenum">
              <a:rPr lang="es-MX" smtClean="0"/>
              <a:t>42</a:t>
            </a:fld>
            <a:endParaRPr lang="es-MX"/>
          </a:p>
        </p:txBody>
      </p:sp>
      <p:pic>
        <p:nvPicPr>
          <p:cNvPr id="4" name="Gráfico 3">
            <a:extLst>
              <a:ext uri="{FF2B5EF4-FFF2-40B4-BE49-F238E27FC236}">
                <a16:creationId xmlns="" xmlns:a16="http://schemas.microsoft.com/office/drawing/2014/main" id="{330D5392-F54F-4764-8869-EF5C73BB21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143803" y="457929"/>
            <a:ext cx="1048394" cy="1044000"/>
          </a:xfrm>
          <a:prstGeom prst="rect">
            <a:avLst/>
          </a:prstGeom>
        </p:spPr>
      </p:pic>
      <p:pic>
        <p:nvPicPr>
          <p:cNvPr id="5" name="Gráfico 4" descr="Tienda">
            <a:extLst>
              <a:ext uri="{FF2B5EF4-FFF2-40B4-BE49-F238E27FC236}">
                <a16:creationId xmlns="" xmlns:a16="http://schemas.microsoft.com/office/drawing/2014/main" id="{BC8BC146-3E5D-476C-8A91-5514D3D083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39418" y="900329"/>
            <a:ext cx="601600" cy="601600"/>
          </a:xfrm>
          <a:prstGeom prst="rect">
            <a:avLst/>
          </a:prstGeom>
        </p:spPr>
      </p:pic>
      <p:sp>
        <p:nvSpPr>
          <p:cNvPr id="6" name="Marcador de pie de página 3">
            <a:extLst>
              <a:ext uri="{FF2B5EF4-FFF2-40B4-BE49-F238E27FC236}">
                <a16:creationId xmlns="" xmlns:a16="http://schemas.microsoft.com/office/drawing/2014/main" id="{03759B88-CA1B-453E-9FB6-8B77A6991849}"/>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7" name="Gráfico 6">
            <a:extLst>
              <a:ext uri="{FF2B5EF4-FFF2-40B4-BE49-F238E27FC236}">
                <a16:creationId xmlns="" xmlns:a16="http://schemas.microsoft.com/office/drawing/2014/main" id="{89DE886A-9876-477F-9825-30D793EFC2D4}"/>
              </a:ext>
            </a:extLst>
          </p:cNvPr>
          <p:cNvGraphicFramePr/>
          <p:nvPr>
            <p:extLst>
              <p:ext uri="{D42A27DB-BD31-4B8C-83A1-F6EECF244321}">
                <p14:modId xmlns:p14="http://schemas.microsoft.com/office/powerpoint/2010/main" val="2249463337"/>
              </p:ext>
            </p:extLst>
          </p:nvPr>
        </p:nvGraphicFramePr>
        <p:xfrm>
          <a:off x="3406382" y="2000350"/>
          <a:ext cx="6336000" cy="4356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38213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1241582-5EB4-4E40-98CD-B938284FBE5F}"/>
              </a:ext>
            </a:extLst>
          </p:cNvPr>
          <p:cNvSpPr>
            <a:spLocks noGrp="1"/>
          </p:cNvSpPr>
          <p:nvPr>
            <p:ph type="title"/>
          </p:nvPr>
        </p:nvSpPr>
        <p:spPr/>
        <p:txBody>
          <a:bodyPr/>
          <a:lstStyle/>
          <a:p>
            <a:r>
              <a:rPr lang="es-MX" dirty="0"/>
              <a:t>El 31% de los </a:t>
            </a:r>
            <a:r>
              <a:rPr lang="es-MX" b="1" dirty="0"/>
              <a:t>hombres</a:t>
            </a:r>
            <a:r>
              <a:rPr lang="es-MX" dirty="0"/>
              <a:t> consumen </a:t>
            </a:r>
            <a:r>
              <a:rPr lang="es-MX" b="1" dirty="0"/>
              <a:t>películas pirata digitales</a:t>
            </a:r>
            <a:endParaRPr lang="es-MX" dirty="0"/>
          </a:p>
        </p:txBody>
      </p:sp>
      <p:sp>
        <p:nvSpPr>
          <p:cNvPr id="3" name="Marcador de número de diapositiva 2">
            <a:extLst>
              <a:ext uri="{FF2B5EF4-FFF2-40B4-BE49-F238E27FC236}">
                <a16:creationId xmlns="" xmlns:a16="http://schemas.microsoft.com/office/drawing/2014/main" id="{D1BCA740-595C-434E-834E-2EDFBE4D7C8D}"/>
              </a:ext>
            </a:extLst>
          </p:cNvPr>
          <p:cNvSpPr>
            <a:spLocks noGrp="1"/>
          </p:cNvSpPr>
          <p:nvPr>
            <p:ph type="sldNum" sz="quarter" idx="12"/>
          </p:nvPr>
        </p:nvSpPr>
        <p:spPr/>
        <p:txBody>
          <a:bodyPr/>
          <a:lstStyle/>
          <a:p>
            <a:fld id="{01464491-0347-46A0-80D2-6D5F5A3A80C2}" type="slidenum">
              <a:rPr lang="es-MX" smtClean="0"/>
              <a:t>43</a:t>
            </a:fld>
            <a:endParaRPr lang="es-MX"/>
          </a:p>
        </p:txBody>
      </p:sp>
      <p:graphicFrame>
        <p:nvGraphicFramePr>
          <p:cNvPr id="4" name="Gráfico 3">
            <a:extLst>
              <a:ext uri="{FF2B5EF4-FFF2-40B4-BE49-F238E27FC236}">
                <a16:creationId xmlns="" xmlns:a16="http://schemas.microsoft.com/office/drawing/2014/main" id="{A74299F2-A9A9-423B-8021-D306AE7CA71F}"/>
              </a:ext>
            </a:extLst>
          </p:cNvPr>
          <p:cNvGraphicFramePr/>
          <p:nvPr>
            <p:extLst>
              <p:ext uri="{D42A27DB-BD31-4B8C-83A1-F6EECF244321}">
                <p14:modId xmlns:p14="http://schemas.microsoft.com/office/powerpoint/2010/main" val="1020326941"/>
              </p:ext>
            </p:extLst>
          </p:nvPr>
        </p:nvGraphicFramePr>
        <p:xfrm>
          <a:off x="1980000" y="1875600"/>
          <a:ext cx="9763200" cy="4377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áfico 4">
            <a:extLst>
              <a:ext uri="{FF2B5EF4-FFF2-40B4-BE49-F238E27FC236}">
                <a16:creationId xmlns="" xmlns:a16="http://schemas.microsoft.com/office/drawing/2014/main" id="{95AE6B2C-CFB4-466B-880A-E5D713BA55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43803" y="457929"/>
            <a:ext cx="1048394" cy="1044000"/>
          </a:xfrm>
          <a:prstGeom prst="rect">
            <a:avLst/>
          </a:prstGeom>
        </p:spPr>
      </p:pic>
      <p:pic>
        <p:nvPicPr>
          <p:cNvPr id="6" name="Gráfico 5" descr="Descargar desde la nube">
            <a:extLst>
              <a:ext uri="{FF2B5EF4-FFF2-40B4-BE49-F238E27FC236}">
                <a16:creationId xmlns="" xmlns:a16="http://schemas.microsoft.com/office/drawing/2014/main" id="{04CAEF71-77CA-4894-8C5A-F4D0D7AF64E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7" name="Marcador de pie de página 3">
            <a:extLst>
              <a:ext uri="{FF2B5EF4-FFF2-40B4-BE49-F238E27FC236}">
                <a16:creationId xmlns="" xmlns:a16="http://schemas.microsoft.com/office/drawing/2014/main" id="{F5573CFD-F867-447A-9CA9-A1ECDFAEF713}"/>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3442229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C81427-B0FF-4EFA-8A49-E68449096C17}"/>
              </a:ext>
            </a:extLst>
          </p:cNvPr>
          <p:cNvSpPr>
            <a:spLocks noGrp="1"/>
          </p:cNvSpPr>
          <p:nvPr>
            <p:ph type="title"/>
          </p:nvPr>
        </p:nvSpPr>
        <p:spPr/>
        <p:txBody>
          <a:bodyPr/>
          <a:lstStyle/>
          <a:p>
            <a:r>
              <a:rPr lang="es-MX" dirty="0"/>
              <a:t>Los mayores consumidores de </a:t>
            </a:r>
            <a:r>
              <a:rPr lang="es-MX" b="1" dirty="0"/>
              <a:t>películas pirata digitales</a:t>
            </a:r>
            <a:r>
              <a:rPr lang="es-MX" dirty="0"/>
              <a:t> tienen entre </a:t>
            </a:r>
            <a:r>
              <a:rPr lang="es-MX" b="1" dirty="0"/>
              <a:t>18</a:t>
            </a:r>
            <a:r>
              <a:rPr lang="es-MX" dirty="0"/>
              <a:t> y </a:t>
            </a:r>
            <a:r>
              <a:rPr lang="es-MX" b="1" dirty="0"/>
              <a:t>24 años</a:t>
            </a:r>
            <a:endParaRPr lang="es-MX" dirty="0"/>
          </a:p>
        </p:txBody>
      </p:sp>
      <p:sp>
        <p:nvSpPr>
          <p:cNvPr id="3" name="Marcador de número de diapositiva 2">
            <a:extLst>
              <a:ext uri="{FF2B5EF4-FFF2-40B4-BE49-F238E27FC236}">
                <a16:creationId xmlns="" xmlns:a16="http://schemas.microsoft.com/office/drawing/2014/main" id="{54512DB0-44DE-469C-A95F-F1B9FC4FBCDF}"/>
              </a:ext>
            </a:extLst>
          </p:cNvPr>
          <p:cNvSpPr>
            <a:spLocks noGrp="1"/>
          </p:cNvSpPr>
          <p:nvPr>
            <p:ph type="sldNum" sz="quarter" idx="12"/>
          </p:nvPr>
        </p:nvSpPr>
        <p:spPr/>
        <p:txBody>
          <a:bodyPr/>
          <a:lstStyle/>
          <a:p>
            <a:fld id="{01464491-0347-46A0-80D2-6D5F5A3A80C2}" type="slidenum">
              <a:rPr lang="es-MX" smtClean="0"/>
              <a:t>44</a:t>
            </a:fld>
            <a:endParaRPr lang="es-MX"/>
          </a:p>
        </p:txBody>
      </p:sp>
      <p:graphicFrame>
        <p:nvGraphicFramePr>
          <p:cNvPr id="4" name="Gráfico 3">
            <a:extLst>
              <a:ext uri="{FF2B5EF4-FFF2-40B4-BE49-F238E27FC236}">
                <a16:creationId xmlns="" xmlns:a16="http://schemas.microsoft.com/office/drawing/2014/main" id="{14C0307D-A5FE-45B4-B411-AAD1F8BE2DA9}"/>
              </a:ext>
            </a:extLst>
          </p:cNvPr>
          <p:cNvGraphicFramePr/>
          <p:nvPr>
            <p:extLst>
              <p:ext uri="{D42A27DB-BD31-4B8C-83A1-F6EECF244321}">
                <p14:modId xmlns:p14="http://schemas.microsoft.com/office/powerpoint/2010/main" val="1298372379"/>
              </p:ext>
            </p:extLst>
          </p:nvPr>
        </p:nvGraphicFramePr>
        <p:xfrm>
          <a:off x="3021106" y="2168185"/>
          <a:ext cx="6696000" cy="4032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áfico 4">
            <a:extLst>
              <a:ext uri="{FF2B5EF4-FFF2-40B4-BE49-F238E27FC236}">
                <a16:creationId xmlns="" xmlns:a16="http://schemas.microsoft.com/office/drawing/2014/main" id="{5283C2FF-5AEA-4265-AB9C-BDF5BE729E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43803" y="457929"/>
            <a:ext cx="1048394" cy="1044000"/>
          </a:xfrm>
          <a:prstGeom prst="rect">
            <a:avLst/>
          </a:prstGeom>
        </p:spPr>
      </p:pic>
      <p:pic>
        <p:nvPicPr>
          <p:cNvPr id="6" name="Gráfico 5" descr="Descargar desde la nube">
            <a:extLst>
              <a:ext uri="{FF2B5EF4-FFF2-40B4-BE49-F238E27FC236}">
                <a16:creationId xmlns="" xmlns:a16="http://schemas.microsoft.com/office/drawing/2014/main" id="{DAF6099C-F28C-433A-A8C2-8FDB1CEC84F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7" name="Marcador de pie de página 3">
            <a:extLst>
              <a:ext uri="{FF2B5EF4-FFF2-40B4-BE49-F238E27FC236}">
                <a16:creationId xmlns="" xmlns:a16="http://schemas.microsoft.com/office/drawing/2014/main" id="{5C5F6E68-593A-4A0F-9DB1-D603B0EB40CD}"/>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2606019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662BF9F-33D0-45E5-9FF6-269795C7C867}"/>
              </a:ext>
            </a:extLst>
          </p:cNvPr>
          <p:cNvSpPr>
            <a:spLocks noGrp="1"/>
          </p:cNvSpPr>
          <p:nvPr>
            <p:ph type="title"/>
          </p:nvPr>
        </p:nvSpPr>
        <p:spPr/>
        <p:txBody>
          <a:bodyPr/>
          <a:lstStyle/>
          <a:p>
            <a:r>
              <a:rPr lang="es-MX" dirty="0"/>
              <a:t>Los mayores consumidores de </a:t>
            </a:r>
            <a:r>
              <a:rPr lang="es-MX" b="1" dirty="0"/>
              <a:t>películas pirata digitales </a:t>
            </a:r>
            <a:r>
              <a:rPr lang="es-MX" dirty="0"/>
              <a:t>tienen </a:t>
            </a:r>
            <a:r>
              <a:rPr lang="es-MX" b="1" dirty="0" smtClean="0"/>
              <a:t>preparatoria o universidad</a:t>
            </a:r>
            <a:endParaRPr lang="es-MX" b="1" dirty="0"/>
          </a:p>
        </p:txBody>
      </p:sp>
      <p:sp>
        <p:nvSpPr>
          <p:cNvPr id="3" name="Marcador de número de diapositiva 2">
            <a:extLst>
              <a:ext uri="{FF2B5EF4-FFF2-40B4-BE49-F238E27FC236}">
                <a16:creationId xmlns="" xmlns:a16="http://schemas.microsoft.com/office/drawing/2014/main" id="{59D09F46-187E-4DA9-B5A7-D790137F0E53}"/>
              </a:ext>
            </a:extLst>
          </p:cNvPr>
          <p:cNvSpPr>
            <a:spLocks noGrp="1"/>
          </p:cNvSpPr>
          <p:nvPr>
            <p:ph type="sldNum" sz="quarter" idx="12"/>
          </p:nvPr>
        </p:nvSpPr>
        <p:spPr/>
        <p:txBody>
          <a:bodyPr/>
          <a:lstStyle/>
          <a:p>
            <a:fld id="{01464491-0347-46A0-80D2-6D5F5A3A80C2}" type="slidenum">
              <a:rPr lang="es-MX" smtClean="0"/>
              <a:t>45</a:t>
            </a:fld>
            <a:endParaRPr lang="es-MX"/>
          </a:p>
        </p:txBody>
      </p:sp>
      <p:graphicFrame>
        <p:nvGraphicFramePr>
          <p:cNvPr id="4" name="Gráfico 3">
            <a:extLst>
              <a:ext uri="{FF2B5EF4-FFF2-40B4-BE49-F238E27FC236}">
                <a16:creationId xmlns="" xmlns:a16="http://schemas.microsoft.com/office/drawing/2014/main" id="{9808FD66-0FF4-4429-9901-B01D964BA91A}"/>
              </a:ext>
            </a:extLst>
          </p:cNvPr>
          <p:cNvGraphicFramePr/>
          <p:nvPr>
            <p:extLst>
              <p:ext uri="{D42A27DB-BD31-4B8C-83A1-F6EECF244321}">
                <p14:modId xmlns:p14="http://schemas.microsoft.com/office/powerpoint/2010/main" val="1618966082"/>
              </p:ext>
            </p:extLst>
          </p:nvPr>
        </p:nvGraphicFramePr>
        <p:xfrm>
          <a:off x="2922245" y="1900652"/>
          <a:ext cx="6336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áfico 4">
            <a:extLst>
              <a:ext uri="{FF2B5EF4-FFF2-40B4-BE49-F238E27FC236}">
                <a16:creationId xmlns="" xmlns:a16="http://schemas.microsoft.com/office/drawing/2014/main" id="{42AA3B40-13C2-43DE-B8DE-55938FB599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43803" y="457929"/>
            <a:ext cx="1048394" cy="1044000"/>
          </a:xfrm>
          <a:prstGeom prst="rect">
            <a:avLst/>
          </a:prstGeom>
        </p:spPr>
      </p:pic>
      <p:pic>
        <p:nvPicPr>
          <p:cNvPr id="6" name="Gráfico 5" descr="Descargar desde la nube">
            <a:extLst>
              <a:ext uri="{FF2B5EF4-FFF2-40B4-BE49-F238E27FC236}">
                <a16:creationId xmlns="" xmlns:a16="http://schemas.microsoft.com/office/drawing/2014/main" id="{1AEA4C8A-BAF4-41DE-B559-C264F27AA1F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7" name="Marcador de pie de página 3">
            <a:extLst>
              <a:ext uri="{FF2B5EF4-FFF2-40B4-BE49-F238E27FC236}">
                <a16:creationId xmlns="" xmlns:a16="http://schemas.microsoft.com/office/drawing/2014/main" id="{90A5A292-13DB-4E74-B498-2F913ADEE0E5}"/>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3399902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FAECCF4-794C-48D7-9EE6-0047C1CC200C}"/>
              </a:ext>
            </a:extLst>
          </p:cNvPr>
          <p:cNvSpPr>
            <a:spLocks noGrp="1"/>
          </p:cNvSpPr>
          <p:nvPr>
            <p:ph type="title"/>
          </p:nvPr>
        </p:nvSpPr>
        <p:spPr/>
        <p:txBody>
          <a:bodyPr/>
          <a:lstStyle/>
          <a:p>
            <a:r>
              <a:rPr lang="es-MX" dirty="0"/>
              <a:t>Los mayores consumidores de </a:t>
            </a:r>
            <a:r>
              <a:rPr lang="es-MX" b="1" dirty="0"/>
              <a:t>películas pirata digitales </a:t>
            </a:r>
            <a:r>
              <a:rPr lang="es-MX" dirty="0"/>
              <a:t>tienen </a:t>
            </a:r>
            <a:r>
              <a:rPr lang="es-MX" b="1" dirty="0" err="1"/>
              <a:t>NSE</a:t>
            </a:r>
            <a:r>
              <a:rPr lang="es-MX" b="1" dirty="0"/>
              <a:t> A/B/C+</a:t>
            </a:r>
          </a:p>
        </p:txBody>
      </p:sp>
      <p:sp>
        <p:nvSpPr>
          <p:cNvPr id="3" name="Marcador de número de diapositiva 2">
            <a:extLst>
              <a:ext uri="{FF2B5EF4-FFF2-40B4-BE49-F238E27FC236}">
                <a16:creationId xmlns="" xmlns:a16="http://schemas.microsoft.com/office/drawing/2014/main" id="{C94066C7-D764-4E92-8577-AA245F22CF0B}"/>
              </a:ext>
            </a:extLst>
          </p:cNvPr>
          <p:cNvSpPr>
            <a:spLocks noGrp="1"/>
          </p:cNvSpPr>
          <p:nvPr>
            <p:ph type="sldNum" sz="quarter" idx="12"/>
          </p:nvPr>
        </p:nvSpPr>
        <p:spPr/>
        <p:txBody>
          <a:bodyPr/>
          <a:lstStyle/>
          <a:p>
            <a:fld id="{01464491-0347-46A0-80D2-6D5F5A3A80C2}" type="slidenum">
              <a:rPr lang="es-MX" smtClean="0"/>
              <a:t>46</a:t>
            </a:fld>
            <a:endParaRPr lang="es-MX"/>
          </a:p>
        </p:txBody>
      </p:sp>
      <p:graphicFrame>
        <p:nvGraphicFramePr>
          <p:cNvPr id="4" name="Gráfico 3">
            <a:extLst>
              <a:ext uri="{FF2B5EF4-FFF2-40B4-BE49-F238E27FC236}">
                <a16:creationId xmlns="" xmlns:a16="http://schemas.microsoft.com/office/drawing/2014/main" id="{82B6E8B7-2B65-4922-A886-3F9E4C85BF7F}"/>
              </a:ext>
            </a:extLst>
          </p:cNvPr>
          <p:cNvGraphicFramePr/>
          <p:nvPr>
            <p:extLst>
              <p:ext uri="{D42A27DB-BD31-4B8C-83A1-F6EECF244321}">
                <p14:modId xmlns:p14="http://schemas.microsoft.com/office/powerpoint/2010/main" val="644721584"/>
              </p:ext>
            </p:extLst>
          </p:nvPr>
        </p:nvGraphicFramePr>
        <p:xfrm>
          <a:off x="3021106" y="2168185"/>
          <a:ext cx="6696000" cy="4032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áfico 4">
            <a:extLst>
              <a:ext uri="{FF2B5EF4-FFF2-40B4-BE49-F238E27FC236}">
                <a16:creationId xmlns="" xmlns:a16="http://schemas.microsoft.com/office/drawing/2014/main" id="{BE720BB4-256D-4E26-825E-3493D27AA6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43803" y="457929"/>
            <a:ext cx="1048394" cy="1044000"/>
          </a:xfrm>
          <a:prstGeom prst="rect">
            <a:avLst/>
          </a:prstGeom>
        </p:spPr>
      </p:pic>
      <p:pic>
        <p:nvPicPr>
          <p:cNvPr id="6" name="Gráfico 5" descr="Descargar desde la nube">
            <a:extLst>
              <a:ext uri="{FF2B5EF4-FFF2-40B4-BE49-F238E27FC236}">
                <a16:creationId xmlns="" xmlns:a16="http://schemas.microsoft.com/office/drawing/2014/main" id="{17758E27-8273-4C93-96B6-BBE8F88B23E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7" name="Marcador de pie de página 3">
            <a:extLst>
              <a:ext uri="{FF2B5EF4-FFF2-40B4-BE49-F238E27FC236}">
                <a16:creationId xmlns="" xmlns:a16="http://schemas.microsoft.com/office/drawing/2014/main" id="{B882A643-0ADE-487B-9881-C2EC336EAD29}"/>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1458135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0ABC59F-62B9-40F9-9222-2C2E9BE644C5}"/>
              </a:ext>
            </a:extLst>
          </p:cNvPr>
          <p:cNvSpPr>
            <a:spLocks noGrp="1"/>
          </p:cNvSpPr>
          <p:nvPr>
            <p:ph type="title"/>
          </p:nvPr>
        </p:nvSpPr>
        <p:spPr/>
        <p:txBody>
          <a:bodyPr/>
          <a:lstStyle/>
          <a:p>
            <a:r>
              <a:rPr lang="es-MX" dirty="0"/>
              <a:t>El </a:t>
            </a:r>
            <a:r>
              <a:rPr lang="es-MX" b="1" dirty="0"/>
              <a:t>50%</a:t>
            </a:r>
            <a:r>
              <a:rPr lang="es-MX" dirty="0"/>
              <a:t> de los consumidores de </a:t>
            </a:r>
            <a:r>
              <a:rPr lang="es-MX" b="1" dirty="0"/>
              <a:t>películas pirata digitales</a:t>
            </a:r>
            <a:r>
              <a:rPr lang="es-MX" dirty="0"/>
              <a:t> </a:t>
            </a:r>
            <a:r>
              <a:rPr lang="es-MX" dirty="0" smtClean="0"/>
              <a:t>consumen películas </a:t>
            </a:r>
            <a:r>
              <a:rPr lang="es-MX" b="1" dirty="0" smtClean="0"/>
              <a:t>más </a:t>
            </a:r>
            <a:r>
              <a:rPr lang="es-MX" b="1" dirty="0"/>
              <a:t>de una vez por semana </a:t>
            </a:r>
            <a:endParaRPr lang="es-MX" dirty="0"/>
          </a:p>
        </p:txBody>
      </p:sp>
      <p:sp>
        <p:nvSpPr>
          <p:cNvPr id="3" name="Marcador de número de diapositiva 2">
            <a:extLst>
              <a:ext uri="{FF2B5EF4-FFF2-40B4-BE49-F238E27FC236}">
                <a16:creationId xmlns="" xmlns:a16="http://schemas.microsoft.com/office/drawing/2014/main" id="{1B921BC6-7C03-4100-83C4-B2CCC15B0218}"/>
              </a:ext>
            </a:extLst>
          </p:cNvPr>
          <p:cNvSpPr>
            <a:spLocks noGrp="1"/>
          </p:cNvSpPr>
          <p:nvPr>
            <p:ph type="sldNum" sz="quarter" idx="12"/>
          </p:nvPr>
        </p:nvSpPr>
        <p:spPr/>
        <p:txBody>
          <a:bodyPr/>
          <a:lstStyle/>
          <a:p>
            <a:fld id="{01464491-0347-46A0-80D2-6D5F5A3A80C2}" type="slidenum">
              <a:rPr lang="es-MX" smtClean="0"/>
              <a:t>47</a:t>
            </a:fld>
            <a:endParaRPr lang="es-MX"/>
          </a:p>
        </p:txBody>
      </p:sp>
      <p:graphicFrame>
        <p:nvGraphicFramePr>
          <p:cNvPr id="4" name="Gráfico 3">
            <a:extLst>
              <a:ext uri="{FF2B5EF4-FFF2-40B4-BE49-F238E27FC236}">
                <a16:creationId xmlns="" xmlns:a16="http://schemas.microsoft.com/office/drawing/2014/main" id="{2454D71C-02C6-4C7E-A2A6-133D8E7DED95}"/>
              </a:ext>
            </a:extLst>
          </p:cNvPr>
          <p:cNvGraphicFramePr/>
          <p:nvPr>
            <p:extLst>
              <p:ext uri="{D42A27DB-BD31-4B8C-83A1-F6EECF244321}">
                <p14:modId xmlns:p14="http://schemas.microsoft.com/office/powerpoint/2010/main" val="826092090"/>
              </p:ext>
            </p:extLst>
          </p:nvPr>
        </p:nvGraphicFramePr>
        <p:xfrm>
          <a:off x="2258106" y="1922414"/>
          <a:ext cx="6336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áfico 4">
            <a:extLst>
              <a:ext uri="{FF2B5EF4-FFF2-40B4-BE49-F238E27FC236}">
                <a16:creationId xmlns="" xmlns:a16="http://schemas.microsoft.com/office/drawing/2014/main" id="{F6C664E7-89A5-4AF1-A288-CA419741BE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43803" y="457929"/>
            <a:ext cx="1048394" cy="1044000"/>
          </a:xfrm>
          <a:prstGeom prst="rect">
            <a:avLst/>
          </a:prstGeom>
        </p:spPr>
      </p:pic>
      <p:pic>
        <p:nvPicPr>
          <p:cNvPr id="6" name="Gráfico 5" descr="Descargar desde la nube">
            <a:extLst>
              <a:ext uri="{FF2B5EF4-FFF2-40B4-BE49-F238E27FC236}">
                <a16:creationId xmlns="" xmlns:a16="http://schemas.microsoft.com/office/drawing/2014/main" id="{6F39CE1A-16E8-4C99-8A2E-63695B1495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7" name="Marcador de pie de página 3">
            <a:extLst>
              <a:ext uri="{FF2B5EF4-FFF2-40B4-BE49-F238E27FC236}">
                <a16:creationId xmlns="" xmlns:a16="http://schemas.microsoft.com/office/drawing/2014/main" id="{997ED9A7-9A7D-4877-A014-D876AE7C06A3}"/>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1914709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 name="Gráfico 112"/>
          <p:cNvGraphicFramePr/>
          <p:nvPr>
            <p:extLst>
              <p:ext uri="{D42A27DB-BD31-4B8C-83A1-F6EECF244321}">
                <p14:modId xmlns:p14="http://schemas.microsoft.com/office/powerpoint/2010/main" val="2836495401"/>
              </p:ext>
            </p:extLst>
          </p:nvPr>
        </p:nvGraphicFramePr>
        <p:xfrm>
          <a:off x="2928457" y="1889969"/>
          <a:ext cx="6336000" cy="4356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5">
            <a:extLst>
              <a:ext uri="{FF2B5EF4-FFF2-40B4-BE49-F238E27FC236}">
                <a16:creationId xmlns="" xmlns:a16="http://schemas.microsoft.com/office/drawing/2014/main" id="{BD83AD9B-8871-4806-8164-E59590B7305B}"/>
              </a:ext>
            </a:extLst>
          </p:cNvPr>
          <p:cNvSpPr>
            <a:spLocks noGrp="1"/>
          </p:cNvSpPr>
          <p:nvPr>
            <p:ph type="title"/>
          </p:nvPr>
        </p:nvSpPr>
        <p:spPr>
          <a:xfrm>
            <a:off x="757514" y="365126"/>
            <a:ext cx="9525001" cy="1136803"/>
          </a:xfrm>
        </p:spPr>
        <p:txBody>
          <a:bodyPr/>
          <a:lstStyle/>
          <a:p>
            <a:r>
              <a:rPr lang="es-MX" dirty="0"/>
              <a:t>El </a:t>
            </a:r>
            <a:r>
              <a:rPr lang="es-MX" b="1" dirty="0"/>
              <a:t>48%</a:t>
            </a:r>
            <a:r>
              <a:rPr lang="es-MX" dirty="0"/>
              <a:t> de los consumidores de </a:t>
            </a:r>
            <a:r>
              <a:rPr lang="es-MX" b="1" dirty="0"/>
              <a:t>películas pirata físicas </a:t>
            </a:r>
            <a:r>
              <a:rPr lang="es-MX" dirty="0"/>
              <a:t>lo hacen </a:t>
            </a:r>
            <a:r>
              <a:rPr lang="es-MX" b="1" dirty="0"/>
              <a:t>más de 4 veces </a:t>
            </a:r>
            <a:r>
              <a:rPr lang="es-MX" dirty="0"/>
              <a:t>al año</a:t>
            </a:r>
          </a:p>
        </p:txBody>
      </p:sp>
      <p:pic>
        <p:nvPicPr>
          <p:cNvPr id="26" name="Gráfico 25">
            <a:extLst>
              <a:ext uri="{FF2B5EF4-FFF2-40B4-BE49-F238E27FC236}">
                <a16:creationId xmlns="" xmlns:a16="http://schemas.microsoft.com/office/drawing/2014/main" id="{30316A67-7A3E-4FD9-A69B-C26A45CACF8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43803" y="457929"/>
            <a:ext cx="1048394" cy="1044000"/>
          </a:xfrm>
          <a:prstGeom prst="rect">
            <a:avLst/>
          </a:prstGeom>
        </p:spPr>
      </p:pic>
      <p:pic>
        <p:nvPicPr>
          <p:cNvPr id="12" name="Gráfico 11" descr="Tienda">
            <a:extLst>
              <a:ext uri="{FF2B5EF4-FFF2-40B4-BE49-F238E27FC236}">
                <a16:creationId xmlns="" xmlns:a16="http://schemas.microsoft.com/office/drawing/2014/main" id="{F2E06891-4E59-46FD-A116-888E84DC529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grpSp>
        <p:nvGrpSpPr>
          <p:cNvPr id="10" name="Grupo 9">
            <a:extLst>
              <a:ext uri="{FF2B5EF4-FFF2-40B4-BE49-F238E27FC236}">
                <a16:creationId xmlns="" xmlns:a16="http://schemas.microsoft.com/office/drawing/2014/main" id="{44F8E72A-58E7-4798-AC72-B0B7C5FF8702}"/>
              </a:ext>
            </a:extLst>
          </p:cNvPr>
          <p:cNvGrpSpPr/>
          <p:nvPr/>
        </p:nvGrpSpPr>
        <p:grpSpPr>
          <a:xfrm>
            <a:off x="3741147" y="2733478"/>
            <a:ext cx="1700596" cy="3143447"/>
            <a:chOff x="2760036" y="1880137"/>
            <a:chExt cx="761747" cy="1668460"/>
          </a:xfrm>
        </p:grpSpPr>
        <p:cxnSp>
          <p:nvCxnSpPr>
            <p:cNvPr id="11" name="Conector recto 10">
              <a:extLst>
                <a:ext uri="{FF2B5EF4-FFF2-40B4-BE49-F238E27FC236}">
                  <a16:creationId xmlns="" xmlns:a16="http://schemas.microsoft.com/office/drawing/2014/main" id="{87C2B5DC-1B02-4337-BA68-A0A7DBF7FCEC}"/>
                </a:ext>
              </a:extLst>
            </p:cNvPr>
            <p:cNvCxnSpPr>
              <a:cxnSpLocks/>
            </p:cNvCxnSpPr>
            <p:nvPr/>
          </p:nvCxnSpPr>
          <p:spPr>
            <a:xfrm flipV="1">
              <a:off x="3353323" y="1967329"/>
              <a:ext cx="0" cy="1581268"/>
            </a:xfrm>
            <a:prstGeom prst="line">
              <a:avLst/>
            </a:prstGeom>
            <a:ln w="25400" cap="rnd">
              <a:solidFill>
                <a:schemeClr val="accent6">
                  <a:lumMod val="75000"/>
                  <a:lumOff val="25000"/>
                </a:schemeClr>
              </a:solidFill>
              <a:prstDash val="sysDot"/>
            </a:ln>
          </p:spPr>
          <p:style>
            <a:lnRef idx="3">
              <a:schemeClr val="accent5"/>
            </a:lnRef>
            <a:fillRef idx="0">
              <a:schemeClr val="accent5"/>
            </a:fillRef>
            <a:effectRef idx="2">
              <a:schemeClr val="accent5"/>
            </a:effectRef>
            <a:fontRef idx="minor">
              <a:schemeClr val="tx1"/>
            </a:fontRef>
          </p:style>
        </p:cxnSp>
        <p:sp>
          <p:nvSpPr>
            <p:cNvPr id="13" name="CuadroTexto 12">
              <a:extLst>
                <a:ext uri="{FF2B5EF4-FFF2-40B4-BE49-F238E27FC236}">
                  <a16:creationId xmlns="" xmlns:a16="http://schemas.microsoft.com/office/drawing/2014/main" id="{430330A6-E14F-4FB1-8D8F-A4F3F31C117E}"/>
                </a:ext>
              </a:extLst>
            </p:cNvPr>
            <p:cNvSpPr txBox="1"/>
            <p:nvPr/>
          </p:nvSpPr>
          <p:spPr>
            <a:xfrm>
              <a:off x="2760036" y="1880137"/>
              <a:ext cx="761747" cy="461665"/>
            </a:xfrm>
            <a:prstGeom prst="rect">
              <a:avLst/>
            </a:prstGeom>
            <a:noFill/>
          </p:spPr>
          <p:txBody>
            <a:bodyPr wrap="none" rtlCol="0">
              <a:spAutoFit/>
            </a:bodyPr>
            <a:lstStyle/>
            <a:p>
              <a:pPr algn="ctr"/>
              <a:r>
                <a:rPr lang="es-MX" sz="1200" b="1" dirty="0">
                  <a:solidFill>
                    <a:schemeClr val="accent6">
                      <a:lumMod val="75000"/>
                      <a:lumOff val="25000"/>
                    </a:schemeClr>
                  </a:solidFill>
                </a:rPr>
                <a:t>mediana</a:t>
              </a:r>
            </a:p>
            <a:p>
              <a:pPr algn="ctr"/>
              <a:r>
                <a:rPr lang="es-MX" sz="1200" b="1" dirty="0">
                  <a:solidFill>
                    <a:schemeClr val="accent6">
                      <a:lumMod val="75000"/>
                      <a:lumOff val="25000"/>
                    </a:schemeClr>
                  </a:solidFill>
                </a:rPr>
                <a:t>4</a:t>
              </a:r>
            </a:p>
          </p:txBody>
        </p:sp>
      </p:grpSp>
      <p:sp>
        <p:nvSpPr>
          <p:cNvPr id="2" name="Marcador de número de diapositiva 1">
            <a:extLst>
              <a:ext uri="{FF2B5EF4-FFF2-40B4-BE49-F238E27FC236}">
                <a16:creationId xmlns="" xmlns:a16="http://schemas.microsoft.com/office/drawing/2014/main" id="{B46A981C-8D24-441E-841D-FDA9760468F8}"/>
              </a:ext>
            </a:extLst>
          </p:cNvPr>
          <p:cNvSpPr>
            <a:spLocks noGrp="1"/>
          </p:cNvSpPr>
          <p:nvPr>
            <p:ph type="sldNum" sz="quarter" idx="12"/>
          </p:nvPr>
        </p:nvSpPr>
        <p:spPr/>
        <p:txBody>
          <a:bodyPr/>
          <a:lstStyle/>
          <a:p>
            <a:fld id="{01464491-0347-46A0-80D2-6D5F5A3A80C2}" type="slidenum">
              <a:rPr lang="es-MX" smtClean="0"/>
              <a:t>48</a:t>
            </a:fld>
            <a:endParaRPr lang="es-MX"/>
          </a:p>
        </p:txBody>
      </p:sp>
      <p:sp>
        <p:nvSpPr>
          <p:cNvPr id="14" name="Marcador de pie de página 3">
            <a:extLst>
              <a:ext uri="{FF2B5EF4-FFF2-40B4-BE49-F238E27FC236}">
                <a16:creationId xmlns="" xmlns:a16="http://schemas.microsoft.com/office/drawing/2014/main" id="{5382C22B-84FD-4A79-80FB-40A127B10773}"/>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2679412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 name="Gráfico 113"/>
          <p:cNvGraphicFramePr/>
          <p:nvPr>
            <p:extLst>
              <p:ext uri="{D42A27DB-BD31-4B8C-83A1-F6EECF244321}">
                <p14:modId xmlns:p14="http://schemas.microsoft.com/office/powerpoint/2010/main" val="4025062425"/>
              </p:ext>
            </p:extLst>
          </p:nvPr>
        </p:nvGraphicFramePr>
        <p:xfrm>
          <a:off x="2922762" y="1909632"/>
          <a:ext cx="6336000" cy="4356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5">
            <a:extLst>
              <a:ext uri="{FF2B5EF4-FFF2-40B4-BE49-F238E27FC236}">
                <a16:creationId xmlns="" xmlns:a16="http://schemas.microsoft.com/office/drawing/2014/main" id="{BD83AD9B-8871-4806-8164-E59590B7305B}"/>
              </a:ext>
            </a:extLst>
          </p:cNvPr>
          <p:cNvSpPr>
            <a:spLocks noGrp="1"/>
          </p:cNvSpPr>
          <p:nvPr>
            <p:ph type="title"/>
          </p:nvPr>
        </p:nvSpPr>
        <p:spPr>
          <a:xfrm>
            <a:off x="838200" y="365126"/>
            <a:ext cx="8420562" cy="1136803"/>
          </a:xfrm>
        </p:spPr>
        <p:txBody>
          <a:bodyPr/>
          <a:lstStyle/>
          <a:p>
            <a:r>
              <a:rPr lang="es-MX" sz="3200" dirty="0"/>
              <a:t>El </a:t>
            </a:r>
            <a:r>
              <a:rPr lang="es-MX" sz="3200" b="1" dirty="0"/>
              <a:t>4</a:t>
            </a:r>
            <a:r>
              <a:rPr lang="es-MX" sz="3200" b="1" dirty="0" smtClean="0"/>
              <a:t>5</a:t>
            </a:r>
            <a:r>
              <a:rPr lang="es-MX" sz="3200" b="1" dirty="0"/>
              <a:t>%</a:t>
            </a:r>
            <a:r>
              <a:rPr lang="es-MX" sz="3200" dirty="0"/>
              <a:t> de los consumidores de </a:t>
            </a:r>
            <a:r>
              <a:rPr lang="es-MX" sz="3200" b="1" dirty="0"/>
              <a:t>películas</a:t>
            </a:r>
            <a:r>
              <a:rPr lang="es-MX" sz="3200" dirty="0"/>
              <a:t> </a:t>
            </a:r>
            <a:r>
              <a:rPr lang="es-MX" sz="3200" b="1" dirty="0"/>
              <a:t>pirata digitales</a:t>
            </a:r>
            <a:r>
              <a:rPr lang="es-MX" sz="3200" dirty="0"/>
              <a:t> lo hacen </a:t>
            </a:r>
            <a:r>
              <a:rPr lang="es-MX" sz="3200" b="1" dirty="0"/>
              <a:t>más de </a:t>
            </a:r>
            <a:r>
              <a:rPr lang="es-MX" sz="3200" b="1" dirty="0" smtClean="0"/>
              <a:t>6 </a:t>
            </a:r>
            <a:r>
              <a:rPr lang="es-MX" sz="3200" b="1" dirty="0"/>
              <a:t>veces </a:t>
            </a:r>
            <a:r>
              <a:rPr lang="es-MX" sz="3200" dirty="0"/>
              <a:t>al año</a:t>
            </a:r>
          </a:p>
        </p:txBody>
      </p:sp>
      <p:pic>
        <p:nvPicPr>
          <p:cNvPr id="26" name="Gráfico 25">
            <a:extLst>
              <a:ext uri="{FF2B5EF4-FFF2-40B4-BE49-F238E27FC236}">
                <a16:creationId xmlns="" xmlns:a16="http://schemas.microsoft.com/office/drawing/2014/main" id="{30316A67-7A3E-4FD9-A69B-C26A45CACF8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43803" y="457929"/>
            <a:ext cx="1048394" cy="1044000"/>
          </a:xfrm>
          <a:prstGeom prst="rect">
            <a:avLst/>
          </a:prstGeom>
        </p:spPr>
      </p:pic>
      <p:pic>
        <p:nvPicPr>
          <p:cNvPr id="22" name="Gráfico 21" descr="Descargar desde la nube">
            <a:extLst>
              <a:ext uri="{FF2B5EF4-FFF2-40B4-BE49-F238E27FC236}">
                <a16:creationId xmlns="" xmlns:a16="http://schemas.microsoft.com/office/drawing/2014/main" id="{E2C0F4A9-BD48-46F4-AF01-D6EBD0963F3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grpSp>
        <p:nvGrpSpPr>
          <p:cNvPr id="12" name="Grupo 11">
            <a:extLst>
              <a:ext uri="{FF2B5EF4-FFF2-40B4-BE49-F238E27FC236}">
                <a16:creationId xmlns="" xmlns:a16="http://schemas.microsoft.com/office/drawing/2014/main" id="{7E764EB5-24D9-4858-B0C8-47F48974E641}"/>
              </a:ext>
            </a:extLst>
          </p:cNvPr>
          <p:cNvGrpSpPr/>
          <p:nvPr/>
        </p:nvGrpSpPr>
        <p:grpSpPr>
          <a:xfrm>
            <a:off x="5334254" y="2760403"/>
            <a:ext cx="761750" cy="3116522"/>
            <a:chOff x="3011197" y="1880137"/>
            <a:chExt cx="341210" cy="1654169"/>
          </a:xfrm>
        </p:grpSpPr>
        <p:cxnSp>
          <p:nvCxnSpPr>
            <p:cNvPr id="13" name="Conector recto 12">
              <a:extLst>
                <a:ext uri="{FF2B5EF4-FFF2-40B4-BE49-F238E27FC236}">
                  <a16:creationId xmlns="" xmlns:a16="http://schemas.microsoft.com/office/drawing/2014/main" id="{144D4E74-E6F1-4F61-A944-9DD21E30536C}"/>
                </a:ext>
              </a:extLst>
            </p:cNvPr>
            <p:cNvCxnSpPr>
              <a:cxnSpLocks/>
            </p:cNvCxnSpPr>
            <p:nvPr/>
          </p:nvCxnSpPr>
          <p:spPr>
            <a:xfrm flipV="1">
              <a:off x="3352407" y="1953038"/>
              <a:ext cx="0" cy="1581268"/>
            </a:xfrm>
            <a:prstGeom prst="line">
              <a:avLst/>
            </a:prstGeom>
            <a:ln w="25400" cap="rnd">
              <a:solidFill>
                <a:schemeClr val="accent6">
                  <a:lumMod val="75000"/>
                  <a:lumOff val="25000"/>
                </a:schemeClr>
              </a:solidFill>
              <a:prstDash val="sysDot"/>
            </a:ln>
          </p:spPr>
          <p:style>
            <a:lnRef idx="3">
              <a:schemeClr val="accent5"/>
            </a:lnRef>
            <a:fillRef idx="0">
              <a:schemeClr val="accent5"/>
            </a:fillRef>
            <a:effectRef idx="2">
              <a:schemeClr val="accent5"/>
            </a:effectRef>
            <a:fontRef idx="minor">
              <a:schemeClr val="tx1"/>
            </a:fontRef>
          </p:style>
        </p:cxnSp>
        <p:sp>
          <p:nvSpPr>
            <p:cNvPr id="14" name="CuadroTexto 13">
              <a:extLst>
                <a:ext uri="{FF2B5EF4-FFF2-40B4-BE49-F238E27FC236}">
                  <a16:creationId xmlns="" xmlns:a16="http://schemas.microsoft.com/office/drawing/2014/main" id="{FC6C0BF6-A964-4C89-9607-0B0CFDA9CA30}"/>
                </a:ext>
              </a:extLst>
            </p:cNvPr>
            <p:cNvSpPr txBox="1"/>
            <p:nvPr/>
          </p:nvSpPr>
          <p:spPr>
            <a:xfrm>
              <a:off x="3011197" y="1880137"/>
              <a:ext cx="341209" cy="245040"/>
            </a:xfrm>
            <a:prstGeom prst="rect">
              <a:avLst/>
            </a:prstGeom>
            <a:noFill/>
          </p:spPr>
          <p:txBody>
            <a:bodyPr wrap="none" rtlCol="0">
              <a:spAutoFit/>
            </a:bodyPr>
            <a:lstStyle/>
            <a:p>
              <a:pPr algn="ctr"/>
              <a:r>
                <a:rPr lang="es-MX" sz="1200" b="1" dirty="0">
                  <a:solidFill>
                    <a:schemeClr val="accent6">
                      <a:lumMod val="75000"/>
                      <a:lumOff val="25000"/>
                    </a:schemeClr>
                  </a:solidFill>
                </a:rPr>
                <a:t>mediana</a:t>
              </a:r>
            </a:p>
            <a:p>
              <a:pPr algn="ctr"/>
              <a:r>
                <a:rPr lang="es-MX" sz="1200" b="1" dirty="0">
                  <a:solidFill>
                    <a:schemeClr val="accent6">
                      <a:lumMod val="75000"/>
                      <a:lumOff val="25000"/>
                    </a:schemeClr>
                  </a:solidFill>
                </a:rPr>
                <a:t>5</a:t>
              </a:r>
            </a:p>
          </p:txBody>
        </p:sp>
      </p:grpSp>
      <p:sp>
        <p:nvSpPr>
          <p:cNvPr id="2" name="Marcador de número de diapositiva 1">
            <a:extLst>
              <a:ext uri="{FF2B5EF4-FFF2-40B4-BE49-F238E27FC236}">
                <a16:creationId xmlns="" xmlns:a16="http://schemas.microsoft.com/office/drawing/2014/main" id="{1E2CF0F7-155C-4E38-B31E-2497EA3125EC}"/>
              </a:ext>
            </a:extLst>
          </p:cNvPr>
          <p:cNvSpPr>
            <a:spLocks noGrp="1"/>
          </p:cNvSpPr>
          <p:nvPr>
            <p:ph type="sldNum" sz="quarter" idx="12"/>
          </p:nvPr>
        </p:nvSpPr>
        <p:spPr/>
        <p:txBody>
          <a:bodyPr/>
          <a:lstStyle/>
          <a:p>
            <a:fld id="{01464491-0347-46A0-80D2-6D5F5A3A80C2}" type="slidenum">
              <a:rPr lang="es-MX" smtClean="0"/>
              <a:t>49</a:t>
            </a:fld>
            <a:endParaRPr lang="es-MX"/>
          </a:p>
        </p:txBody>
      </p:sp>
      <p:sp>
        <p:nvSpPr>
          <p:cNvPr id="10" name="Marcador de pie de página 3">
            <a:extLst>
              <a:ext uri="{FF2B5EF4-FFF2-40B4-BE49-F238E27FC236}">
                <a16:creationId xmlns="" xmlns:a16="http://schemas.microsoft.com/office/drawing/2014/main" id="{5617D6CE-8B3D-494C-AAEE-3FAF96FF4820}"/>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125193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136803"/>
          </a:xfrm>
        </p:spPr>
        <p:txBody>
          <a:bodyPr/>
          <a:lstStyle/>
          <a:p>
            <a:r>
              <a:rPr lang="es-MX" sz="3200" dirty="0"/>
              <a:t>Se estima que </a:t>
            </a:r>
            <a:r>
              <a:rPr lang="es-MX" sz="3200" b="1" dirty="0"/>
              <a:t>41.9 millones </a:t>
            </a:r>
            <a:r>
              <a:rPr lang="es-MX" sz="3200" dirty="0"/>
              <a:t>de mexicanos consumieron </a:t>
            </a:r>
            <a:r>
              <a:rPr lang="es-MX" sz="3200" b="1" dirty="0"/>
              <a:t>algún tipo de piratería </a:t>
            </a:r>
            <a:r>
              <a:rPr lang="es-MX" sz="3200" dirty="0"/>
              <a:t>el último año</a:t>
            </a:r>
          </a:p>
        </p:txBody>
      </p:sp>
      <p:pic>
        <p:nvPicPr>
          <p:cNvPr id="9" name="Marcador de contenido 8" descr="Imagen que contiene captura de pantalla&#10;&#10;Descripción generada con confianza muy alta"/>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4727" t="3537" r="70289" b="73749"/>
          <a:stretch/>
        </p:blipFill>
        <p:spPr>
          <a:xfrm>
            <a:off x="2485946" y="2313397"/>
            <a:ext cx="1503031" cy="3211200"/>
          </a:xfrm>
        </p:spPr>
      </p:pic>
      <p:sp>
        <p:nvSpPr>
          <p:cNvPr id="5" name="Marcador de número de diapositiva 4"/>
          <p:cNvSpPr>
            <a:spLocks noGrp="1"/>
          </p:cNvSpPr>
          <p:nvPr>
            <p:ph type="sldNum" sz="quarter" idx="12"/>
          </p:nvPr>
        </p:nvSpPr>
        <p:spPr/>
        <p:txBody>
          <a:bodyPr/>
          <a:lstStyle/>
          <a:p>
            <a:fld id="{01464491-0347-46A0-80D2-6D5F5A3A80C2}" type="slidenum">
              <a:rPr lang="es-MX" smtClean="0"/>
              <a:pPr/>
              <a:t>5</a:t>
            </a:fld>
            <a:endParaRPr lang="es-MX" dirty="0"/>
          </a:p>
        </p:txBody>
      </p:sp>
      <p:cxnSp>
        <p:nvCxnSpPr>
          <p:cNvPr id="18" name="Conector recto 17"/>
          <p:cNvCxnSpPr>
            <a:cxnSpLocks/>
          </p:cNvCxnSpPr>
          <p:nvPr/>
        </p:nvCxnSpPr>
        <p:spPr>
          <a:xfrm>
            <a:off x="4355630" y="1850408"/>
            <a:ext cx="0" cy="41381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575417" y="2385115"/>
            <a:ext cx="1889191" cy="830997"/>
          </a:xfrm>
          <a:prstGeom prst="rect">
            <a:avLst/>
          </a:prstGeom>
        </p:spPr>
        <p:txBody>
          <a:bodyPr wrap="square">
            <a:spAutoFit/>
          </a:bodyPr>
          <a:lstStyle/>
          <a:p>
            <a:pPr algn="ctr"/>
            <a:r>
              <a:rPr lang="es-MX" sz="2000" b="1" dirty="0">
                <a:solidFill>
                  <a:srgbClr val="398E92"/>
                </a:solidFill>
              </a:rPr>
              <a:t>40 m (77.5%)</a:t>
            </a:r>
          </a:p>
          <a:p>
            <a:pPr algn="ctr"/>
            <a:r>
              <a:rPr lang="es-MX" sz="1400" b="1" dirty="0">
                <a:solidFill>
                  <a:srgbClr val="FF0066"/>
                </a:solidFill>
              </a:rPr>
              <a:t>Consumidores de piratería declarados </a:t>
            </a:r>
          </a:p>
        </p:txBody>
      </p:sp>
      <p:pic>
        <p:nvPicPr>
          <p:cNvPr id="20" name="Marcador de contenido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685" y="2313397"/>
            <a:ext cx="1503503" cy="3211200"/>
          </a:xfrm>
          <a:prstGeom prst="rect">
            <a:avLst/>
          </a:prstGeom>
        </p:spPr>
      </p:pic>
      <p:pic>
        <p:nvPicPr>
          <p:cNvPr id="22" name="Marcador de contenido 8"/>
          <p:cNvPicPr>
            <a:picLocks noChangeAspect="1"/>
          </p:cNvPicPr>
          <p:nvPr/>
        </p:nvPicPr>
        <p:blipFill rotWithShape="1">
          <a:blip r:embed="rId4">
            <a:extLst>
              <a:ext uri="{28A0092B-C50C-407E-A947-70E740481C1C}">
                <a14:useLocalDpi xmlns:a14="http://schemas.microsoft.com/office/drawing/2010/main" val="0"/>
              </a:ext>
            </a:extLst>
          </a:blip>
          <a:srcRect l="69219" t="3837" r="3539" b="73744"/>
          <a:stretch/>
        </p:blipFill>
        <p:spPr>
          <a:xfrm>
            <a:off x="8377001" y="2181936"/>
            <a:ext cx="1660491" cy="3211200"/>
          </a:xfrm>
          <a:prstGeom prst="rect">
            <a:avLst/>
          </a:prstGeom>
        </p:spPr>
      </p:pic>
      <p:sp>
        <p:nvSpPr>
          <p:cNvPr id="24" name="Rectángulo 23"/>
          <p:cNvSpPr/>
          <p:nvPr/>
        </p:nvSpPr>
        <p:spPr>
          <a:xfrm>
            <a:off x="464202" y="4372771"/>
            <a:ext cx="2018705" cy="830997"/>
          </a:xfrm>
          <a:prstGeom prst="rect">
            <a:avLst/>
          </a:prstGeom>
        </p:spPr>
        <p:txBody>
          <a:bodyPr wrap="square">
            <a:spAutoFit/>
          </a:bodyPr>
          <a:lstStyle/>
          <a:p>
            <a:pPr algn="ctr"/>
            <a:r>
              <a:rPr lang="es-MX" sz="2000" b="1" dirty="0">
                <a:solidFill>
                  <a:srgbClr val="398E92"/>
                </a:solidFill>
              </a:rPr>
              <a:t>1.9 m (3.7%)</a:t>
            </a:r>
          </a:p>
          <a:p>
            <a:pPr algn="ctr"/>
            <a:r>
              <a:rPr lang="es-MX" sz="1400" b="1" dirty="0">
                <a:solidFill>
                  <a:srgbClr val="FF75AD"/>
                </a:solidFill>
              </a:rPr>
              <a:t>Consumidores de piratería no declarados </a:t>
            </a:r>
          </a:p>
        </p:txBody>
      </p:sp>
      <p:sp>
        <p:nvSpPr>
          <p:cNvPr id="25" name="Rectángulo 24"/>
          <p:cNvSpPr/>
          <p:nvPr/>
        </p:nvSpPr>
        <p:spPr>
          <a:xfrm>
            <a:off x="659840" y="5275486"/>
            <a:ext cx="1720343" cy="615553"/>
          </a:xfrm>
          <a:prstGeom prst="rect">
            <a:avLst/>
          </a:prstGeom>
        </p:spPr>
        <p:txBody>
          <a:bodyPr wrap="none">
            <a:spAutoFit/>
          </a:bodyPr>
          <a:lstStyle/>
          <a:p>
            <a:pPr algn="ctr"/>
            <a:r>
              <a:rPr lang="es-MX" sz="2000" b="1" dirty="0">
                <a:solidFill>
                  <a:srgbClr val="398E92"/>
                </a:solidFill>
              </a:rPr>
              <a:t>9.6 m (18.6%)</a:t>
            </a:r>
          </a:p>
          <a:p>
            <a:pPr algn="ctr"/>
            <a:r>
              <a:rPr lang="es-MX" sz="1400" b="1" dirty="0">
                <a:solidFill>
                  <a:schemeClr val="bg1">
                    <a:lumMod val="50000"/>
                  </a:schemeClr>
                </a:solidFill>
              </a:rPr>
              <a:t>No piratas</a:t>
            </a:r>
          </a:p>
        </p:txBody>
      </p:sp>
      <p:sp>
        <p:nvSpPr>
          <p:cNvPr id="26" name="Rectángulo 25"/>
          <p:cNvSpPr/>
          <p:nvPr/>
        </p:nvSpPr>
        <p:spPr>
          <a:xfrm>
            <a:off x="6353521" y="2385115"/>
            <a:ext cx="1818127" cy="830997"/>
          </a:xfrm>
          <a:prstGeom prst="rect">
            <a:avLst/>
          </a:prstGeom>
        </p:spPr>
        <p:txBody>
          <a:bodyPr wrap="square">
            <a:spAutoFit/>
          </a:bodyPr>
          <a:lstStyle/>
          <a:p>
            <a:pPr algn="ctr"/>
            <a:r>
              <a:rPr lang="es-MX" sz="2000" b="1" dirty="0">
                <a:solidFill>
                  <a:srgbClr val="398E92"/>
                </a:solidFill>
              </a:rPr>
              <a:t>34.5 m (66.9%)</a:t>
            </a:r>
          </a:p>
          <a:p>
            <a:pPr algn="ctr"/>
            <a:r>
              <a:rPr lang="es-MX" sz="1400" b="1" dirty="0">
                <a:solidFill>
                  <a:srgbClr val="1B587C"/>
                </a:solidFill>
              </a:rPr>
              <a:t>Consumidores de piratería declarados </a:t>
            </a:r>
          </a:p>
        </p:txBody>
      </p:sp>
      <p:sp>
        <p:nvSpPr>
          <p:cNvPr id="27" name="Rectángulo 26"/>
          <p:cNvSpPr/>
          <p:nvPr/>
        </p:nvSpPr>
        <p:spPr>
          <a:xfrm>
            <a:off x="6287513" y="4009133"/>
            <a:ext cx="1950142" cy="830997"/>
          </a:xfrm>
          <a:prstGeom prst="rect">
            <a:avLst/>
          </a:prstGeom>
        </p:spPr>
        <p:txBody>
          <a:bodyPr wrap="square">
            <a:spAutoFit/>
          </a:bodyPr>
          <a:lstStyle/>
          <a:p>
            <a:pPr algn="ctr"/>
            <a:r>
              <a:rPr lang="es-MX" sz="2000" b="1" dirty="0">
                <a:solidFill>
                  <a:srgbClr val="398E92"/>
                </a:solidFill>
              </a:rPr>
              <a:t>1.8 m (3.6%)</a:t>
            </a:r>
          </a:p>
          <a:p>
            <a:pPr algn="ctr"/>
            <a:r>
              <a:rPr lang="es-MX" sz="1400" b="1" dirty="0">
                <a:solidFill>
                  <a:srgbClr val="68B1DE"/>
                </a:solidFill>
              </a:rPr>
              <a:t>Consumidores de piratería no declarados </a:t>
            </a:r>
          </a:p>
        </p:txBody>
      </p:sp>
      <p:sp>
        <p:nvSpPr>
          <p:cNvPr id="28" name="Rectángulo 27"/>
          <p:cNvSpPr/>
          <p:nvPr/>
        </p:nvSpPr>
        <p:spPr>
          <a:xfrm>
            <a:off x="6353522" y="4988324"/>
            <a:ext cx="1818126" cy="615553"/>
          </a:xfrm>
          <a:prstGeom prst="rect">
            <a:avLst/>
          </a:prstGeom>
        </p:spPr>
        <p:txBody>
          <a:bodyPr wrap="none">
            <a:spAutoFit/>
          </a:bodyPr>
          <a:lstStyle/>
          <a:p>
            <a:pPr algn="ctr"/>
            <a:r>
              <a:rPr lang="es-MX" sz="2000" b="1" dirty="0">
                <a:solidFill>
                  <a:srgbClr val="398E92"/>
                </a:solidFill>
              </a:rPr>
              <a:t>15.2 m (29.6%)</a:t>
            </a:r>
          </a:p>
          <a:p>
            <a:pPr algn="ctr"/>
            <a:r>
              <a:rPr lang="es-MX" sz="1400" b="1" dirty="0">
                <a:solidFill>
                  <a:schemeClr val="bg1">
                    <a:lumMod val="50000"/>
                  </a:schemeClr>
                </a:solidFill>
              </a:rPr>
              <a:t>No piratas</a:t>
            </a:r>
          </a:p>
        </p:txBody>
      </p:sp>
      <p:sp>
        <p:nvSpPr>
          <p:cNvPr id="29" name="Rectángulo 28"/>
          <p:cNvSpPr/>
          <p:nvPr/>
        </p:nvSpPr>
        <p:spPr>
          <a:xfrm>
            <a:off x="9971484" y="2385115"/>
            <a:ext cx="1936497" cy="1261884"/>
          </a:xfrm>
          <a:prstGeom prst="rect">
            <a:avLst/>
          </a:prstGeom>
        </p:spPr>
        <p:txBody>
          <a:bodyPr wrap="square">
            <a:spAutoFit/>
          </a:bodyPr>
          <a:lstStyle/>
          <a:p>
            <a:pPr algn="ctr"/>
            <a:r>
              <a:rPr lang="es-MX" sz="2000" b="1" dirty="0">
                <a:solidFill>
                  <a:srgbClr val="398E92"/>
                </a:solidFill>
              </a:rPr>
              <a:t>23.3 m (64.5% </a:t>
            </a:r>
            <a:r>
              <a:rPr lang="es-MX" sz="1400" b="1" dirty="0">
                <a:solidFill>
                  <a:srgbClr val="398E92"/>
                </a:solidFill>
              </a:rPr>
              <a:t>de usuarios de internet)</a:t>
            </a:r>
          </a:p>
          <a:p>
            <a:pPr algn="ctr"/>
            <a:r>
              <a:rPr lang="es-MX" sz="1400" b="1" dirty="0">
                <a:solidFill>
                  <a:srgbClr val="3B6431"/>
                </a:solidFill>
              </a:rPr>
              <a:t>Consumidores de piratería declarados </a:t>
            </a:r>
          </a:p>
        </p:txBody>
      </p:sp>
      <p:sp>
        <p:nvSpPr>
          <p:cNvPr id="30" name="Rectángulo 29"/>
          <p:cNvSpPr/>
          <p:nvPr/>
        </p:nvSpPr>
        <p:spPr>
          <a:xfrm>
            <a:off x="9899515" y="3700212"/>
            <a:ext cx="2133158" cy="1138773"/>
          </a:xfrm>
          <a:prstGeom prst="rect">
            <a:avLst/>
          </a:prstGeom>
        </p:spPr>
        <p:txBody>
          <a:bodyPr wrap="square">
            <a:spAutoFit/>
          </a:bodyPr>
          <a:lstStyle/>
          <a:p>
            <a:pPr algn="ctr"/>
            <a:r>
              <a:rPr lang="es-MX" sz="2000" b="1" dirty="0">
                <a:solidFill>
                  <a:srgbClr val="398E92"/>
                </a:solidFill>
              </a:rPr>
              <a:t>2.7 m (7.5% </a:t>
            </a:r>
            <a:r>
              <a:rPr lang="es-MX" sz="1400" b="1" dirty="0">
                <a:solidFill>
                  <a:srgbClr val="398E92"/>
                </a:solidFill>
              </a:rPr>
              <a:t>de usuarios de internet</a:t>
            </a:r>
            <a:r>
              <a:rPr lang="es-MX" sz="2000" b="1" dirty="0">
                <a:solidFill>
                  <a:srgbClr val="398E92"/>
                </a:solidFill>
              </a:rPr>
              <a:t>)</a:t>
            </a:r>
          </a:p>
          <a:p>
            <a:pPr algn="ctr"/>
            <a:r>
              <a:rPr lang="es-MX" sz="1400" b="1" dirty="0">
                <a:solidFill>
                  <a:srgbClr val="8EC182"/>
                </a:solidFill>
              </a:rPr>
              <a:t>Consumidores de piratería no declarados </a:t>
            </a:r>
          </a:p>
        </p:txBody>
      </p:sp>
      <p:sp>
        <p:nvSpPr>
          <p:cNvPr id="31" name="Rectángulo 30"/>
          <p:cNvSpPr/>
          <p:nvPr/>
        </p:nvSpPr>
        <p:spPr>
          <a:xfrm>
            <a:off x="9814972" y="4863632"/>
            <a:ext cx="2217703" cy="923330"/>
          </a:xfrm>
          <a:prstGeom prst="rect">
            <a:avLst/>
          </a:prstGeom>
        </p:spPr>
        <p:txBody>
          <a:bodyPr wrap="square">
            <a:spAutoFit/>
          </a:bodyPr>
          <a:lstStyle/>
          <a:p>
            <a:pPr algn="ctr"/>
            <a:r>
              <a:rPr lang="es-MX" sz="2000" b="1" dirty="0">
                <a:solidFill>
                  <a:srgbClr val="398E92"/>
                </a:solidFill>
              </a:rPr>
              <a:t>10.1 m (28% </a:t>
            </a:r>
            <a:r>
              <a:rPr lang="es-MX" sz="1400" b="1" dirty="0">
                <a:solidFill>
                  <a:srgbClr val="398E92"/>
                </a:solidFill>
              </a:rPr>
              <a:t>de usuarios de internet</a:t>
            </a:r>
            <a:r>
              <a:rPr lang="es-MX" sz="2000" b="1" dirty="0">
                <a:solidFill>
                  <a:srgbClr val="398E92"/>
                </a:solidFill>
              </a:rPr>
              <a:t>)</a:t>
            </a:r>
          </a:p>
          <a:p>
            <a:pPr algn="ctr"/>
            <a:r>
              <a:rPr lang="es-MX" sz="1400" b="1" dirty="0">
                <a:solidFill>
                  <a:schemeClr val="bg1">
                    <a:lumMod val="50000"/>
                  </a:schemeClr>
                </a:solidFill>
              </a:rPr>
              <a:t>No piratas</a:t>
            </a:r>
          </a:p>
        </p:txBody>
      </p:sp>
      <p:sp>
        <p:nvSpPr>
          <p:cNvPr id="32" name="CuadroTexto 31"/>
          <p:cNvSpPr txBox="1"/>
          <p:nvPr/>
        </p:nvSpPr>
        <p:spPr>
          <a:xfrm>
            <a:off x="2482907" y="1816585"/>
            <a:ext cx="1506070" cy="368056"/>
          </a:xfrm>
          <a:prstGeom prst="rect">
            <a:avLst/>
          </a:prstGeom>
          <a:noFill/>
        </p:spPr>
        <p:txBody>
          <a:bodyPr wrap="square" rtlCol="0">
            <a:spAutoFit/>
          </a:bodyPr>
          <a:lstStyle/>
          <a:p>
            <a:pPr algn="ctr"/>
            <a:r>
              <a:rPr lang="es-MX" b="1" dirty="0"/>
              <a:t>Total</a:t>
            </a:r>
          </a:p>
        </p:txBody>
      </p:sp>
      <p:sp>
        <p:nvSpPr>
          <p:cNvPr id="33" name="CuadroTexto 32"/>
          <p:cNvSpPr txBox="1"/>
          <p:nvPr/>
        </p:nvSpPr>
        <p:spPr>
          <a:xfrm>
            <a:off x="4793685" y="1813880"/>
            <a:ext cx="1506070" cy="368056"/>
          </a:xfrm>
          <a:prstGeom prst="rect">
            <a:avLst/>
          </a:prstGeom>
          <a:noFill/>
        </p:spPr>
        <p:txBody>
          <a:bodyPr wrap="square" rtlCol="0">
            <a:spAutoFit/>
          </a:bodyPr>
          <a:lstStyle/>
          <a:p>
            <a:pPr algn="ctr"/>
            <a:r>
              <a:rPr lang="es-MX" b="1" i="1" dirty="0"/>
              <a:t>Físico</a:t>
            </a:r>
          </a:p>
        </p:txBody>
      </p:sp>
      <p:sp>
        <p:nvSpPr>
          <p:cNvPr id="34" name="CuadroTexto 33"/>
          <p:cNvSpPr txBox="1"/>
          <p:nvPr/>
        </p:nvSpPr>
        <p:spPr>
          <a:xfrm>
            <a:off x="8321365" y="1813880"/>
            <a:ext cx="1506070" cy="368056"/>
          </a:xfrm>
          <a:prstGeom prst="rect">
            <a:avLst/>
          </a:prstGeom>
          <a:noFill/>
        </p:spPr>
        <p:txBody>
          <a:bodyPr wrap="square" rtlCol="0">
            <a:spAutoFit/>
          </a:bodyPr>
          <a:lstStyle/>
          <a:p>
            <a:pPr algn="ctr"/>
            <a:r>
              <a:rPr lang="es-MX" b="1" i="1" dirty="0"/>
              <a:t>Digital</a:t>
            </a:r>
            <a:endParaRPr lang="es-MX" b="1" dirty="0"/>
          </a:p>
        </p:txBody>
      </p:sp>
      <p:sp>
        <p:nvSpPr>
          <p:cNvPr id="3" name="CuadroTexto 2"/>
          <p:cNvSpPr txBox="1"/>
          <p:nvPr/>
        </p:nvSpPr>
        <p:spPr>
          <a:xfrm>
            <a:off x="3205546" y="6117313"/>
            <a:ext cx="5777948" cy="307777"/>
          </a:xfrm>
          <a:prstGeom prst="rect">
            <a:avLst/>
          </a:prstGeom>
          <a:noFill/>
        </p:spPr>
        <p:txBody>
          <a:bodyPr wrap="square" rtlCol="0">
            <a:spAutoFit/>
          </a:bodyPr>
          <a:lstStyle/>
          <a:p>
            <a:pPr algn="ctr"/>
            <a:r>
              <a:rPr lang="es-MX" sz="1400" dirty="0"/>
              <a:t>Las cifras se refieren a millones de personas.</a:t>
            </a:r>
          </a:p>
        </p:txBody>
      </p:sp>
      <p:sp>
        <p:nvSpPr>
          <p:cNvPr id="35" name="Marcador de pie de página 3">
            <a:extLst>
              <a:ext uri="{FF2B5EF4-FFF2-40B4-BE49-F238E27FC236}">
                <a16:creationId xmlns="" xmlns:a16="http://schemas.microsoft.com/office/drawing/2014/main" id="{8F5C3A08-2073-4EFF-8A42-A97B6A5E8E9D}"/>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1327009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Gráfico 80"/>
          <p:cNvGraphicFramePr/>
          <p:nvPr>
            <p:extLst>
              <p:ext uri="{D42A27DB-BD31-4B8C-83A1-F6EECF244321}">
                <p14:modId xmlns:p14="http://schemas.microsoft.com/office/powerpoint/2010/main" val="931119631"/>
              </p:ext>
            </p:extLst>
          </p:nvPr>
        </p:nvGraphicFramePr>
        <p:xfrm>
          <a:off x="2909772" y="1903560"/>
          <a:ext cx="6336000" cy="4356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5">
            <a:extLst>
              <a:ext uri="{FF2B5EF4-FFF2-40B4-BE49-F238E27FC236}">
                <a16:creationId xmlns="" xmlns:a16="http://schemas.microsoft.com/office/drawing/2014/main" id="{BD83AD9B-8871-4806-8164-E59590B7305B}"/>
              </a:ext>
            </a:extLst>
          </p:cNvPr>
          <p:cNvSpPr>
            <a:spLocks noGrp="1"/>
          </p:cNvSpPr>
          <p:nvPr>
            <p:ph type="title"/>
          </p:nvPr>
        </p:nvSpPr>
        <p:spPr>
          <a:xfrm>
            <a:off x="838200" y="365126"/>
            <a:ext cx="8727141" cy="1136803"/>
          </a:xfrm>
        </p:spPr>
        <p:txBody>
          <a:bodyPr/>
          <a:lstStyle/>
          <a:p>
            <a:r>
              <a:rPr lang="es-MX" sz="3200" dirty="0"/>
              <a:t>Se estima que los consumidores se gastaron </a:t>
            </a:r>
            <a:r>
              <a:rPr lang="es-MX" sz="3200" b="1" dirty="0"/>
              <a:t>7,189 </a:t>
            </a:r>
            <a:r>
              <a:rPr lang="es-MX" sz="3200" b="1" dirty="0" err="1"/>
              <a:t>mdp</a:t>
            </a:r>
            <a:r>
              <a:rPr lang="es-MX" sz="3200" b="1" dirty="0"/>
              <a:t> </a:t>
            </a:r>
            <a:r>
              <a:rPr lang="es-MX" sz="3200" dirty="0"/>
              <a:t>en</a:t>
            </a:r>
            <a:r>
              <a:rPr lang="es-MX" sz="3200" b="1" dirty="0"/>
              <a:t> películas pirata físicas</a:t>
            </a:r>
            <a:r>
              <a:rPr lang="es-MX" sz="3200" dirty="0"/>
              <a:t> en el último año</a:t>
            </a:r>
          </a:p>
        </p:txBody>
      </p:sp>
      <p:pic>
        <p:nvPicPr>
          <p:cNvPr id="26" name="Gráfico 25">
            <a:extLst>
              <a:ext uri="{FF2B5EF4-FFF2-40B4-BE49-F238E27FC236}">
                <a16:creationId xmlns="" xmlns:a16="http://schemas.microsoft.com/office/drawing/2014/main" id="{30316A67-7A3E-4FD9-A69B-C26A45CACF8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43803" y="457929"/>
            <a:ext cx="1048394" cy="1044000"/>
          </a:xfrm>
          <a:prstGeom prst="rect">
            <a:avLst/>
          </a:prstGeom>
        </p:spPr>
      </p:pic>
      <p:pic>
        <p:nvPicPr>
          <p:cNvPr id="27" name="Gráfico 26" descr="Tienda">
            <a:extLst>
              <a:ext uri="{FF2B5EF4-FFF2-40B4-BE49-F238E27FC236}">
                <a16:creationId xmlns="" xmlns:a16="http://schemas.microsoft.com/office/drawing/2014/main" id="{FC74423F-1192-446B-95F1-4FB32FE29B9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sp>
        <p:nvSpPr>
          <p:cNvPr id="10" name="CuadroTexto 9">
            <a:extLst>
              <a:ext uri="{FF2B5EF4-FFF2-40B4-BE49-F238E27FC236}">
                <a16:creationId xmlns="" xmlns:a16="http://schemas.microsoft.com/office/drawing/2014/main" id="{D6CA3D2E-0730-407C-B967-827C2A7B720B}"/>
              </a:ext>
            </a:extLst>
          </p:cNvPr>
          <p:cNvSpPr txBox="1"/>
          <p:nvPr/>
        </p:nvSpPr>
        <p:spPr>
          <a:xfrm>
            <a:off x="6687353" y="2308883"/>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Promedio</a:t>
            </a:r>
          </a:p>
        </p:txBody>
      </p:sp>
      <p:sp>
        <p:nvSpPr>
          <p:cNvPr id="11" name="CuadroTexto 10">
            <a:extLst>
              <a:ext uri="{FF2B5EF4-FFF2-40B4-BE49-F238E27FC236}">
                <a16:creationId xmlns="" xmlns:a16="http://schemas.microsoft.com/office/drawing/2014/main" id="{EE343A60-75B6-467F-9C05-EB976E557425}"/>
              </a:ext>
            </a:extLst>
          </p:cNvPr>
          <p:cNvSpPr txBox="1"/>
          <p:nvPr/>
        </p:nvSpPr>
        <p:spPr>
          <a:xfrm>
            <a:off x="6687353" y="2770548"/>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$ 57.39</a:t>
            </a:r>
          </a:p>
        </p:txBody>
      </p:sp>
      <p:sp>
        <p:nvSpPr>
          <p:cNvPr id="2" name="Marcador de número de diapositiva 1">
            <a:extLst>
              <a:ext uri="{FF2B5EF4-FFF2-40B4-BE49-F238E27FC236}">
                <a16:creationId xmlns="" xmlns:a16="http://schemas.microsoft.com/office/drawing/2014/main" id="{14B971FC-4D4C-4B5F-9F13-1E2FC4409A07}"/>
              </a:ext>
            </a:extLst>
          </p:cNvPr>
          <p:cNvSpPr>
            <a:spLocks noGrp="1"/>
          </p:cNvSpPr>
          <p:nvPr>
            <p:ph type="sldNum" sz="quarter" idx="12"/>
          </p:nvPr>
        </p:nvSpPr>
        <p:spPr/>
        <p:txBody>
          <a:bodyPr/>
          <a:lstStyle/>
          <a:p>
            <a:fld id="{01464491-0347-46A0-80D2-6D5F5A3A80C2}" type="slidenum">
              <a:rPr lang="es-MX" smtClean="0"/>
              <a:t>50</a:t>
            </a:fld>
            <a:endParaRPr lang="es-MX"/>
          </a:p>
        </p:txBody>
      </p:sp>
      <p:sp>
        <p:nvSpPr>
          <p:cNvPr id="12" name="Marcador de pie de página 3">
            <a:extLst>
              <a:ext uri="{FF2B5EF4-FFF2-40B4-BE49-F238E27FC236}">
                <a16:creationId xmlns="" xmlns:a16="http://schemas.microsoft.com/office/drawing/2014/main" id="{BB0F0A1B-806E-4B3B-A0EA-AC9A1C5977AC}"/>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3" name="Rectángulo 2">
            <a:extLst>
              <a:ext uri="{FF2B5EF4-FFF2-40B4-BE49-F238E27FC236}">
                <a16:creationId xmlns="" xmlns:a16="http://schemas.microsoft.com/office/drawing/2014/main" id="{733C8CD9-2EDB-407B-A178-FEE244FDF366}"/>
              </a:ext>
            </a:extLst>
          </p:cNvPr>
          <p:cNvSpPr/>
          <p:nvPr/>
        </p:nvSpPr>
        <p:spPr>
          <a:xfrm>
            <a:off x="9672917" y="2564377"/>
            <a:ext cx="2165685" cy="2308324"/>
          </a:xfrm>
          <a:prstGeom prst="rect">
            <a:avLst/>
          </a:prstGeom>
          <a:ln w="25400">
            <a:solidFill>
              <a:schemeClr val="accent1"/>
            </a:solidFill>
          </a:ln>
        </p:spPr>
        <p:txBody>
          <a:bodyPr wrap="square">
            <a:spAutoFit/>
          </a:bodyPr>
          <a:lstStyle/>
          <a:p>
            <a:pPr algn="ctr"/>
            <a:r>
              <a:rPr lang="es-MX" sz="2400" b="1" dirty="0">
                <a:solidFill>
                  <a:schemeClr val="tx2">
                    <a:lumMod val="90000"/>
                    <a:lumOff val="10000"/>
                  </a:schemeClr>
                </a:solidFill>
                <a:latin typeface="Corbel" panose="020B0503020204020204" pitchFamily="34" charset="0"/>
              </a:rPr>
              <a:t>Se estima que el año pasado se gastaron 7,189 </a:t>
            </a:r>
            <a:r>
              <a:rPr lang="es-MX" sz="2400" b="1" dirty="0" err="1">
                <a:solidFill>
                  <a:schemeClr val="tx2">
                    <a:lumMod val="90000"/>
                    <a:lumOff val="10000"/>
                  </a:schemeClr>
                </a:solidFill>
                <a:latin typeface="Corbel" panose="020B0503020204020204" pitchFamily="34" charset="0"/>
              </a:rPr>
              <a:t>mdp</a:t>
            </a:r>
            <a:r>
              <a:rPr lang="es-MX" sz="2400" b="1" dirty="0">
                <a:solidFill>
                  <a:schemeClr val="tx2">
                    <a:lumMod val="90000"/>
                    <a:lumOff val="10000"/>
                  </a:schemeClr>
                </a:solidFill>
                <a:latin typeface="Corbel" panose="020B0503020204020204" pitchFamily="34" charset="0"/>
              </a:rPr>
              <a:t> en películas pirata físicas</a:t>
            </a:r>
          </a:p>
        </p:txBody>
      </p:sp>
    </p:spTree>
    <p:extLst>
      <p:ext uri="{BB962C8B-B14F-4D97-AF65-F5344CB8AC3E}">
        <p14:creationId xmlns:p14="http://schemas.microsoft.com/office/powerpoint/2010/main" val="3340905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51</a:t>
            </a:fld>
            <a:endParaRPr lang="es-MX" dirty="0"/>
          </a:p>
        </p:txBody>
      </p:sp>
      <p:graphicFrame>
        <p:nvGraphicFramePr>
          <p:cNvPr id="91" name="Gráfico 90"/>
          <p:cNvGraphicFramePr/>
          <p:nvPr>
            <p:extLst>
              <p:ext uri="{D42A27DB-BD31-4B8C-83A1-F6EECF244321}">
                <p14:modId xmlns:p14="http://schemas.microsoft.com/office/powerpoint/2010/main" val="3232859738"/>
              </p:ext>
            </p:extLst>
          </p:nvPr>
        </p:nvGraphicFramePr>
        <p:xfrm>
          <a:off x="3054986" y="1895258"/>
          <a:ext cx="6336000" cy="4356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5">
            <a:extLst>
              <a:ext uri="{FF2B5EF4-FFF2-40B4-BE49-F238E27FC236}">
                <a16:creationId xmlns="" xmlns:a16="http://schemas.microsoft.com/office/drawing/2014/main" id="{BD83AD9B-8871-4806-8164-E59590B7305B}"/>
              </a:ext>
            </a:extLst>
          </p:cNvPr>
          <p:cNvSpPr>
            <a:spLocks noGrp="1"/>
          </p:cNvSpPr>
          <p:nvPr>
            <p:ph type="title"/>
          </p:nvPr>
        </p:nvSpPr>
        <p:spPr>
          <a:xfrm>
            <a:off x="838200" y="365126"/>
            <a:ext cx="8853714" cy="1136803"/>
          </a:xfrm>
        </p:spPr>
        <p:txBody>
          <a:bodyPr/>
          <a:lstStyle/>
          <a:p>
            <a:r>
              <a:rPr lang="es-MX" dirty="0"/>
              <a:t>El </a:t>
            </a:r>
            <a:r>
              <a:rPr lang="es-MX" b="1" dirty="0"/>
              <a:t>81%</a:t>
            </a:r>
            <a:r>
              <a:rPr lang="es-MX" dirty="0"/>
              <a:t> de los consumidores de </a:t>
            </a:r>
            <a:r>
              <a:rPr lang="es-MX" b="1" dirty="0"/>
              <a:t>películas pirata digitales </a:t>
            </a:r>
            <a:r>
              <a:rPr lang="es-MX" dirty="0"/>
              <a:t>lo hicieron </a:t>
            </a:r>
            <a:r>
              <a:rPr lang="es-MX" b="1" dirty="0"/>
              <a:t>gratuitamente</a:t>
            </a:r>
          </a:p>
        </p:txBody>
      </p:sp>
      <p:pic>
        <p:nvPicPr>
          <p:cNvPr id="26" name="Gráfico 25">
            <a:extLst>
              <a:ext uri="{FF2B5EF4-FFF2-40B4-BE49-F238E27FC236}">
                <a16:creationId xmlns="" xmlns:a16="http://schemas.microsoft.com/office/drawing/2014/main" id="{30316A67-7A3E-4FD9-A69B-C26A45CACF8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43803" y="457929"/>
            <a:ext cx="1048394" cy="1044000"/>
          </a:xfrm>
          <a:prstGeom prst="rect">
            <a:avLst/>
          </a:prstGeom>
        </p:spPr>
      </p:pic>
      <p:pic>
        <p:nvPicPr>
          <p:cNvPr id="13" name="Gráfico 12" descr="Descargar desde la nube">
            <a:extLst>
              <a:ext uri="{FF2B5EF4-FFF2-40B4-BE49-F238E27FC236}">
                <a16:creationId xmlns="" xmlns:a16="http://schemas.microsoft.com/office/drawing/2014/main" id="{3842F407-2C94-4315-90CD-5CD5D6A0661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11" name="CuadroTexto 10">
            <a:extLst>
              <a:ext uri="{FF2B5EF4-FFF2-40B4-BE49-F238E27FC236}">
                <a16:creationId xmlns="" xmlns:a16="http://schemas.microsoft.com/office/drawing/2014/main" id="{A8DAB6CC-1ADA-4016-A67F-BAC0B43AD3A2}"/>
              </a:ext>
            </a:extLst>
          </p:cNvPr>
          <p:cNvSpPr txBox="1"/>
          <p:nvPr/>
        </p:nvSpPr>
        <p:spPr>
          <a:xfrm>
            <a:off x="5438057" y="2444115"/>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Promedio</a:t>
            </a:r>
          </a:p>
        </p:txBody>
      </p:sp>
      <p:sp>
        <p:nvSpPr>
          <p:cNvPr id="12" name="CuadroTexto 11">
            <a:extLst>
              <a:ext uri="{FF2B5EF4-FFF2-40B4-BE49-F238E27FC236}">
                <a16:creationId xmlns="" xmlns:a16="http://schemas.microsoft.com/office/drawing/2014/main" id="{93BC5720-492C-4E2C-AEA2-43DB270606EA}"/>
              </a:ext>
            </a:extLst>
          </p:cNvPr>
          <p:cNvSpPr txBox="1"/>
          <p:nvPr/>
        </p:nvSpPr>
        <p:spPr>
          <a:xfrm>
            <a:off x="5438057" y="2905780"/>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$ 15.54</a:t>
            </a:r>
          </a:p>
        </p:txBody>
      </p:sp>
      <p:sp>
        <p:nvSpPr>
          <p:cNvPr id="9" name="Marcador de pie de página 3">
            <a:extLst>
              <a:ext uri="{FF2B5EF4-FFF2-40B4-BE49-F238E27FC236}">
                <a16:creationId xmlns="" xmlns:a16="http://schemas.microsoft.com/office/drawing/2014/main" id="{76468299-FFD4-4E51-9E0D-4033A2440634}"/>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10" name="Rectángulo 9">
            <a:extLst>
              <a:ext uri="{FF2B5EF4-FFF2-40B4-BE49-F238E27FC236}">
                <a16:creationId xmlns="" xmlns:a16="http://schemas.microsoft.com/office/drawing/2014/main" id="{9980B4D2-5E57-47FE-965E-2EFB1C4336CD}"/>
              </a:ext>
            </a:extLst>
          </p:cNvPr>
          <p:cNvSpPr/>
          <p:nvPr/>
        </p:nvSpPr>
        <p:spPr>
          <a:xfrm>
            <a:off x="9691914" y="2677008"/>
            <a:ext cx="2216786" cy="2308324"/>
          </a:xfrm>
          <a:prstGeom prst="rect">
            <a:avLst/>
          </a:prstGeom>
          <a:ln w="25400">
            <a:solidFill>
              <a:schemeClr val="accent1"/>
            </a:solidFill>
          </a:ln>
        </p:spPr>
        <p:txBody>
          <a:bodyPr wrap="square">
            <a:spAutoFit/>
          </a:bodyPr>
          <a:lstStyle/>
          <a:p>
            <a:pPr algn="ctr"/>
            <a:r>
              <a:rPr lang="es-MX" sz="2400" b="1" dirty="0">
                <a:solidFill>
                  <a:schemeClr val="tx2">
                    <a:lumMod val="90000"/>
                    <a:lumOff val="10000"/>
                  </a:schemeClr>
                </a:solidFill>
                <a:latin typeface="Corbel" panose="020B0503020204020204" pitchFamily="34" charset="0"/>
              </a:rPr>
              <a:t>Se estima que el año pasado se gastaron 1,200 </a:t>
            </a:r>
            <a:r>
              <a:rPr lang="es-MX" sz="2400" b="1" dirty="0" err="1">
                <a:solidFill>
                  <a:schemeClr val="tx2">
                    <a:lumMod val="90000"/>
                    <a:lumOff val="10000"/>
                  </a:schemeClr>
                </a:solidFill>
                <a:latin typeface="Corbel" panose="020B0503020204020204" pitchFamily="34" charset="0"/>
              </a:rPr>
              <a:t>mdp</a:t>
            </a:r>
            <a:r>
              <a:rPr lang="es-MX" sz="2400" b="1" dirty="0">
                <a:solidFill>
                  <a:schemeClr val="tx2">
                    <a:lumMod val="90000"/>
                    <a:lumOff val="10000"/>
                  </a:schemeClr>
                </a:solidFill>
                <a:latin typeface="Corbel" panose="020B0503020204020204" pitchFamily="34" charset="0"/>
              </a:rPr>
              <a:t> en películas pirata digital</a:t>
            </a:r>
          </a:p>
        </p:txBody>
      </p:sp>
    </p:spTree>
    <p:extLst>
      <p:ext uri="{BB962C8B-B14F-4D97-AF65-F5344CB8AC3E}">
        <p14:creationId xmlns:p14="http://schemas.microsoft.com/office/powerpoint/2010/main" val="466003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52</a:t>
            </a:fld>
            <a:endParaRPr lang="es-MX"/>
          </a:p>
        </p:txBody>
      </p:sp>
      <p:grpSp>
        <p:nvGrpSpPr>
          <p:cNvPr id="3" name="Grupo 2"/>
          <p:cNvGrpSpPr/>
          <p:nvPr/>
        </p:nvGrpSpPr>
        <p:grpSpPr>
          <a:xfrm>
            <a:off x="3441000" y="1911246"/>
            <a:ext cx="5310000" cy="4356000"/>
            <a:chOff x="1611642" y="1624872"/>
            <a:chExt cx="5310000" cy="4356000"/>
          </a:xfrm>
        </p:grpSpPr>
        <p:graphicFrame>
          <p:nvGraphicFramePr>
            <p:cNvPr id="43" name="Gráfico 42"/>
            <p:cNvGraphicFramePr/>
            <p:nvPr>
              <p:extLst>
                <p:ext uri="{D42A27DB-BD31-4B8C-83A1-F6EECF244321}">
                  <p14:modId xmlns:p14="http://schemas.microsoft.com/office/powerpoint/2010/main" val="3299379615"/>
                </p:ext>
              </p:extLst>
            </p:nvPr>
          </p:nvGraphicFramePr>
          <p:xfrm>
            <a:off x="1611642" y="1624872"/>
            <a:ext cx="5310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44" name="Imagen 43"/>
            <p:cNvPicPr>
              <a:picLocks noChangeAspect="1"/>
            </p:cNvPicPr>
            <p:nvPr/>
          </p:nvPicPr>
          <p:blipFill>
            <a:blip r:embed="rId3">
              <a:duotone>
                <a:schemeClr val="accent2">
                  <a:shade val="45000"/>
                  <a:satMod val="135000"/>
                </a:schemeClr>
                <a:prstClr val="white"/>
              </a:duotone>
            </a:blip>
            <a:stretch>
              <a:fillRect/>
            </a:stretch>
          </p:blipFill>
          <p:spPr>
            <a:xfrm>
              <a:off x="3969901" y="1885531"/>
              <a:ext cx="593481" cy="648000"/>
            </a:xfrm>
            <a:prstGeom prst="roundRect">
              <a:avLst>
                <a:gd name="adj" fmla="val 50000"/>
              </a:avLst>
            </a:prstGeom>
          </p:spPr>
        </p:pic>
        <p:pic>
          <p:nvPicPr>
            <p:cNvPr id="45" name="Imagen 44"/>
            <p:cNvPicPr>
              <a:picLocks noChangeAspect="1"/>
            </p:cNvPicPr>
            <p:nvPr/>
          </p:nvPicPr>
          <p:blipFill>
            <a:blip r:embed="rId4">
              <a:duotone>
                <a:schemeClr val="accent3">
                  <a:shade val="45000"/>
                  <a:satMod val="135000"/>
                </a:schemeClr>
                <a:prstClr val="white"/>
              </a:duotone>
            </a:blip>
            <a:stretch>
              <a:fillRect/>
            </a:stretch>
          </p:blipFill>
          <p:spPr>
            <a:xfrm>
              <a:off x="5657077" y="4587495"/>
              <a:ext cx="612787" cy="648000"/>
            </a:xfrm>
            <a:prstGeom prst="rect">
              <a:avLst/>
            </a:prstGeom>
          </p:spPr>
        </p:pic>
        <p:pic>
          <p:nvPicPr>
            <p:cNvPr id="46" name="Imagen 45"/>
            <p:cNvPicPr>
              <a:picLocks noChangeAspect="1"/>
            </p:cNvPicPr>
            <p:nvPr/>
          </p:nvPicPr>
          <p:blipFill>
            <a:blip r:embed="rId5">
              <a:duotone>
                <a:schemeClr val="accent1">
                  <a:shade val="45000"/>
                  <a:satMod val="135000"/>
                </a:schemeClr>
                <a:prstClr val="white"/>
              </a:duotone>
            </a:blip>
            <a:stretch>
              <a:fillRect/>
            </a:stretch>
          </p:blipFill>
          <p:spPr>
            <a:xfrm>
              <a:off x="2391056" y="3113590"/>
              <a:ext cx="445108" cy="648000"/>
            </a:xfrm>
            <a:prstGeom prst="rect">
              <a:avLst/>
            </a:prstGeom>
          </p:spPr>
        </p:pic>
      </p:grpSp>
      <p:sp>
        <p:nvSpPr>
          <p:cNvPr id="6" name="Título 5">
            <a:extLst>
              <a:ext uri="{FF2B5EF4-FFF2-40B4-BE49-F238E27FC236}">
                <a16:creationId xmlns="" xmlns:a16="http://schemas.microsoft.com/office/drawing/2014/main" id="{88ECF8C2-8E18-4FB5-B77F-2D2AE2FA6433}"/>
              </a:ext>
            </a:extLst>
          </p:cNvPr>
          <p:cNvSpPr>
            <a:spLocks noGrp="1"/>
          </p:cNvSpPr>
          <p:nvPr>
            <p:ph type="title"/>
          </p:nvPr>
        </p:nvSpPr>
        <p:spPr/>
        <p:txBody>
          <a:bodyPr/>
          <a:lstStyle/>
          <a:p>
            <a:r>
              <a:rPr lang="es-MX" dirty="0"/>
              <a:t>La principal razón de consumo de </a:t>
            </a:r>
            <a:r>
              <a:rPr lang="es-MX" b="1" dirty="0"/>
              <a:t>películas pirata físicas </a:t>
            </a:r>
            <a:r>
              <a:rPr lang="es-MX" dirty="0"/>
              <a:t>es el </a:t>
            </a:r>
            <a:r>
              <a:rPr lang="es-MX" b="1" dirty="0"/>
              <a:t>precio</a:t>
            </a:r>
          </a:p>
        </p:txBody>
      </p:sp>
      <p:pic>
        <p:nvPicPr>
          <p:cNvPr id="27" name="Gráfico 26">
            <a:extLst>
              <a:ext uri="{FF2B5EF4-FFF2-40B4-BE49-F238E27FC236}">
                <a16:creationId xmlns="" xmlns:a16="http://schemas.microsoft.com/office/drawing/2014/main" id="{FC5E6C2F-0702-46BF-94E1-C1E9D520DB3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143803" y="457929"/>
            <a:ext cx="1048394" cy="1044000"/>
          </a:xfrm>
          <a:prstGeom prst="rect">
            <a:avLst/>
          </a:prstGeom>
        </p:spPr>
      </p:pic>
      <p:pic>
        <p:nvPicPr>
          <p:cNvPr id="28" name="Gráfico 27" descr="Tienda">
            <a:extLst>
              <a:ext uri="{FF2B5EF4-FFF2-40B4-BE49-F238E27FC236}">
                <a16:creationId xmlns="" xmlns:a16="http://schemas.microsoft.com/office/drawing/2014/main" id="{6D79110C-E853-4A60-8694-7DAEA7ADE1E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239418" y="900329"/>
            <a:ext cx="601600" cy="601600"/>
          </a:xfrm>
          <a:prstGeom prst="rect">
            <a:avLst/>
          </a:prstGeom>
        </p:spPr>
      </p:pic>
      <p:sp>
        <p:nvSpPr>
          <p:cNvPr id="11" name="Marcador de pie de página 3">
            <a:extLst>
              <a:ext uri="{FF2B5EF4-FFF2-40B4-BE49-F238E27FC236}">
                <a16:creationId xmlns="" xmlns:a16="http://schemas.microsoft.com/office/drawing/2014/main" id="{D5D83067-4DD2-42F1-A8A1-A17C55ED8CF7}"/>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4260269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53</a:t>
            </a:fld>
            <a:endParaRPr lang="es-MX"/>
          </a:p>
        </p:txBody>
      </p:sp>
      <p:graphicFrame>
        <p:nvGraphicFramePr>
          <p:cNvPr id="47" name="Gráfico 46"/>
          <p:cNvGraphicFramePr/>
          <p:nvPr>
            <p:extLst>
              <p:ext uri="{D42A27DB-BD31-4B8C-83A1-F6EECF244321}">
                <p14:modId xmlns:p14="http://schemas.microsoft.com/office/powerpoint/2010/main" val="1626051759"/>
              </p:ext>
            </p:extLst>
          </p:nvPr>
        </p:nvGraphicFramePr>
        <p:xfrm>
          <a:off x="3445480" y="1905348"/>
          <a:ext cx="5310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48" name="Imagen 47"/>
          <p:cNvPicPr>
            <a:picLocks noChangeAspect="1"/>
          </p:cNvPicPr>
          <p:nvPr/>
        </p:nvPicPr>
        <p:blipFill>
          <a:blip r:embed="rId3">
            <a:duotone>
              <a:schemeClr val="accent2">
                <a:shade val="45000"/>
                <a:satMod val="135000"/>
              </a:schemeClr>
              <a:prstClr val="white"/>
            </a:duotone>
          </a:blip>
          <a:stretch>
            <a:fillRect/>
          </a:stretch>
        </p:blipFill>
        <p:spPr>
          <a:xfrm>
            <a:off x="5799260" y="4651716"/>
            <a:ext cx="593480" cy="648000"/>
          </a:xfrm>
          <a:prstGeom prst="rect">
            <a:avLst/>
          </a:prstGeom>
        </p:spPr>
      </p:pic>
      <p:pic>
        <p:nvPicPr>
          <p:cNvPr id="49" name="Imagen 48"/>
          <p:cNvPicPr>
            <a:picLocks noChangeAspect="1"/>
          </p:cNvPicPr>
          <p:nvPr/>
        </p:nvPicPr>
        <p:blipFill>
          <a:blip r:embed="rId4">
            <a:duotone>
              <a:schemeClr val="accent3">
                <a:shade val="45000"/>
                <a:satMod val="135000"/>
              </a:schemeClr>
              <a:prstClr val="white"/>
            </a:duotone>
          </a:blip>
          <a:stretch>
            <a:fillRect/>
          </a:stretch>
        </p:blipFill>
        <p:spPr>
          <a:xfrm>
            <a:off x="7481306" y="4003716"/>
            <a:ext cx="612787" cy="648000"/>
          </a:xfrm>
          <a:prstGeom prst="rect">
            <a:avLst/>
          </a:prstGeom>
        </p:spPr>
      </p:pic>
      <p:pic>
        <p:nvPicPr>
          <p:cNvPr id="51" name="Imagen 50"/>
          <p:cNvPicPr>
            <a:picLocks noChangeAspect="1"/>
          </p:cNvPicPr>
          <p:nvPr/>
        </p:nvPicPr>
        <p:blipFill>
          <a:blip r:embed="rId5">
            <a:duotone>
              <a:schemeClr val="accent1">
                <a:shade val="45000"/>
                <a:satMod val="135000"/>
              </a:schemeClr>
              <a:prstClr val="white"/>
            </a:duotone>
          </a:blip>
          <a:stretch>
            <a:fillRect/>
          </a:stretch>
        </p:blipFill>
        <p:spPr>
          <a:xfrm>
            <a:off x="4272017" y="2190483"/>
            <a:ext cx="484583" cy="648000"/>
          </a:xfrm>
          <a:prstGeom prst="rect">
            <a:avLst/>
          </a:prstGeom>
        </p:spPr>
      </p:pic>
      <p:sp>
        <p:nvSpPr>
          <p:cNvPr id="6" name="Título 5">
            <a:extLst>
              <a:ext uri="{FF2B5EF4-FFF2-40B4-BE49-F238E27FC236}">
                <a16:creationId xmlns="" xmlns:a16="http://schemas.microsoft.com/office/drawing/2014/main" id="{88ECF8C2-8E18-4FB5-B77F-2D2AE2FA6433}"/>
              </a:ext>
            </a:extLst>
          </p:cNvPr>
          <p:cNvSpPr>
            <a:spLocks noGrp="1"/>
          </p:cNvSpPr>
          <p:nvPr>
            <p:ph type="title"/>
          </p:nvPr>
        </p:nvSpPr>
        <p:spPr/>
        <p:txBody>
          <a:bodyPr/>
          <a:lstStyle/>
          <a:p>
            <a:r>
              <a:rPr lang="es-MX" dirty="0"/>
              <a:t>La principal razón de consumo de </a:t>
            </a:r>
            <a:r>
              <a:rPr lang="es-MX" b="1" dirty="0"/>
              <a:t>películas pirata digitales </a:t>
            </a:r>
            <a:r>
              <a:rPr lang="es-MX" dirty="0"/>
              <a:t>es la </a:t>
            </a:r>
            <a:r>
              <a:rPr lang="es-MX" b="1" dirty="0"/>
              <a:t>facilidad de adquisición</a:t>
            </a:r>
          </a:p>
        </p:txBody>
      </p:sp>
      <p:pic>
        <p:nvPicPr>
          <p:cNvPr id="27" name="Gráfico 26">
            <a:extLst>
              <a:ext uri="{FF2B5EF4-FFF2-40B4-BE49-F238E27FC236}">
                <a16:creationId xmlns="" xmlns:a16="http://schemas.microsoft.com/office/drawing/2014/main" id="{FC5E6C2F-0702-46BF-94E1-C1E9D520DB3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143803" y="457929"/>
            <a:ext cx="1048394" cy="1044000"/>
          </a:xfrm>
          <a:prstGeom prst="rect">
            <a:avLst/>
          </a:prstGeom>
        </p:spPr>
      </p:pic>
      <p:pic>
        <p:nvPicPr>
          <p:cNvPr id="15" name="Gráfico 14" descr="Descargar desde la nube">
            <a:extLst>
              <a:ext uri="{FF2B5EF4-FFF2-40B4-BE49-F238E27FC236}">
                <a16:creationId xmlns="" xmlns:a16="http://schemas.microsoft.com/office/drawing/2014/main" id="{909A696B-6319-4528-AB9B-58C0BFFD9A3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239818" y="933527"/>
            <a:ext cx="601200" cy="601200"/>
          </a:xfrm>
          <a:prstGeom prst="rect">
            <a:avLst/>
          </a:prstGeom>
        </p:spPr>
      </p:pic>
      <p:sp>
        <p:nvSpPr>
          <p:cNvPr id="10" name="Marcador de pie de página 3">
            <a:extLst>
              <a:ext uri="{FF2B5EF4-FFF2-40B4-BE49-F238E27FC236}">
                <a16:creationId xmlns="" xmlns:a16="http://schemas.microsoft.com/office/drawing/2014/main" id="{BC148B6B-E8C7-47C6-8D83-72D51227B41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2448313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54</a:t>
            </a:fld>
            <a:endParaRPr lang="es-MX" dirty="0"/>
          </a:p>
        </p:txBody>
      </p:sp>
      <p:sp>
        <p:nvSpPr>
          <p:cNvPr id="9" name="Rectángulo 8"/>
          <p:cNvSpPr/>
          <p:nvPr/>
        </p:nvSpPr>
        <p:spPr>
          <a:xfrm>
            <a:off x="838200" y="1850292"/>
            <a:ext cx="3303452" cy="33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600" b="1" dirty="0">
                <a:solidFill>
                  <a:srgbClr val="17342F"/>
                </a:solidFill>
              </a:rPr>
              <a:t>Se estima que en los últimos 12 meses</a:t>
            </a:r>
          </a:p>
          <a:p>
            <a:pPr algn="ctr">
              <a:spcBef>
                <a:spcPts val="300"/>
              </a:spcBef>
            </a:pPr>
            <a:endParaRPr lang="es-MX" sz="1100" dirty="0">
              <a:solidFill>
                <a:srgbClr val="17342F"/>
              </a:solidFill>
            </a:endParaRPr>
          </a:p>
          <a:p>
            <a:pPr algn="ctr">
              <a:spcBef>
                <a:spcPts val="300"/>
              </a:spcBef>
            </a:pPr>
            <a:r>
              <a:rPr lang="es-MX" sz="4000" b="1" dirty="0">
                <a:solidFill>
                  <a:schemeClr val="tx2">
                    <a:lumMod val="75000"/>
                    <a:lumOff val="25000"/>
                  </a:schemeClr>
                </a:solidFill>
              </a:rPr>
              <a:t>34.8 millones </a:t>
            </a:r>
            <a:endParaRPr lang="es-MX" dirty="0">
              <a:solidFill>
                <a:schemeClr val="tx2">
                  <a:lumMod val="75000"/>
                  <a:lumOff val="25000"/>
                </a:schemeClr>
              </a:solidFill>
            </a:endParaRPr>
          </a:p>
          <a:p>
            <a:pPr algn="ctr">
              <a:spcBef>
                <a:spcPts val="300"/>
              </a:spcBef>
            </a:pPr>
            <a:r>
              <a:rPr lang="es-MX" sz="2800" b="1" dirty="0">
                <a:solidFill>
                  <a:schemeClr val="tx2">
                    <a:lumMod val="75000"/>
                    <a:lumOff val="25000"/>
                  </a:schemeClr>
                </a:solidFill>
              </a:rPr>
              <a:t>(67.5%)</a:t>
            </a:r>
          </a:p>
          <a:p>
            <a:pPr algn="ctr">
              <a:spcBef>
                <a:spcPts val="300"/>
              </a:spcBef>
            </a:pPr>
            <a:r>
              <a:rPr lang="es-MX" b="1" dirty="0">
                <a:solidFill>
                  <a:srgbClr val="17342F"/>
                </a:solidFill>
              </a:rPr>
              <a:t>de mexicanos mayores de edad</a:t>
            </a:r>
          </a:p>
          <a:p>
            <a:pPr algn="ctr">
              <a:spcBef>
                <a:spcPts val="300"/>
              </a:spcBef>
            </a:pPr>
            <a:endParaRPr lang="es-MX" b="1" dirty="0">
              <a:solidFill>
                <a:srgbClr val="17342F"/>
              </a:solidFill>
            </a:endParaRPr>
          </a:p>
          <a:p>
            <a:pPr algn="ctr">
              <a:spcBef>
                <a:spcPts val="300"/>
              </a:spcBef>
            </a:pPr>
            <a:r>
              <a:rPr lang="es-MX" sz="2800" b="1" dirty="0">
                <a:solidFill>
                  <a:srgbClr val="17342F"/>
                </a:solidFill>
              </a:rPr>
              <a:t>consumieron </a:t>
            </a:r>
            <a:r>
              <a:rPr lang="es-MX" sz="3200" b="1" dirty="0">
                <a:solidFill>
                  <a:srgbClr val="FF0000"/>
                </a:solidFill>
              </a:rPr>
              <a:t>películas pirata </a:t>
            </a:r>
            <a:endParaRPr lang="es-MX" sz="2800" b="1" dirty="0">
              <a:solidFill>
                <a:srgbClr val="FF0000"/>
              </a:solidFill>
            </a:endParaRPr>
          </a:p>
        </p:txBody>
      </p:sp>
      <p:sp>
        <p:nvSpPr>
          <p:cNvPr id="11" name="Rectángulo 10"/>
          <p:cNvSpPr/>
          <p:nvPr/>
        </p:nvSpPr>
        <p:spPr>
          <a:xfrm>
            <a:off x="5464910" y="1850292"/>
            <a:ext cx="6044919"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2400" b="1" dirty="0">
                <a:solidFill>
                  <a:srgbClr val="398E92"/>
                </a:solidFill>
              </a:rPr>
              <a:t>31.3 millones (97% </a:t>
            </a:r>
            <a:r>
              <a:rPr lang="es-MX" sz="1400" b="1" dirty="0">
                <a:solidFill>
                  <a:srgbClr val="398E92"/>
                </a:solidFill>
              </a:rPr>
              <a:t>de consumidores de películas físicas</a:t>
            </a:r>
            <a:r>
              <a:rPr lang="es-MX" sz="2400" b="1" dirty="0">
                <a:solidFill>
                  <a:srgbClr val="398E92"/>
                </a:solidFill>
              </a:rPr>
              <a:t>)</a:t>
            </a:r>
          </a:p>
          <a:p>
            <a:r>
              <a:rPr lang="es-MX" sz="1100" dirty="0">
                <a:solidFill>
                  <a:srgbClr val="17342F"/>
                </a:solidFill>
              </a:rPr>
              <a:t>lo hicieron comprando </a:t>
            </a:r>
            <a:r>
              <a:rPr lang="es-MX" b="1" dirty="0">
                <a:solidFill>
                  <a:srgbClr val="398E92"/>
                </a:solidFill>
              </a:rPr>
              <a:t>en persona</a:t>
            </a:r>
            <a:r>
              <a:rPr lang="es-MX" sz="1100" dirty="0">
                <a:solidFill>
                  <a:srgbClr val="17342F"/>
                </a:solidFill>
              </a:rPr>
              <a:t>,</a:t>
            </a:r>
            <a:r>
              <a:rPr lang="es-MX" sz="1100" dirty="0">
                <a:solidFill>
                  <a:schemeClr val="accent2">
                    <a:lumMod val="75000"/>
                  </a:schemeClr>
                </a:solidFill>
              </a:rPr>
              <a:t> </a:t>
            </a:r>
            <a:r>
              <a:rPr lang="es-MX" sz="1100" dirty="0">
                <a:solidFill>
                  <a:schemeClr val="tx1"/>
                </a:solidFill>
              </a:rPr>
              <a:t>con una mediana de </a:t>
            </a:r>
            <a:r>
              <a:rPr lang="es-MX" b="1" dirty="0">
                <a:solidFill>
                  <a:schemeClr val="accent2">
                    <a:lumMod val="75000"/>
                  </a:schemeClr>
                </a:solidFill>
              </a:rPr>
              <a:t>4</a:t>
            </a:r>
            <a:r>
              <a:rPr lang="es-MX" sz="1600" b="1" dirty="0">
                <a:solidFill>
                  <a:schemeClr val="accent2">
                    <a:lumMod val="75000"/>
                  </a:schemeClr>
                </a:solidFill>
              </a:rPr>
              <a:t> </a:t>
            </a:r>
            <a:r>
              <a:rPr lang="es-MX" sz="1400" b="1" dirty="0">
                <a:solidFill>
                  <a:schemeClr val="accent2">
                    <a:lumMod val="75000"/>
                  </a:schemeClr>
                </a:solidFill>
              </a:rPr>
              <a:t>ocasiones al año</a:t>
            </a:r>
            <a:r>
              <a:rPr lang="es-MX" sz="1100" dirty="0">
                <a:solidFill>
                  <a:schemeClr val="accent2">
                    <a:lumMod val="75000"/>
                  </a:schemeClr>
                </a:solidFill>
              </a:rPr>
              <a:t>; </a:t>
            </a:r>
            <a:r>
              <a:rPr lang="es-MX" sz="1400" b="1" dirty="0">
                <a:solidFill>
                  <a:schemeClr val="accent2">
                    <a:lumMod val="75000"/>
                  </a:schemeClr>
                </a:solidFill>
              </a:rPr>
              <a:t>gastando</a:t>
            </a:r>
            <a:r>
              <a:rPr lang="es-MX" sz="1100" dirty="0">
                <a:solidFill>
                  <a:schemeClr val="accent2">
                    <a:lumMod val="75000"/>
                  </a:schemeClr>
                </a:solidFill>
              </a:rPr>
              <a:t> </a:t>
            </a:r>
            <a:r>
              <a:rPr lang="es-MX" b="1" dirty="0">
                <a:solidFill>
                  <a:schemeClr val="accent2">
                    <a:lumMod val="75000"/>
                  </a:schemeClr>
                </a:solidFill>
              </a:rPr>
              <a:t>$57.39 </a:t>
            </a:r>
            <a:r>
              <a:rPr lang="es-MX" sz="1100" dirty="0">
                <a:solidFill>
                  <a:srgbClr val="17342F"/>
                </a:solidFill>
              </a:rPr>
              <a:t>en promedio en la última ocasión.</a:t>
            </a:r>
          </a:p>
          <a:p>
            <a:endParaRPr lang="es-MX" sz="1050" dirty="0">
              <a:solidFill>
                <a:srgbClr val="17342F"/>
              </a:solidFill>
            </a:endParaRPr>
          </a:p>
          <a:p>
            <a:endParaRPr lang="es-MX" sz="1050" dirty="0">
              <a:solidFill>
                <a:srgbClr val="17342F"/>
              </a:solidFill>
            </a:endParaRPr>
          </a:p>
          <a:p>
            <a:endParaRPr lang="es-MX" sz="1050" dirty="0">
              <a:solidFill>
                <a:srgbClr val="17342F"/>
              </a:solidFill>
            </a:endParaRPr>
          </a:p>
        </p:txBody>
      </p:sp>
      <p:sp>
        <p:nvSpPr>
          <p:cNvPr id="13" name="Rectángulo 12"/>
          <p:cNvSpPr/>
          <p:nvPr/>
        </p:nvSpPr>
        <p:spPr>
          <a:xfrm>
            <a:off x="5486510" y="3026554"/>
            <a:ext cx="4847193" cy="425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1200" dirty="0">
                <a:solidFill>
                  <a:srgbClr val="17342F"/>
                </a:solidFill>
              </a:rPr>
              <a:t>Los mayores consumidores tienen entre </a:t>
            </a:r>
            <a:r>
              <a:rPr lang="es-MX" b="1" dirty="0">
                <a:solidFill>
                  <a:schemeClr val="accent6"/>
                </a:solidFill>
              </a:rPr>
              <a:t>18-24</a:t>
            </a:r>
            <a:r>
              <a:rPr lang="es-MX" sz="1200" b="1" dirty="0">
                <a:solidFill>
                  <a:schemeClr val="bg2"/>
                </a:solidFill>
              </a:rPr>
              <a:t> </a:t>
            </a:r>
            <a:r>
              <a:rPr lang="es-MX" sz="1200" dirty="0">
                <a:solidFill>
                  <a:srgbClr val="17342F"/>
                </a:solidFill>
              </a:rPr>
              <a:t>años, </a:t>
            </a:r>
            <a:r>
              <a:rPr lang="es-MX" b="1" dirty="0">
                <a:solidFill>
                  <a:schemeClr val="accent6"/>
                </a:solidFill>
              </a:rPr>
              <a:t>preparatoria</a:t>
            </a:r>
            <a:r>
              <a:rPr lang="es-MX" sz="1200" dirty="0">
                <a:solidFill>
                  <a:srgbClr val="17342F"/>
                </a:solidFill>
              </a:rPr>
              <a:t>, </a:t>
            </a:r>
            <a:r>
              <a:rPr lang="es-MX" sz="1200" dirty="0" err="1">
                <a:solidFill>
                  <a:srgbClr val="17342F"/>
                </a:solidFill>
              </a:rPr>
              <a:t>NSE</a:t>
            </a:r>
            <a:r>
              <a:rPr lang="es-MX" sz="1200" dirty="0">
                <a:solidFill>
                  <a:srgbClr val="17342F"/>
                </a:solidFill>
              </a:rPr>
              <a:t> </a:t>
            </a:r>
            <a:r>
              <a:rPr lang="es-MX" b="1" dirty="0">
                <a:solidFill>
                  <a:schemeClr val="accent6"/>
                </a:solidFill>
              </a:rPr>
              <a:t>C </a:t>
            </a:r>
            <a:r>
              <a:rPr lang="es-MX" sz="1400" dirty="0">
                <a:solidFill>
                  <a:schemeClr val="tx1"/>
                </a:solidFill>
              </a:rPr>
              <a:t>y </a:t>
            </a:r>
            <a:r>
              <a:rPr lang="es-MX" b="1" dirty="0">
                <a:solidFill>
                  <a:schemeClr val="accent6"/>
                </a:solidFill>
              </a:rPr>
              <a:t>D+</a:t>
            </a:r>
            <a:endParaRPr lang="es-MX" sz="1200" dirty="0">
              <a:solidFill>
                <a:srgbClr val="17342F"/>
              </a:solidFill>
            </a:endParaRPr>
          </a:p>
        </p:txBody>
      </p:sp>
      <p:cxnSp>
        <p:nvCxnSpPr>
          <p:cNvPr id="14" name="Conector recto 13"/>
          <p:cNvCxnSpPr>
            <a:cxnSpLocks/>
          </p:cNvCxnSpPr>
          <p:nvPr/>
        </p:nvCxnSpPr>
        <p:spPr>
          <a:xfrm>
            <a:off x="4274948" y="2006235"/>
            <a:ext cx="0" cy="4138180"/>
          </a:xfrm>
          <a:prstGeom prst="line">
            <a:avLst/>
          </a:prstGeom>
          <a:ln w="28575">
            <a:solidFill>
              <a:srgbClr val="1F394D"/>
            </a:solidFill>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5486510" y="3965755"/>
            <a:ext cx="5776576"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2400" b="1" dirty="0">
                <a:solidFill>
                  <a:srgbClr val="398E92"/>
                </a:solidFill>
              </a:rPr>
              <a:t>15.4 millones</a:t>
            </a:r>
            <a:r>
              <a:rPr lang="es-MX" sz="2400" b="1" dirty="0">
                <a:solidFill>
                  <a:schemeClr val="bg2"/>
                </a:solidFill>
              </a:rPr>
              <a:t> </a:t>
            </a:r>
            <a:r>
              <a:rPr lang="es-MX" sz="2400" b="1" dirty="0">
                <a:solidFill>
                  <a:srgbClr val="398E92"/>
                </a:solidFill>
              </a:rPr>
              <a:t>(62% </a:t>
            </a:r>
            <a:r>
              <a:rPr lang="es-MX" sz="1400" b="1" dirty="0">
                <a:solidFill>
                  <a:srgbClr val="398E92"/>
                </a:solidFill>
              </a:rPr>
              <a:t>de</a:t>
            </a:r>
            <a:r>
              <a:rPr lang="es-MX" sz="2400" b="1" dirty="0">
                <a:solidFill>
                  <a:srgbClr val="398E92"/>
                </a:solidFill>
              </a:rPr>
              <a:t> </a:t>
            </a:r>
            <a:r>
              <a:rPr lang="es-MX" sz="1400" b="1" dirty="0">
                <a:solidFill>
                  <a:srgbClr val="398E92"/>
                </a:solidFill>
              </a:rPr>
              <a:t>consumidores de películas digitales</a:t>
            </a:r>
            <a:r>
              <a:rPr lang="es-MX" sz="2400" b="1" dirty="0">
                <a:solidFill>
                  <a:srgbClr val="398E92"/>
                </a:solidFill>
              </a:rPr>
              <a:t>)</a:t>
            </a:r>
          </a:p>
          <a:p>
            <a:r>
              <a:rPr lang="es-MX" sz="1100" dirty="0">
                <a:solidFill>
                  <a:srgbClr val="17342F"/>
                </a:solidFill>
              </a:rPr>
              <a:t>mediante descargas </a:t>
            </a:r>
            <a:r>
              <a:rPr lang="es-MX" b="1" dirty="0">
                <a:solidFill>
                  <a:srgbClr val="398E92"/>
                </a:solidFill>
              </a:rPr>
              <a:t>de</a:t>
            </a:r>
            <a:r>
              <a:rPr lang="es-MX" sz="1100" dirty="0">
                <a:solidFill>
                  <a:srgbClr val="398E92"/>
                </a:solidFill>
              </a:rPr>
              <a:t> </a:t>
            </a:r>
            <a:r>
              <a:rPr lang="es-MX" b="1" dirty="0">
                <a:solidFill>
                  <a:srgbClr val="398E92"/>
                </a:solidFill>
              </a:rPr>
              <a:t>internet,</a:t>
            </a:r>
            <a:r>
              <a:rPr lang="es-MX" sz="1100" dirty="0">
                <a:solidFill>
                  <a:schemeClr val="accent2">
                    <a:lumMod val="75000"/>
                  </a:schemeClr>
                </a:solidFill>
              </a:rPr>
              <a:t> </a:t>
            </a:r>
            <a:r>
              <a:rPr lang="es-MX" sz="1100" dirty="0">
                <a:solidFill>
                  <a:schemeClr val="tx1"/>
                </a:solidFill>
              </a:rPr>
              <a:t>con una mediana de </a:t>
            </a:r>
            <a:r>
              <a:rPr lang="es-MX" b="1" dirty="0">
                <a:solidFill>
                  <a:schemeClr val="accent2">
                    <a:lumMod val="75000"/>
                  </a:schemeClr>
                </a:solidFill>
              </a:rPr>
              <a:t>5 </a:t>
            </a:r>
            <a:r>
              <a:rPr lang="es-MX" sz="1400" b="1" dirty="0">
                <a:solidFill>
                  <a:schemeClr val="accent2">
                    <a:lumMod val="75000"/>
                  </a:schemeClr>
                </a:solidFill>
              </a:rPr>
              <a:t>ocasiones al año</a:t>
            </a:r>
            <a:r>
              <a:rPr lang="es-MX" sz="1100" dirty="0">
                <a:solidFill>
                  <a:schemeClr val="accent2">
                    <a:lumMod val="75000"/>
                  </a:schemeClr>
                </a:solidFill>
              </a:rPr>
              <a:t>; </a:t>
            </a:r>
            <a:r>
              <a:rPr lang="es-MX" sz="1100" dirty="0">
                <a:solidFill>
                  <a:schemeClr val="tx1"/>
                </a:solidFill>
              </a:rPr>
              <a:t>para el </a:t>
            </a:r>
            <a:r>
              <a:rPr lang="es-MX" b="1" dirty="0">
                <a:solidFill>
                  <a:schemeClr val="accent2">
                    <a:lumMod val="75000"/>
                  </a:schemeClr>
                </a:solidFill>
              </a:rPr>
              <a:t>81%</a:t>
            </a:r>
            <a:r>
              <a:rPr lang="es-MX" sz="1100" dirty="0">
                <a:solidFill>
                  <a:schemeClr val="accent2">
                    <a:lumMod val="75000"/>
                  </a:schemeClr>
                </a:solidFill>
              </a:rPr>
              <a:t> </a:t>
            </a:r>
            <a:r>
              <a:rPr lang="es-MX" sz="1100" dirty="0">
                <a:solidFill>
                  <a:schemeClr val="tx1"/>
                </a:solidFill>
              </a:rPr>
              <a:t>fue</a:t>
            </a:r>
            <a:r>
              <a:rPr lang="es-MX" sz="1100" dirty="0">
                <a:solidFill>
                  <a:schemeClr val="accent2">
                    <a:lumMod val="75000"/>
                  </a:schemeClr>
                </a:solidFill>
              </a:rPr>
              <a:t> </a:t>
            </a:r>
            <a:r>
              <a:rPr lang="es-MX" b="1" dirty="0">
                <a:solidFill>
                  <a:schemeClr val="accent2">
                    <a:lumMod val="75000"/>
                  </a:schemeClr>
                </a:solidFill>
              </a:rPr>
              <a:t>gratuito</a:t>
            </a:r>
            <a:r>
              <a:rPr lang="es-MX" sz="1100" dirty="0">
                <a:solidFill>
                  <a:srgbClr val="17342F"/>
                </a:solidFill>
              </a:rPr>
              <a:t>. </a:t>
            </a:r>
          </a:p>
        </p:txBody>
      </p:sp>
      <p:pic>
        <p:nvPicPr>
          <p:cNvPr id="26" name="Gráfico 25" descr="Señal de negación"/>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781025" y="5175578"/>
            <a:ext cx="1170665" cy="1170665"/>
          </a:xfrm>
          <a:prstGeom prst="rect">
            <a:avLst/>
          </a:prstGeom>
        </p:spPr>
      </p:pic>
      <p:pic>
        <p:nvPicPr>
          <p:cNvPr id="33" name="Gráfico 32"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94456" y="3849595"/>
            <a:ext cx="527995" cy="527995"/>
          </a:xfrm>
          <a:prstGeom prst="rect">
            <a:avLst/>
          </a:prstGeom>
        </p:spPr>
      </p:pic>
      <p:pic>
        <p:nvPicPr>
          <p:cNvPr id="34" name="Gráfico 33"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007164" y="3844555"/>
            <a:ext cx="527995" cy="527995"/>
          </a:xfrm>
          <a:prstGeom prst="rect">
            <a:avLst/>
          </a:prstGeom>
        </p:spPr>
      </p:pic>
      <p:pic>
        <p:nvPicPr>
          <p:cNvPr id="35" name="Gráfico 34"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26523" y="3849595"/>
            <a:ext cx="527995" cy="527995"/>
          </a:xfrm>
          <a:prstGeom prst="rect">
            <a:avLst/>
          </a:prstGeom>
        </p:spPr>
      </p:pic>
      <p:pic>
        <p:nvPicPr>
          <p:cNvPr id="36" name="Gráfico 35"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997669" y="3840882"/>
            <a:ext cx="527995" cy="527995"/>
          </a:xfrm>
          <a:prstGeom prst="rect">
            <a:avLst/>
          </a:prstGeom>
        </p:spPr>
      </p:pic>
      <p:pic>
        <p:nvPicPr>
          <p:cNvPr id="37" name="Gráfico 36"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517028" y="3845922"/>
            <a:ext cx="527995" cy="527995"/>
          </a:xfrm>
          <a:prstGeom prst="rect">
            <a:avLst/>
          </a:prstGeom>
        </p:spPr>
      </p:pic>
      <p:pic>
        <p:nvPicPr>
          <p:cNvPr id="38" name="Gráfico 37"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29736" y="3840882"/>
            <a:ext cx="527995" cy="527995"/>
          </a:xfrm>
          <a:prstGeom prst="rect">
            <a:avLst/>
          </a:prstGeom>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62389" y="2893363"/>
            <a:ext cx="936000" cy="936000"/>
          </a:xfrm>
          <a:prstGeom prst="rect">
            <a:avLst/>
          </a:prstGeom>
          <a:noFill/>
          <a:extLst>
            <a:ext uri="{909E8E84-426E-40DD-AFC4-6F175D3DCCD1}">
              <a14:hiddenFill xmlns:a14="http://schemas.microsoft.com/office/drawing/2010/main">
                <a:solidFill>
                  <a:srgbClr val="FFFFFF"/>
                </a:solidFill>
              </a14:hiddenFill>
            </a:ext>
          </a:extLst>
        </p:spPr>
      </p:pic>
      <p:pic>
        <p:nvPicPr>
          <p:cNvPr id="47" name="Gráfico 46" descr="Descargar desde la nube"/>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462001" y="4009634"/>
            <a:ext cx="936000" cy="936000"/>
          </a:xfrm>
          <a:prstGeom prst="rect">
            <a:avLst/>
          </a:prstGeom>
        </p:spPr>
      </p:pic>
      <p:cxnSp>
        <p:nvCxnSpPr>
          <p:cNvPr id="25" name="Conector recto 24"/>
          <p:cNvCxnSpPr>
            <a:cxnSpLocks/>
          </p:cNvCxnSpPr>
          <p:nvPr/>
        </p:nvCxnSpPr>
        <p:spPr>
          <a:xfrm>
            <a:off x="5641491" y="3829363"/>
            <a:ext cx="5478793"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5486511" y="5216984"/>
            <a:ext cx="4660380" cy="425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1200" dirty="0">
                <a:solidFill>
                  <a:srgbClr val="17342F"/>
                </a:solidFill>
              </a:rPr>
              <a:t>Los mayores consumidores tienen entre </a:t>
            </a:r>
            <a:r>
              <a:rPr lang="es-MX" b="1" dirty="0">
                <a:solidFill>
                  <a:schemeClr val="accent6"/>
                </a:solidFill>
              </a:rPr>
              <a:t>18-24</a:t>
            </a:r>
            <a:r>
              <a:rPr lang="es-MX" sz="1200" b="1" dirty="0">
                <a:solidFill>
                  <a:schemeClr val="bg2"/>
                </a:solidFill>
              </a:rPr>
              <a:t> </a:t>
            </a:r>
            <a:r>
              <a:rPr lang="es-MX" sz="1200" dirty="0">
                <a:solidFill>
                  <a:srgbClr val="17342F"/>
                </a:solidFill>
              </a:rPr>
              <a:t>años, </a:t>
            </a:r>
            <a:r>
              <a:rPr lang="es-MX" b="1" dirty="0">
                <a:solidFill>
                  <a:schemeClr val="accent6"/>
                </a:solidFill>
              </a:rPr>
              <a:t>preparatoria o universidad</a:t>
            </a:r>
            <a:r>
              <a:rPr lang="es-MX" sz="1200" dirty="0">
                <a:solidFill>
                  <a:srgbClr val="17342F"/>
                </a:solidFill>
              </a:rPr>
              <a:t>, </a:t>
            </a:r>
            <a:r>
              <a:rPr lang="es-MX" sz="1200" dirty="0" err="1">
                <a:solidFill>
                  <a:srgbClr val="17342F"/>
                </a:solidFill>
              </a:rPr>
              <a:t>NSE</a:t>
            </a:r>
            <a:r>
              <a:rPr lang="es-MX" sz="1200" dirty="0">
                <a:solidFill>
                  <a:srgbClr val="17342F"/>
                </a:solidFill>
              </a:rPr>
              <a:t> </a:t>
            </a:r>
            <a:r>
              <a:rPr lang="es-MX" b="1" dirty="0">
                <a:solidFill>
                  <a:schemeClr val="accent6"/>
                </a:solidFill>
              </a:rPr>
              <a:t>A/B/C+ </a:t>
            </a:r>
            <a:r>
              <a:rPr lang="es-MX" sz="1200" dirty="0">
                <a:solidFill>
                  <a:schemeClr val="tx1"/>
                </a:solidFill>
              </a:rPr>
              <a:t>y</a:t>
            </a:r>
            <a:r>
              <a:rPr lang="es-MX" b="1" dirty="0">
                <a:solidFill>
                  <a:schemeClr val="accent6"/>
                </a:solidFill>
              </a:rPr>
              <a:t> C</a:t>
            </a:r>
            <a:endParaRPr lang="es-MX" sz="1200" dirty="0">
              <a:solidFill>
                <a:srgbClr val="17342F"/>
              </a:solidFill>
            </a:endParaRPr>
          </a:p>
        </p:txBody>
      </p:sp>
      <p:pic>
        <p:nvPicPr>
          <p:cNvPr id="29" name="Picture 4"/>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62389" y="5083793"/>
            <a:ext cx="936000" cy="936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a:extLst>
              <a:ext uri="{FF2B5EF4-FFF2-40B4-BE49-F238E27FC236}">
                <a16:creationId xmlns="" xmlns:a16="http://schemas.microsoft.com/office/drawing/2014/main" id="{79A14146-3BC5-465E-97B8-AA527F6D0220}"/>
              </a:ext>
            </a:extLst>
          </p:cNvPr>
          <p:cNvSpPr>
            <a:spLocks noGrp="1"/>
          </p:cNvSpPr>
          <p:nvPr>
            <p:ph type="title"/>
          </p:nvPr>
        </p:nvSpPr>
        <p:spPr/>
        <p:txBody>
          <a:bodyPr/>
          <a:lstStyle/>
          <a:p>
            <a:r>
              <a:rPr lang="es-MX" b="1" dirty="0"/>
              <a:t>Estadísticas clave</a:t>
            </a:r>
          </a:p>
        </p:txBody>
      </p:sp>
      <p:pic>
        <p:nvPicPr>
          <p:cNvPr id="31" name="Gráfico 30">
            <a:extLst>
              <a:ext uri="{FF2B5EF4-FFF2-40B4-BE49-F238E27FC236}">
                <a16:creationId xmlns="" xmlns:a16="http://schemas.microsoft.com/office/drawing/2014/main" id="{26499D37-8D27-49C3-8106-F3946A5B53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143803" y="457929"/>
            <a:ext cx="1048394" cy="1044000"/>
          </a:xfrm>
          <a:prstGeom prst="rect">
            <a:avLst/>
          </a:prstGeom>
        </p:spPr>
      </p:pic>
      <p:pic>
        <p:nvPicPr>
          <p:cNvPr id="32" name="Gráfico 31" descr="Tienda">
            <a:extLst>
              <a:ext uri="{FF2B5EF4-FFF2-40B4-BE49-F238E27FC236}">
                <a16:creationId xmlns="" xmlns:a16="http://schemas.microsoft.com/office/drawing/2014/main" id="{793B49D9-EE37-4E6E-8359-0ACAE8F3DB8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456910" y="1870419"/>
            <a:ext cx="1008000" cy="1008000"/>
          </a:xfrm>
          <a:prstGeom prst="rect">
            <a:avLst/>
          </a:prstGeom>
        </p:spPr>
      </p:pic>
      <p:sp>
        <p:nvSpPr>
          <p:cNvPr id="23" name="Marcador de pie de página 3">
            <a:extLst>
              <a:ext uri="{FF2B5EF4-FFF2-40B4-BE49-F238E27FC236}">
                <a16:creationId xmlns="" xmlns:a16="http://schemas.microsoft.com/office/drawing/2014/main" id="{EF830119-A9E5-49DF-A24F-FDBCFDD0CB45}"/>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2784946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Libros</a:t>
            </a:r>
          </a:p>
        </p:txBody>
      </p:sp>
      <p:sp>
        <p:nvSpPr>
          <p:cNvPr id="5" name="Marcador de número de diapositiva 4"/>
          <p:cNvSpPr>
            <a:spLocks noGrp="1"/>
          </p:cNvSpPr>
          <p:nvPr>
            <p:ph type="sldNum" sz="quarter" idx="12"/>
          </p:nvPr>
        </p:nvSpPr>
        <p:spPr/>
        <p:txBody>
          <a:bodyPr/>
          <a:lstStyle/>
          <a:p>
            <a:fld id="{01464491-0347-46A0-80D2-6D5F5A3A80C2}" type="slidenum">
              <a:rPr lang="es-MX" smtClean="0"/>
              <a:t>55</a:t>
            </a:fld>
            <a:endParaRPr lang="es-MX"/>
          </a:p>
        </p:txBody>
      </p:sp>
      <p:pic>
        <p:nvPicPr>
          <p:cNvPr id="7" name="Gráfico 6">
            <a:extLst>
              <a:ext uri="{FF2B5EF4-FFF2-40B4-BE49-F238E27FC236}">
                <a16:creationId xmlns="" xmlns:a16="http://schemas.microsoft.com/office/drawing/2014/main" id="{F84F7F4E-BA39-42F2-9834-B8984579A75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021762" y="4564232"/>
            <a:ext cx="1044000" cy="1044000"/>
          </a:xfrm>
          <a:prstGeom prst="rect">
            <a:avLst/>
          </a:prstGeom>
        </p:spPr>
      </p:pic>
      <p:sp>
        <p:nvSpPr>
          <p:cNvPr id="6" name="Marcador de pie de página 4">
            <a:extLst>
              <a:ext uri="{FF2B5EF4-FFF2-40B4-BE49-F238E27FC236}">
                <a16:creationId xmlns="" xmlns:a16="http://schemas.microsoft.com/office/drawing/2014/main" id="{5D9F0538-55F2-4488-A0E2-841EDDE4B58E}"/>
              </a:ext>
            </a:extLst>
          </p:cNvPr>
          <p:cNvSpPr>
            <a:spLocks noGrp="1"/>
          </p:cNvSpPr>
          <p:nvPr>
            <p:ph type="ftr" sz="quarter" idx="11"/>
          </p:nvPr>
        </p:nvSpPr>
        <p:spPr>
          <a:xfrm>
            <a:off x="508000" y="6356350"/>
            <a:ext cx="4114800" cy="365125"/>
          </a:xfrm>
          <a:prstGeom prst="rect">
            <a:avLst/>
          </a:prstGeom>
        </p:spPr>
        <p:txBody>
          <a:bodyPr/>
          <a:lstStyle>
            <a:lvl1pPr>
              <a:defRPr sz="1200">
                <a:solidFill>
                  <a:schemeClr val="tx1">
                    <a:lumMod val="50000"/>
                    <a:lumOff val="50000"/>
                  </a:schemeClr>
                </a:solidFill>
              </a:defRPr>
            </a:lvl1pPr>
          </a:lstStyle>
          <a:p>
            <a:r>
              <a:rPr lang="es-MX"/>
              <a:t>Encuesta para la medición de la piratería en México. Abril 2017</a:t>
            </a:r>
          </a:p>
        </p:txBody>
      </p:sp>
    </p:spTree>
    <p:extLst>
      <p:ext uri="{BB962C8B-B14F-4D97-AF65-F5344CB8AC3E}">
        <p14:creationId xmlns:p14="http://schemas.microsoft.com/office/powerpoint/2010/main" val="1675429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27"/>
          <p:cNvSpPr>
            <a:spLocks noGrp="1"/>
          </p:cNvSpPr>
          <p:nvPr>
            <p:ph type="sldNum" sz="quarter" idx="12"/>
          </p:nvPr>
        </p:nvSpPr>
        <p:spPr/>
        <p:txBody>
          <a:bodyPr/>
          <a:lstStyle/>
          <a:p>
            <a:fld id="{01464491-0347-46A0-80D2-6D5F5A3A80C2}" type="slidenum">
              <a:rPr lang="es-MX" smtClean="0"/>
              <a:t>56</a:t>
            </a:fld>
            <a:endParaRPr lang="es-MX" dirty="0"/>
          </a:p>
        </p:txBody>
      </p:sp>
      <p:pic>
        <p:nvPicPr>
          <p:cNvPr id="9" name="Gráfico 8">
            <a:extLst>
              <a:ext uri="{FF2B5EF4-FFF2-40B4-BE49-F238E27FC236}">
                <a16:creationId xmlns="" xmlns:a16="http://schemas.microsoft.com/office/drawing/2014/main" id="{321A62EA-4DF1-44A2-86A4-BB67794CBFE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309800" y="473034"/>
            <a:ext cx="1044000" cy="1044000"/>
          </a:xfrm>
          <a:prstGeom prst="rect">
            <a:avLst/>
          </a:prstGeom>
        </p:spPr>
      </p:pic>
      <p:sp>
        <p:nvSpPr>
          <p:cNvPr id="4" name="Título 3">
            <a:extLst>
              <a:ext uri="{FF2B5EF4-FFF2-40B4-BE49-F238E27FC236}">
                <a16:creationId xmlns="" xmlns:a16="http://schemas.microsoft.com/office/drawing/2014/main" id="{8929CF42-B9D6-415B-BD84-653A31A827FD}"/>
              </a:ext>
            </a:extLst>
          </p:cNvPr>
          <p:cNvSpPr>
            <a:spLocks noGrp="1"/>
          </p:cNvSpPr>
          <p:nvPr>
            <p:ph type="title"/>
          </p:nvPr>
        </p:nvSpPr>
        <p:spPr>
          <a:xfrm>
            <a:off x="838200" y="365126"/>
            <a:ext cx="9076765" cy="1136803"/>
          </a:xfrm>
        </p:spPr>
        <p:txBody>
          <a:bodyPr/>
          <a:lstStyle/>
          <a:p>
            <a:r>
              <a:rPr lang="es-MX" sz="3200" dirty="0"/>
              <a:t>Los consumidores de </a:t>
            </a:r>
            <a:r>
              <a:rPr lang="es-MX" sz="3200" b="1" dirty="0"/>
              <a:t>libros pirata físicos </a:t>
            </a:r>
            <a:r>
              <a:rPr lang="es-MX" sz="3200" dirty="0"/>
              <a:t>equivalen al </a:t>
            </a:r>
            <a:r>
              <a:rPr lang="es-MX" sz="3200" b="1" dirty="0"/>
              <a:t>44%</a:t>
            </a:r>
            <a:r>
              <a:rPr lang="es-MX" sz="3200" dirty="0"/>
              <a:t> de los consumidores de libros físicos</a:t>
            </a:r>
          </a:p>
        </p:txBody>
      </p:sp>
      <p:pic>
        <p:nvPicPr>
          <p:cNvPr id="12" name="Gráfico 11" descr="Tienda">
            <a:extLst>
              <a:ext uri="{FF2B5EF4-FFF2-40B4-BE49-F238E27FC236}">
                <a16:creationId xmlns="" xmlns:a16="http://schemas.microsoft.com/office/drawing/2014/main" id="{D9E38F1D-B6A7-43EC-B81A-C187D20BB7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39418" y="900329"/>
            <a:ext cx="601600" cy="601600"/>
          </a:xfrm>
          <a:prstGeom prst="rect">
            <a:avLst/>
          </a:prstGeom>
        </p:spPr>
      </p:pic>
      <p:sp>
        <p:nvSpPr>
          <p:cNvPr id="8" name="Marcador de pie de página 3">
            <a:extLst>
              <a:ext uri="{FF2B5EF4-FFF2-40B4-BE49-F238E27FC236}">
                <a16:creationId xmlns="" xmlns:a16="http://schemas.microsoft.com/office/drawing/2014/main" id="{636E263E-5E75-4B02-A41A-2559BE8A15B5}"/>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2" name="CuadroTexto 1">
            <a:extLst>
              <a:ext uri="{FF2B5EF4-FFF2-40B4-BE49-F238E27FC236}">
                <a16:creationId xmlns="" xmlns:a16="http://schemas.microsoft.com/office/drawing/2014/main" id="{647AE380-37D0-47A7-A2B4-8C394700279B}"/>
              </a:ext>
            </a:extLst>
          </p:cNvPr>
          <p:cNvSpPr txBox="1"/>
          <p:nvPr/>
        </p:nvSpPr>
        <p:spPr>
          <a:xfrm>
            <a:off x="5719704" y="4516880"/>
            <a:ext cx="749629" cy="461665"/>
          </a:xfrm>
          <a:prstGeom prst="rect">
            <a:avLst/>
          </a:prstGeom>
          <a:noFill/>
        </p:spPr>
        <p:txBody>
          <a:bodyPr wrap="none" rtlCol="0">
            <a:spAutoFit/>
          </a:bodyPr>
          <a:lstStyle/>
          <a:p>
            <a:pPr algn="ctr"/>
            <a:r>
              <a:rPr lang="es-MX" sz="2400" b="1" dirty="0">
                <a:solidFill>
                  <a:schemeClr val="bg1"/>
                </a:solidFill>
              </a:rPr>
              <a:t>67%</a:t>
            </a:r>
          </a:p>
        </p:txBody>
      </p:sp>
      <p:graphicFrame>
        <p:nvGraphicFramePr>
          <p:cNvPr id="10" name="Gráfico 9">
            <a:extLst>
              <a:ext uri="{FF2B5EF4-FFF2-40B4-BE49-F238E27FC236}">
                <a16:creationId xmlns="" xmlns:a16="http://schemas.microsoft.com/office/drawing/2014/main" id="{B4F49B81-F12D-4A87-A585-F8D26FF7622F}"/>
              </a:ext>
            </a:extLst>
          </p:cNvPr>
          <p:cNvGraphicFramePr/>
          <p:nvPr>
            <p:extLst>
              <p:ext uri="{D42A27DB-BD31-4B8C-83A1-F6EECF244321}">
                <p14:modId xmlns:p14="http://schemas.microsoft.com/office/powerpoint/2010/main" val="3089460813"/>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ángulo 10">
            <a:extLst>
              <a:ext uri="{FF2B5EF4-FFF2-40B4-BE49-F238E27FC236}">
                <a16:creationId xmlns="" xmlns:a16="http://schemas.microsoft.com/office/drawing/2014/main" id="{F648E816-8013-4FFB-931E-AB7F8CF47D71}"/>
              </a:ext>
            </a:extLst>
          </p:cNvPr>
          <p:cNvSpPr/>
          <p:nvPr/>
        </p:nvSpPr>
        <p:spPr>
          <a:xfrm>
            <a:off x="8347645" y="2137129"/>
            <a:ext cx="2582301" cy="3600986"/>
          </a:xfrm>
          <a:prstGeom prst="rect">
            <a:avLst/>
          </a:prstGeom>
        </p:spPr>
        <p:txBody>
          <a:bodyPr wrap="square">
            <a:spAutoFit/>
          </a:bodyPr>
          <a:lstStyle/>
          <a:p>
            <a:pPr algn="ctr"/>
            <a:r>
              <a:rPr lang="es-MX" sz="2800" b="1" dirty="0">
                <a:solidFill>
                  <a:srgbClr val="398E92"/>
                </a:solidFill>
              </a:rPr>
              <a:t>5.2 m (33.8%)</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1.6 m (10.4%)</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15.4 m</a:t>
            </a:r>
          </a:p>
          <a:p>
            <a:pPr algn="ctr"/>
            <a:r>
              <a:rPr lang="es-MX" b="1" dirty="0">
                <a:solidFill>
                  <a:srgbClr val="7F7F7F"/>
                </a:solidFill>
              </a:rPr>
              <a:t>Usuarios de libros físicos</a:t>
            </a:r>
          </a:p>
        </p:txBody>
      </p:sp>
      <p:sp>
        <p:nvSpPr>
          <p:cNvPr id="13" name="CuadroTexto 12">
            <a:extLst>
              <a:ext uri="{FF2B5EF4-FFF2-40B4-BE49-F238E27FC236}">
                <a16:creationId xmlns="" xmlns:a16="http://schemas.microsoft.com/office/drawing/2014/main" id="{E82EEEFB-49C6-4CE7-A968-EC4A84C29004}"/>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409101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27"/>
          <p:cNvSpPr>
            <a:spLocks noGrp="1"/>
          </p:cNvSpPr>
          <p:nvPr>
            <p:ph type="sldNum" sz="quarter" idx="12"/>
          </p:nvPr>
        </p:nvSpPr>
        <p:spPr/>
        <p:txBody>
          <a:bodyPr/>
          <a:lstStyle/>
          <a:p>
            <a:fld id="{01464491-0347-46A0-80D2-6D5F5A3A80C2}" type="slidenum">
              <a:rPr lang="es-MX" smtClean="0"/>
              <a:t>57</a:t>
            </a:fld>
            <a:endParaRPr lang="es-MX" dirty="0"/>
          </a:p>
        </p:txBody>
      </p:sp>
      <p:pic>
        <p:nvPicPr>
          <p:cNvPr id="9" name="Gráfico 8">
            <a:extLst>
              <a:ext uri="{FF2B5EF4-FFF2-40B4-BE49-F238E27FC236}">
                <a16:creationId xmlns="" xmlns:a16="http://schemas.microsoft.com/office/drawing/2014/main" id="{321A62EA-4DF1-44A2-86A4-BB67794CBFE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309800" y="473034"/>
            <a:ext cx="1044000" cy="1044000"/>
          </a:xfrm>
          <a:prstGeom prst="rect">
            <a:avLst/>
          </a:prstGeom>
        </p:spPr>
      </p:pic>
      <p:sp>
        <p:nvSpPr>
          <p:cNvPr id="4" name="Título 3">
            <a:extLst>
              <a:ext uri="{FF2B5EF4-FFF2-40B4-BE49-F238E27FC236}">
                <a16:creationId xmlns="" xmlns:a16="http://schemas.microsoft.com/office/drawing/2014/main" id="{851C6BBB-5E3C-46C6-A657-3E2F9685E226}"/>
              </a:ext>
            </a:extLst>
          </p:cNvPr>
          <p:cNvSpPr>
            <a:spLocks noGrp="1"/>
          </p:cNvSpPr>
          <p:nvPr>
            <p:ph type="title"/>
          </p:nvPr>
        </p:nvSpPr>
        <p:spPr/>
        <p:txBody>
          <a:bodyPr/>
          <a:lstStyle/>
          <a:p>
            <a:r>
              <a:rPr lang="es-MX" sz="3200" dirty="0"/>
              <a:t>Los consumidores de </a:t>
            </a:r>
            <a:r>
              <a:rPr lang="es-MX" sz="3200" b="1" dirty="0"/>
              <a:t>libros</a:t>
            </a:r>
            <a:r>
              <a:rPr lang="es-MX" sz="3200" dirty="0"/>
              <a:t> </a:t>
            </a:r>
            <a:r>
              <a:rPr lang="es-MX" sz="3200" b="1" dirty="0"/>
              <a:t>pirata digitales </a:t>
            </a:r>
            <a:r>
              <a:rPr lang="es-MX" sz="3200" dirty="0"/>
              <a:t>equivalen al </a:t>
            </a:r>
            <a:r>
              <a:rPr lang="es-MX" sz="3200" b="1" dirty="0"/>
              <a:t>48%</a:t>
            </a:r>
            <a:r>
              <a:rPr lang="es-MX" sz="3200" dirty="0"/>
              <a:t> de los consumidores de libros digitales</a:t>
            </a:r>
          </a:p>
        </p:txBody>
      </p:sp>
      <p:pic>
        <p:nvPicPr>
          <p:cNvPr id="11" name="Gráfico 10" descr="Descargar desde la nube">
            <a:extLst>
              <a:ext uri="{FF2B5EF4-FFF2-40B4-BE49-F238E27FC236}">
                <a16:creationId xmlns="" xmlns:a16="http://schemas.microsoft.com/office/drawing/2014/main" id="{BAB135B7-B8C6-4A11-A528-AB5E5C246FF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39818" y="933527"/>
            <a:ext cx="601200" cy="601200"/>
          </a:xfrm>
          <a:prstGeom prst="rect">
            <a:avLst/>
          </a:prstGeom>
        </p:spPr>
      </p:pic>
      <p:sp>
        <p:nvSpPr>
          <p:cNvPr id="8" name="Marcador de pie de página 3">
            <a:extLst>
              <a:ext uri="{FF2B5EF4-FFF2-40B4-BE49-F238E27FC236}">
                <a16:creationId xmlns="" xmlns:a16="http://schemas.microsoft.com/office/drawing/2014/main" id="{51401539-2986-4BCF-8EE7-928B2117F92F}"/>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10" name="CuadroTexto 9">
            <a:extLst>
              <a:ext uri="{FF2B5EF4-FFF2-40B4-BE49-F238E27FC236}">
                <a16:creationId xmlns="" xmlns:a16="http://schemas.microsoft.com/office/drawing/2014/main" id="{120BA35C-FE63-4725-92FF-F6E7A7F3695F}"/>
              </a:ext>
            </a:extLst>
          </p:cNvPr>
          <p:cNvSpPr txBox="1"/>
          <p:nvPr/>
        </p:nvSpPr>
        <p:spPr>
          <a:xfrm>
            <a:off x="5719704" y="4516880"/>
            <a:ext cx="761747" cy="461665"/>
          </a:xfrm>
          <a:prstGeom prst="rect">
            <a:avLst/>
          </a:prstGeom>
          <a:noFill/>
        </p:spPr>
        <p:txBody>
          <a:bodyPr wrap="none" rtlCol="0">
            <a:spAutoFit/>
          </a:bodyPr>
          <a:lstStyle/>
          <a:p>
            <a:pPr algn="ctr"/>
            <a:r>
              <a:rPr lang="es-MX" sz="2400" b="1" dirty="0">
                <a:solidFill>
                  <a:schemeClr val="bg1"/>
                </a:solidFill>
              </a:rPr>
              <a:t>38%</a:t>
            </a:r>
          </a:p>
        </p:txBody>
      </p:sp>
      <p:graphicFrame>
        <p:nvGraphicFramePr>
          <p:cNvPr id="12" name="Gráfico 11">
            <a:extLst>
              <a:ext uri="{FF2B5EF4-FFF2-40B4-BE49-F238E27FC236}">
                <a16:creationId xmlns="" xmlns:a16="http://schemas.microsoft.com/office/drawing/2014/main" id="{4F6CE387-1109-420B-AA85-BE509619F7C7}"/>
              </a:ext>
            </a:extLst>
          </p:cNvPr>
          <p:cNvGraphicFramePr/>
          <p:nvPr>
            <p:extLst>
              <p:ext uri="{D42A27DB-BD31-4B8C-83A1-F6EECF244321}">
                <p14:modId xmlns:p14="http://schemas.microsoft.com/office/powerpoint/2010/main" val="2832808995"/>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ángulo 12">
            <a:extLst>
              <a:ext uri="{FF2B5EF4-FFF2-40B4-BE49-F238E27FC236}">
                <a16:creationId xmlns="" xmlns:a16="http://schemas.microsoft.com/office/drawing/2014/main" id="{3E6A4CA9-052B-4412-852D-3AF6820091C9}"/>
              </a:ext>
            </a:extLst>
          </p:cNvPr>
          <p:cNvSpPr/>
          <p:nvPr/>
        </p:nvSpPr>
        <p:spPr>
          <a:xfrm>
            <a:off x="8347645" y="2137129"/>
            <a:ext cx="2582301" cy="3600986"/>
          </a:xfrm>
          <a:prstGeom prst="rect">
            <a:avLst/>
          </a:prstGeom>
        </p:spPr>
        <p:txBody>
          <a:bodyPr wrap="square">
            <a:spAutoFit/>
          </a:bodyPr>
          <a:lstStyle/>
          <a:p>
            <a:pPr algn="ctr"/>
            <a:r>
              <a:rPr lang="es-MX" sz="2800" b="1" dirty="0">
                <a:solidFill>
                  <a:srgbClr val="398E92"/>
                </a:solidFill>
              </a:rPr>
              <a:t>3.2 m (38.1%)</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0.8 m (9.5%)</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8.4 m</a:t>
            </a:r>
          </a:p>
          <a:p>
            <a:pPr algn="ctr"/>
            <a:r>
              <a:rPr lang="es-MX" b="1" dirty="0">
                <a:solidFill>
                  <a:srgbClr val="7F7F7F"/>
                </a:solidFill>
              </a:rPr>
              <a:t>Usuarios de libros</a:t>
            </a:r>
          </a:p>
          <a:p>
            <a:pPr algn="ctr"/>
            <a:r>
              <a:rPr lang="es-MX" b="1" dirty="0">
                <a:solidFill>
                  <a:srgbClr val="7F7F7F"/>
                </a:solidFill>
              </a:rPr>
              <a:t>digitales</a:t>
            </a:r>
          </a:p>
        </p:txBody>
      </p:sp>
      <p:sp>
        <p:nvSpPr>
          <p:cNvPr id="14" name="CuadroTexto 13">
            <a:extLst>
              <a:ext uri="{FF2B5EF4-FFF2-40B4-BE49-F238E27FC236}">
                <a16:creationId xmlns="" xmlns:a16="http://schemas.microsoft.com/office/drawing/2014/main" id="{6B64A110-B863-4FDE-AD19-2A3776C12B81}"/>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14442446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27"/>
          <p:cNvSpPr>
            <a:spLocks noGrp="1"/>
          </p:cNvSpPr>
          <p:nvPr>
            <p:ph type="sldNum" sz="quarter" idx="12"/>
          </p:nvPr>
        </p:nvSpPr>
        <p:spPr/>
        <p:txBody>
          <a:bodyPr/>
          <a:lstStyle/>
          <a:p>
            <a:fld id="{01464491-0347-46A0-80D2-6D5F5A3A80C2}" type="slidenum">
              <a:rPr lang="es-MX" smtClean="0"/>
              <a:t>58</a:t>
            </a:fld>
            <a:endParaRPr lang="es-MX" dirty="0"/>
          </a:p>
        </p:txBody>
      </p:sp>
      <p:pic>
        <p:nvPicPr>
          <p:cNvPr id="9" name="Gráfico 8">
            <a:extLst>
              <a:ext uri="{FF2B5EF4-FFF2-40B4-BE49-F238E27FC236}">
                <a16:creationId xmlns="" xmlns:a16="http://schemas.microsoft.com/office/drawing/2014/main" id="{321A62EA-4DF1-44A2-86A4-BB67794CBFE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309800" y="473034"/>
            <a:ext cx="1044000" cy="1044000"/>
          </a:xfrm>
          <a:prstGeom prst="rect">
            <a:avLst/>
          </a:prstGeom>
        </p:spPr>
      </p:pic>
      <p:sp>
        <p:nvSpPr>
          <p:cNvPr id="4" name="Título 3">
            <a:extLst>
              <a:ext uri="{FF2B5EF4-FFF2-40B4-BE49-F238E27FC236}">
                <a16:creationId xmlns="" xmlns:a16="http://schemas.microsoft.com/office/drawing/2014/main" id="{851C6BBB-5E3C-46C6-A657-3E2F9685E226}"/>
              </a:ext>
            </a:extLst>
          </p:cNvPr>
          <p:cNvSpPr>
            <a:spLocks noGrp="1"/>
          </p:cNvSpPr>
          <p:nvPr>
            <p:ph type="title"/>
          </p:nvPr>
        </p:nvSpPr>
        <p:spPr/>
        <p:txBody>
          <a:bodyPr/>
          <a:lstStyle/>
          <a:p>
            <a:r>
              <a:rPr lang="es-MX" sz="3200" dirty="0"/>
              <a:t>Los consumidores de </a:t>
            </a:r>
            <a:r>
              <a:rPr lang="es-MX" sz="3200" b="1" dirty="0"/>
              <a:t>libros</a:t>
            </a:r>
            <a:r>
              <a:rPr lang="es-MX" sz="3200" dirty="0"/>
              <a:t> </a:t>
            </a:r>
            <a:r>
              <a:rPr lang="es-MX" sz="3200" b="1" dirty="0"/>
              <a:t>pirata </a:t>
            </a:r>
            <a:r>
              <a:rPr lang="es-MX" sz="3200" dirty="0"/>
              <a:t>equivalen al </a:t>
            </a:r>
            <a:r>
              <a:rPr lang="es-MX" sz="3200" b="1" dirty="0"/>
              <a:t>50%</a:t>
            </a:r>
            <a:r>
              <a:rPr lang="es-MX" sz="3200" dirty="0"/>
              <a:t> de los consumidores de libros</a:t>
            </a:r>
          </a:p>
        </p:txBody>
      </p:sp>
      <p:sp>
        <p:nvSpPr>
          <p:cNvPr id="8" name="Marcador de pie de página 3">
            <a:extLst>
              <a:ext uri="{FF2B5EF4-FFF2-40B4-BE49-F238E27FC236}">
                <a16:creationId xmlns="" xmlns:a16="http://schemas.microsoft.com/office/drawing/2014/main" id="{51401539-2986-4BCF-8EE7-928B2117F92F}"/>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10" name="CuadroTexto 9">
            <a:extLst>
              <a:ext uri="{FF2B5EF4-FFF2-40B4-BE49-F238E27FC236}">
                <a16:creationId xmlns="" xmlns:a16="http://schemas.microsoft.com/office/drawing/2014/main" id="{120BA35C-FE63-4725-92FF-F6E7A7F3695F}"/>
              </a:ext>
            </a:extLst>
          </p:cNvPr>
          <p:cNvSpPr txBox="1"/>
          <p:nvPr/>
        </p:nvSpPr>
        <p:spPr>
          <a:xfrm>
            <a:off x="5719704" y="4516880"/>
            <a:ext cx="761747" cy="461665"/>
          </a:xfrm>
          <a:prstGeom prst="rect">
            <a:avLst/>
          </a:prstGeom>
          <a:noFill/>
        </p:spPr>
        <p:txBody>
          <a:bodyPr wrap="none" rtlCol="0">
            <a:spAutoFit/>
          </a:bodyPr>
          <a:lstStyle/>
          <a:p>
            <a:pPr algn="ctr"/>
            <a:r>
              <a:rPr lang="es-MX" sz="2400" b="1" dirty="0">
                <a:solidFill>
                  <a:schemeClr val="bg1"/>
                </a:solidFill>
              </a:rPr>
              <a:t>38%</a:t>
            </a:r>
          </a:p>
        </p:txBody>
      </p:sp>
      <p:graphicFrame>
        <p:nvGraphicFramePr>
          <p:cNvPr id="12" name="Gráfico 11">
            <a:extLst>
              <a:ext uri="{FF2B5EF4-FFF2-40B4-BE49-F238E27FC236}">
                <a16:creationId xmlns="" xmlns:a16="http://schemas.microsoft.com/office/drawing/2014/main" id="{4F6CE387-1109-420B-AA85-BE509619F7C7}"/>
              </a:ext>
            </a:extLst>
          </p:cNvPr>
          <p:cNvGraphicFramePr/>
          <p:nvPr>
            <p:extLst>
              <p:ext uri="{D42A27DB-BD31-4B8C-83A1-F6EECF244321}">
                <p14:modId xmlns:p14="http://schemas.microsoft.com/office/powerpoint/2010/main" val="2689484101"/>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ángulo 12">
            <a:extLst>
              <a:ext uri="{FF2B5EF4-FFF2-40B4-BE49-F238E27FC236}">
                <a16:creationId xmlns="" xmlns:a16="http://schemas.microsoft.com/office/drawing/2014/main" id="{3E6A4CA9-052B-4412-852D-3AF6820091C9}"/>
              </a:ext>
            </a:extLst>
          </p:cNvPr>
          <p:cNvSpPr/>
          <p:nvPr/>
        </p:nvSpPr>
        <p:spPr>
          <a:xfrm>
            <a:off x="8347645" y="2137129"/>
            <a:ext cx="2582301" cy="3323987"/>
          </a:xfrm>
          <a:prstGeom prst="rect">
            <a:avLst/>
          </a:prstGeom>
        </p:spPr>
        <p:txBody>
          <a:bodyPr wrap="square">
            <a:spAutoFit/>
          </a:bodyPr>
          <a:lstStyle/>
          <a:p>
            <a:pPr algn="ctr"/>
            <a:r>
              <a:rPr lang="es-MX" sz="2800" b="1" dirty="0">
                <a:solidFill>
                  <a:srgbClr val="398E92"/>
                </a:solidFill>
              </a:rPr>
              <a:t>6.8 m (37.8%)</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2.2 m (12.2%)</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18 m</a:t>
            </a:r>
          </a:p>
          <a:p>
            <a:pPr algn="ctr"/>
            <a:r>
              <a:rPr lang="es-MX" b="1" dirty="0">
                <a:solidFill>
                  <a:srgbClr val="7F7F7F"/>
                </a:solidFill>
              </a:rPr>
              <a:t>Usuarios de libros</a:t>
            </a:r>
          </a:p>
        </p:txBody>
      </p:sp>
      <p:sp>
        <p:nvSpPr>
          <p:cNvPr id="14" name="CuadroTexto 13">
            <a:extLst>
              <a:ext uri="{FF2B5EF4-FFF2-40B4-BE49-F238E27FC236}">
                <a16:creationId xmlns="" xmlns:a16="http://schemas.microsoft.com/office/drawing/2014/main" id="{6B64A110-B863-4FDE-AD19-2A3776C12B81}"/>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3009667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59</a:t>
            </a:fld>
            <a:endParaRPr lang="es-MX" dirty="0"/>
          </a:p>
        </p:txBody>
      </p:sp>
      <p:graphicFrame>
        <p:nvGraphicFramePr>
          <p:cNvPr id="113" name="Gráfico 112"/>
          <p:cNvGraphicFramePr/>
          <p:nvPr>
            <p:extLst>
              <p:ext uri="{D42A27DB-BD31-4B8C-83A1-F6EECF244321}">
                <p14:modId xmlns:p14="http://schemas.microsoft.com/office/powerpoint/2010/main" val="3043623289"/>
              </p:ext>
            </p:extLst>
          </p:nvPr>
        </p:nvGraphicFramePr>
        <p:xfrm>
          <a:off x="2928000" y="1909633"/>
          <a:ext cx="6336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22" name="Gráfico 21">
            <a:extLst>
              <a:ext uri="{FF2B5EF4-FFF2-40B4-BE49-F238E27FC236}">
                <a16:creationId xmlns="" xmlns:a16="http://schemas.microsoft.com/office/drawing/2014/main" id="{ECAAC67F-7DAE-41A0-A6EE-744BD8126F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309800" y="473034"/>
            <a:ext cx="1044000" cy="1044000"/>
          </a:xfrm>
          <a:prstGeom prst="rect">
            <a:avLst/>
          </a:prstGeom>
        </p:spPr>
      </p:pic>
      <p:sp>
        <p:nvSpPr>
          <p:cNvPr id="6" name="Título 5">
            <a:extLst>
              <a:ext uri="{FF2B5EF4-FFF2-40B4-BE49-F238E27FC236}">
                <a16:creationId xmlns="" xmlns:a16="http://schemas.microsoft.com/office/drawing/2014/main" id="{DA664A15-ECA9-4F9D-98CD-98C130BFC881}"/>
              </a:ext>
            </a:extLst>
          </p:cNvPr>
          <p:cNvSpPr>
            <a:spLocks noGrp="1"/>
          </p:cNvSpPr>
          <p:nvPr>
            <p:ph type="title"/>
          </p:nvPr>
        </p:nvSpPr>
        <p:spPr>
          <a:xfrm>
            <a:off x="838199" y="365126"/>
            <a:ext cx="9282953" cy="1136803"/>
          </a:xfrm>
        </p:spPr>
        <p:txBody>
          <a:bodyPr/>
          <a:lstStyle/>
          <a:p>
            <a:r>
              <a:rPr lang="es-MX" dirty="0"/>
              <a:t>El </a:t>
            </a:r>
            <a:r>
              <a:rPr lang="es-MX" b="1" dirty="0"/>
              <a:t>50%</a:t>
            </a:r>
            <a:r>
              <a:rPr lang="es-MX" dirty="0"/>
              <a:t> de los consumidores de </a:t>
            </a:r>
            <a:r>
              <a:rPr lang="es-MX" b="1" dirty="0"/>
              <a:t>libros pirata físicos</a:t>
            </a:r>
            <a:r>
              <a:rPr lang="es-MX" dirty="0"/>
              <a:t> lo hacen </a:t>
            </a:r>
            <a:r>
              <a:rPr lang="es-MX" b="1" dirty="0"/>
              <a:t>más de 2 veces </a:t>
            </a:r>
            <a:r>
              <a:rPr lang="es-MX" dirty="0"/>
              <a:t>al año.</a:t>
            </a:r>
          </a:p>
        </p:txBody>
      </p:sp>
      <p:pic>
        <p:nvPicPr>
          <p:cNvPr id="25" name="Gráfico 24" descr="Tienda">
            <a:extLst>
              <a:ext uri="{FF2B5EF4-FFF2-40B4-BE49-F238E27FC236}">
                <a16:creationId xmlns="" xmlns:a16="http://schemas.microsoft.com/office/drawing/2014/main" id="{F6EDC748-D73F-4F80-A615-BA8ED3198CE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grpSp>
        <p:nvGrpSpPr>
          <p:cNvPr id="11" name="Grupo 10">
            <a:extLst>
              <a:ext uri="{FF2B5EF4-FFF2-40B4-BE49-F238E27FC236}">
                <a16:creationId xmlns="" xmlns:a16="http://schemas.microsoft.com/office/drawing/2014/main" id="{34304024-8262-44C6-8885-5EA318E8D73C}"/>
              </a:ext>
            </a:extLst>
          </p:cNvPr>
          <p:cNvGrpSpPr/>
          <p:nvPr/>
        </p:nvGrpSpPr>
        <p:grpSpPr>
          <a:xfrm>
            <a:off x="5092206" y="2760403"/>
            <a:ext cx="790580" cy="3126549"/>
            <a:chOff x="2902778" y="1880137"/>
            <a:chExt cx="354124" cy="1659491"/>
          </a:xfrm>
        </p:grpSpPr>
        <p:cxnSp>
          <p:nvCxnSpPr>
            <p:cNvPr id="12" name="Conector recto 11">
              <a:extLst>
                <a:ext uri="{FF2B5EF4-FFF2-40B4-BE49-F238E27FC236}">
                  <a16:creationId xmlns="" xmlns:a16="http://schemas.microsoft.com/office/drawing/2014/main" id="{3F8325CD-C39F-4890-B95D-6875D603DBB8}"/>
                </a:ext>
              </a:extLst>
            </p:cNvPr>
            <p:cNvCxnSpPr>
              <a:cxnSpLocks/>
            </p:cNvCxnSpPr>
            <p:nvPr/>
          </p:nvCxnSpPr>
          <p:spPr>
            <a:xfrm flipV="1">
              <a:off x="2902778" y="1958360"/>
              <a:ext cx="0" cy="1581268"/>
            </a:xfrm>
            <a:prstGeom prst="line">
              <a:avLst/>
            </a:prstGeom>
            <a:ln w="25400" cap="rnd">
              <a:solidFill>
                <a:schemeClr val="accent6">
                  <a:lumMod val="75000"/>
                  <a:lumOff val="25000"/>
                </a:schemeClr>
              </a:solidFill>
              <a:prstDash val="sysDot"/>
            </a:ln>
          </p:spPr>
          <p:style>
            <a:lnRef idx="3">
              <a:schemeClr val="accent5"/>
            </a:lnRef>
            <a:fillRef idx="0">
              <a:schemeClr val="accent5"/>
            </a:fillRef>
            <a:effectRef idx="2">
              <a:schemeClr val="accent5"/>
            </a:effectRef>
            <a:fontRef idx="minor">
              <a:schemeClr val="tx1"/>
            </a:fontRef>
          </p:style>
        </p:cxnSp>
        <p:sp>
          <p:nvSpPr>
            <p:cNvPr id="13" name="CuadroTexto 12">
              <a:extLst>
                <a:ext uri="{FF2B5EF4-FFF2-40B4-BE49-F238E27FC236}">
                  <a16:creationId xmlns="" xmlns:a16="http://schemas.microsoft.com/office/drawing/2014/main" id="{04441725-9AEB-430E-88D4-9E8AC5AB93E3}"/>
                </a:ext>
              </a:extLst>
            </p:cNvPr>
            <p:cNvSpPr txBox="1"/>
            <p:nvPr/>
          </p:nvSpPr>
          <p:spPr>
            <a:xfrm>
              <a:off x="2915693" y="1880137"/>
              <a:ext cx="341209" cy="245040"/>
            </a:xfrm>
            <a:prstGeom prst="rect">
              <a:avLst/>
            </a:prstGeom>
            <a:noFill/>
          </p:spPr>
          <p:txBody>
            <a:bodyPr wrap="none" rtlCol="0">
              <a:spAutoFit/>
            </a:bodyPr>
            <a:lstStyle/>
            <a:p>
              <a:pPr algn="ctr"/>
              <a:r>
                <a:rPr lang="es-MX" sz="1200" b="1" dirty="0">
                  <a:solidFill>
                    <a:schemeClr val="accent6">
                      <a:lumMod val="75000"/>
                      <a:lumOff val="25000"/>
                    </a:schemeClr>
                  </a:solidFill>
                </a:rPr>
                <a:t>mediana</a:t>
              </a:r>
            </a:p>
            <a:p>
              <a:pPr algn="ctr"/>
              <a:r>
                <a:rPr lang="es-MX" sz="1200" b="1" dirty="0">
                  <a:solidFill>
                    <a:schemeClr val="accent6">
                      <a:lumMod val="75000"/>
                      <a:lumOff val="25000"/>
                    </a:schemeClr>
                  </a:solidFill>
                </a:rPr>
                <a:t>2</a:t>
              </a:r>
            </a:p>
          </p:txBody>
        </p:sp>
      </p:grpSp>
      <p:sp>
        <p:nvSpPr>
          <p:cNvPr id="10" name="Marcador de pie de página 3">
            <a:extLst>
              <a:ext uri="{FF2B5EF4-FFF2-40B4-BE49-F238E27FC236}">
                <a16:creationId xmlns="" xmlns:a16="http://schemas.microsoft.com/office/drawing/2014/main" id="{68F6C34F-A6ED-43B0-90B1-A77D9E7A500C}"/>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42961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ítulo 35"/>
          <p:cNvSpPr>
            <a:spLocks noGrp="1"/>
          </p:cNvSpPr>
          <p:nvPr>
            <p:ph type="title"/>
          </p:nvPr>
        </p:nvSpPr>
        <p:spPr/>
        <p:txBody>
          <a:bodyPr/>
          <a:lstStyle/>
          <a:p>
            <a:r>
              <a:rPr lang="es-MX" dirty="0"/>
              <a:t>Se estima que </a:t>
            </a:r>
            <a:r>
              <a:rPr lang="es-MX" b="1" dirty="0"/>
              <a:t>37.5 millones </a:t>
            </a:r>
            <a:r>
              <a:rPr lang="es-MX" dirty="0"/>
              <a:t>de mexicanos consumieron </a:t>
            </a:r>
            <a:r>
              <a:rPr lang="es-MX" b="1" dirty="0"/>
              <a:t>música pirata </a:t>
            </a:r>
            <a:r>
              <a:rPr lang="es-MX" dirty="0"/>
              <a:t>el año pasado</a:t>
            </a:r>
          </a:p>
        </p:txBody>
      </p:sp>
      <p:graphicFrame>
        <p:nvGraphicFramePr>
          <p:cNvPr id="11" name="Marcador de contenido 10">
            <a:extLst>
              <a:ext uri="{FF2B5EF4-FFF2-40B4-BE49-F238E27FC236}">
                <a16:creationId xmlns="" xmlns:a16="http://schemas.microsoft.com/office/drawing/2014/main" id="{679A3405-8036-4CEC-ADF8-0A371446C12A}"/>
              </a:ext>
            </a:extLst>
          </p:cNvPr>
          <p:cNvGraphicFramePr>
            <a:graphicFrameLocks noGrp="1"/>
          </p:cNvGraphicFramePr>
          <p:nvPr>
            <p:ph idx="4294967295"/>
            <p:extLst>
              <p:ext uri="{D42A27DB-BD31-4B8C-83A1-F6EECF244321}">
                <p14:modId xmlns:p14="http://schemas.microsoft.com/office/powerpoint/2010/main" val="2612804906"/>
              </p:ext>
            </p:extLst>
          </p:nvPr>
        </p:nvGraphicFramePr>
        <p:xfrm>
          <a:off x="1474694" y="1681163"/>
          <a:ext cx="5266765"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número de diapositiva 4"/>
          <p:cNvSpPr>
            <a:spLocks noGrp="1"/>
          </p:cNvSpPr>
          <p:nvPr>
            <p:ph type="sldNum" sz="quarter" idx="12"/>
          </p:nvPr>
        </p:nvSpPr>
        <p:spPr>
          <a:xfrm>
            <a:off x="8610600" y="6356350"/>
            <a:ext cx="2743200" cy="365125"/>
          </a:xfrm>
        </p:spPr>
        <p:txBody>
          <a:bodyPr/>
          <a:lstStyle/>
          <a:p>
            <a:fld id="{01464491-0347-46A0-80D2-6D5F5A3A80C2}" type="slidenum">
              <a:rPr lang="es-MX" smtClean="0"/>
              <a:pPr/>
              <a:t>6</a:t>
            </a:fld>
            <a:endParaRPr lang="es-MX" dirty="0"/>
          </a:p>
        </p:txBody>
      </p:sp>
      <p:sp>
        <p:nvSpPr>
          <p:cNvPr id="22" name="Rectángulo 21"/>
          <p:cNvSpPr/>
          <p:nvPr/>
        </p:nvSpPr>
        <p:spPr>
          <a:xfrm>
            <a:off x="7399899" y="2267146"/>
            <a:ext cx="2582301" cy="3323987"/>
          </a:xfrm>
          <a:prstGeom prst="rect">
            <a:avLst/>
          </a:prstGeom>
        </p:spPr>
        <p:txBody>
          <a:bodyPr wrap="square">
            <a:spAutoFit/>
          </a:bodyPr>
          <a:lstStyle/>
          <a:p>
            <a:pPr algn="ctr"/>
            <a:r>
              <a:rPr lang="es-MX" sz="2800" b="1" dirty="0">
                <a:solidFill>
                  <a:srgbClr val="398E92"/>
                </a:solidFill>
              </a:rPr>
              <a:t>35.3 m (68.4%)</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2.2 m (4.3%)</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14.1 m (27.3%)</a:t>
            </a:r>
          </a:p>
          <a:p>
            <a:pPr algn="ctr"/>
            <a:r>
              <a:rPr lang="es-MX" b="1" dirty="0">
                <a:solidFill>
                  <a:srgbClr val="7F7F7F"/>
                </a:solidFill>
              </a:rPr>
              <a:t>No piratas</a:t>
            </a:r>
          </a:p>
        </p:txBody>
      </p:sp>
      <p:pic>
        <p:nvPicPr>
          <p:cNvPr id="8" name="Gráfico 7" descr="Música">
            <a:extLst>
              <a:ext uri="{FF2B5EF4-FFF2-40B4-BE49-F238E27FC236}">
                <a16:creationId xmlns="" xmlns:a16="http://schemas.microsoft.com/office/drawing/2014/main" id="{ACE159FF-BE1D-48FD-88ED-4D6AE5541A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91482" y="439611"/>
            <a:ext cx="1062318" cy="1062318"/>
          </a:xfrm>
          <a:prstGeom prst="rect">
            <a:avLst/>
          </a:prstGeom>
        </p:spPr>
      </p:pic>
      <p:sp>
        <p:nvSpPr>
          <p:cNvPr id="7" name="Marcador de pie de página 3">
            <a:extLst>
              <a:ext uri="{FF2B5EF4-FFF2-40B4-BE49-F238E27FC236}">
                <a16:creationId xmlns="" xmlns:a16="http://schemas.microsoft.com/office/drawing/2014/main" id="{3D4B006A-BDBA-4DEA-8F26-09973EC53C48}"/>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265979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60</a:t>
            </a:fld>
            <a:endParaRPr lang="es-MX" dirty="0"/>
          </a:p>
        </p:txBody>
      </p:sp>
      <p:graphicFrame>
        <p:nvGraphicFramePr>
          <p:cNvPr id="114" name="Gráfico 113"/>
          <p:cNvGraphicFramePr/>
          <p:nvPr>
            <p:extLst>
              <p:ext uri="{D42A27DB-BD31-4B8C-83A1-F6EECF244321}">
                <p14:modId xmlns:p14="http://schemas.microsoft.com/office/powerpoint/2010/main" val="643488704"/>
              </p:ext>
            </p:extLst>
          </p:nvPr>
        </p:nvGraphicFramePr>
        <p:xfrm>
          <a:off x="2928000" y="1896555"/>
          <a:ext cx="6336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22" name="Gráfico 21">
            <a:extLst>
              <a:ext uri="{FF2B5EF4-FFF2-40B4-BE49-F238E27FC236}">
                <a16:creationId xmlns="" xmlns:a16="http://schemas.microsoft.com/office/drawing/2014/main" id="{ECAAC67F-7DAE-41A0-A6EE-744BD8126F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309800" y="473034"/>
            <a:ext cx="1044000" cy="1044000"/>
          </a:xfrm>
          <a:prstGeom prst="rect">
            <a:avLst/>
          </a:prstGeom>
        </p:spPr>
      </p:pic>
      <p:sp>
        <p:nvSpPr>
          <p:cNvPr id="6" name="Título 5">
            <a:extLst>
              <a:ext uri="{FF2B5EF4-FFF2-40B4-BE49-F238E27FC236}">
                <a16:creationId xmlns="" xmlns:a16="http://schemas.microsoft.com/office/drawing/2014/main" id="{DA664A15-ECA9-4F9D-98CD-98C130BFC881}"/>
              </a:ext>
            </a:extLst>
          </p:cNvPr>
          <p:cNvSpPr>
            <a:spLocks noGrp="1"/>
          </p:cNvSpPr>
          <p:nvPr>
            <p:ph type="title"/>
          </p:nvPr>
        </p:nvSpPr>
        <p:spPr>
          <a:xfrm>
            <a:off x="838200" y="365126"/>
            <a:ext cx="9372600" cy="1136803"/>
          </a:xfrm>
        </p:spPr>
        <p:txBody>
          <a:bodyPr/>
          <a:lstStyle/>
          <a:p>
            <a:r>
              <a:rPr lang="es-MX" dirty="0"/>
              <a:t>El </a:t>
            </a:r>
            <a:r>
              <a:rPr lang="es-MX" b="1" dirty="0"/>
              <a:t>42%</a:t>
            </a:r>
            <a:r>
              <a:rPr lang="es-MX" dirty="0"/>
              <a:t> de los consumidores de </a:t>
            </a:r>
            <a:r>
              <a:rPr lang="es-MX" b="1" dirty="0"/>
              <a:t>libros pirata digitales </a:t>
            </a:r>
            <a:r>
              <a:rPr lang="es-MX" dirty="0"/>
              <a:t>lo hacen </a:t>
            </a:r>
            <a:r>
              <a:rPr lang="es-MX" b="1" dirty="0"/>
              <a:t>más de 2 veces </a:t>
            </a:r>
            <a:r>
              <a:rPr lang="es-MX" dirty="0"/>
              <a:t>al año</a:t>
            </a:r>
          </a:p>
        </p:txBody>
      </p:sp>
      <p:pic>
        <p:nvPicPr>
          <p:cNvPr id="14" name="Gráfico 13" descr="Descargar desde la nube">
            <a:extLst>
              <a:ext uri="{FF2B5EF4-FFF2-40B4-BE49-F238E27FC236}">
                <a16:creationId xmlns="" xmlns:a16="http://schemas.microsoft.com/office/drawing/2014/main" id="{02F9B9C4-CC2B-43A9-A48F-C135BFE6087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grpSp>
        <p:nvGrpSpPr>
          <p:cNvPr id="11" name="Grupo 10">
            <a:extLst>
              <a:ext uri="{FF2B5EF4-FFF2-40B4-BE49-F238E27FC236}">
                <a16:creationId xmlns="" xmlns:a16="http://schemas.microsoft.com/office/drawing/2014/main" id="{12410A36-EA7D-4AAD-9174-7D72273402E5}"/>
              </a:ext>
            </a:extLst>
          </p:cNvPr>
          <p:cNvGrpSpPr/>
          <p:nvPr/>
        </p:nvGrpSpPr>
        <p:grpSpPr>
          <a:xfrm>
            <a:off x="5092206" y="2760403"/>
            <a:ext cx="790580" cy="3126549"/>
            <a:chOff x="2902778" y="1880137"/>
            <a:chExt cx="354124" cy="1659491"/>
          </a:xfrm>
        </p:grpSpPr>
        <p:cxnSp>
          <p:nvCxnSpPr>
            <p:cNvPr id="12" name="Conector recto 11">
              <a:extLst>
                <a:ext uri="{FF2B5EF4-FFF2-40B4-BE49-F238E27FC236}">
                  <a16:creationId xmlns="" xmlns:a16="http://schemas.microsoft.com/office/drawing/2014/main" id="{7D4F0F33-5A72-48D6-94AD-7B4D93CB377B}"/>
                </a:ext>
              </a:extLst>
            </p:cNvPr>
            <p:cNvCxnSpPr>
              <a:cxnSpLocks/>
            </p:cNvCxnSpPr>
            <p:nvPr/>
          </p:nvCxnSpPr>
          <p:spPr>
            <a:xfrm flipV="1">
              <a:off x="2902778" y="1958360"/>
              <a:ext cx="0" cy="1581268"/>
            </a:xfrm>
            <a:prstGeom prst="line">
              <a:avLst/>
            </a:prstGeom>
            <a:ln w="25400" cap="rnd">
              <a:solidFill>
                <a:schemeClr val="accent6">
                  <a:lumMod val="75000"/>
                  <a:lumOff val="25000"/>
                </a:schemeClr>
              </a:solidFill>
              <a:prstDash val="sysDot"/>
            </a:ln>
          </p:spPr>
          <p:style>
            <a:lnRef idx="3">
              <a:schemeClr val="accent5"/>
            </a:lnRef>
            <a:fillRef idx="0">
              <a:schemeClr val="accent5"/>
            </a:fillRef>
            <a:effectRef idx="2">
              <a:schemeClr val="accent5"/>
            </a:effectRef>
            <a:fontRef idx="minor">
              <a:schemeClr val="tx1"/>
            </a:fontRef>
          </p:style>
        </p:cxnSp>
        <p:sp>
          <p:nvSpPr>
            <p:cNvPr id="13" name="CuadroTexto 12">
              <a:extLst>
                <a:ext uri="{FF2B5EF4-FFF2-40B4-BE49-F238E27FC236}">
                  <a16:creationId xmlns="" xmlns:a16="http://schemas.microsoft.com/office/drawing/2014/main" id="{0EC3E5A9-A16B-4E3C-8228-48CA81A20AF2}"/>
                </a:ext>
              </a:extLst>
            </p:cNvPr>
            <p:cNvSpPr txBox="1"/>
            <p:nvPr/>
          </p:nvSpPr>
          <p:spPr>
            <a:xfrm>
              <a:off x="2915693" y="1880137"/>
              <a:ext cx="341209" cy="245040"/>
            </a:xfrm>
            <a:prstGeom prst="rect">
              <a:avLst/>
            </a:prstGeom>
            <a:noFill/>
          </p:spPr>
          <p:txBody>
            <a:bodyPr wrap="none" rtlCol="0">
              <a:spAutoFit/>
            </a:bodyPr>
            <a:lstStyle/>
            <a:p>
              <a:pPr algn="ctr"/>
              <a:r>
                <a:rPr lang="es-MX" sz="1200" b="1" dirty="0">
                  <a:solidFill>
                    <a:schemeClr val="accent6">
                      <a:lumMod val="75000"/>
                      <a:lumOff val="25000"/>
                    </a:schemeClr>
                  </a:solidFill>
                </a:rPr>
                <a:t>mediana</a:t>
              </a:r>
            </a:p>
            <a:p>
              <a:pPr algn="ctr"/>
              <a:r>
                <a:rPr lang="es-MX" sz="1200" b="1" dirty="0">
                  <a:solidFill>
                    <a:schemeClr val="accent6">
                      <a:lumMod val="75000"/>
                      <a:lumOff val="25000"/>
                    </a:schemeClr>
                  </a:solidFill>
                </a:rPr>
                <a:t>2</a:t>
              </a:r>
            </a:p>
          </p:txBody>
        </p:sp>
      </p:grpSp>
      <p:sp>
        <p:nvSpPr>
          <p:cNvPr id="10" name="Marcador de pie de página 3">
            <a:extLst>
              <a:ext uri="{FF2B5EF4-FFF2-40B4-BE49-F238E27FC236}">
                <a16:creationId xmlns="" xmlns:a16="http://schemas.microsoft.com/office/drawing/2014/main" id="{12F5D231-5854-4885-AC71-EA986C3B30DF}"/>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1780160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61</a:t>
            </a:fld>
            <a:endParaRPr lang="es-MX" dirty="0"/>
          </a:p>
        </p:txBody>
      </p:sp>
      <p:graphicFrame>
        <p:nvGraphicFramePr>
          <p:cNvPr id="81" name="Gráfico 80"/>
          <p:cNvGraphicFramePr/>
          <p:nvPr>
            <p:extLst>
              <p:ext uri="{D42A27DB-BD31-4B8C-83A1-F6EECF244321}">
                <p14:modId xmlns:p14="http://schemas.microsoft.com/office/powerpoint/2010/main" val="24814190"/>
              </p:ext>
            </p:extLst>
          </p:nvPr>
        </p:nvGraphicFramePr>
        <p:xfrm>
          <a:off x="2916188" y="1903560"/>
          <a:ext cx="6336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22" name="Gráfico 21">
            <a:extLst>
              <a:ext uri="{FF2B5EF4-FFF2-40B4-BE49-F238E27FC236}">
                <a16:creationId xmlns="" xmlns:a16="http://schemas.microsoft.com/office/drawing/2014/main" id="{ECAAC67F-7DAE-41A0-A6EE-744BD8126F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309800" y="473034"/>
            <a:ext cx="1044000" cy="1044000"/>
          </a:xfrm>
          <a:prstGeom prst="rect">
            <a:avLst/>
          </a:prstGeom>
        </p:spPr>
      </p:pic>
      <p:sp>
        <p:nvSpPr>
          <p:cNvPr id="6" name="Título 5">
            <a:extLst>
              <a:ext uri="{FF2B5EF4-FFF2-40B4-BE49-F238E27FC236}">
                <a16:creationId xmlns="" xmlns:a16="http://schemas.microsoft.com/office/drawing/2014/main" id="{DA664A15-ECA9-4F9D-98CD-98C130BFC881}"/>
              </a:ext>
            </a:extLst>
          </p:cNvPr>
          <p:cNvSpPr>
            <a:spLocks noGrp="1"/>
          </p:cNvSpPr>
          <p:nvPr>
            <p:ph type="title"/>
          </p:nvPr>
        </p:nvSpPr>
        <p:spPr/>
        <p:txBody>
          <a:bodyPr/>
          <a:lstStyle/>
          <a:p>
            <a:r>
              <a:rPr lang="es-MX" sz="3200" dirty="0"/>
              <a:t>Se estima que los consumidores </a:t>
            </a:r>
            <a:r>
              <a:rPr lang="es-MX" sz="3200" b="1" dirty="0"/>
              <a:t>gastaron</a:t>
            </a:r>
            <a:r>
              <a:rPr lang="es-MX" sz="3200" dirty="0"/>
              <a:t> </a:t>
            </a:r>
            <a:r>
              <a:rPr lang="es-MX" sz="3200" b="1" dirty="0"/>
              <a:t>1,688 </a:t>
            </a:r>
            <a:r>
              <a:rPr lang="es-MX" sz="3200" b="1" dirty="0" err="1"/>
              <a:t>mdp</a:t>
            </a:r>
            <a:r>
              <a:rPr lang="es-MX" sz="3200" dirty="0"/>
              <a:t> en </a:t>
            </a:r>
            <a:r>
              <a:rPr lang="es-MX" sz="3200" b="1" dirty="0"/>
              <a:t>libros</a:t>
            </a:r>
            <a:r>
              <a:rPr lang="es-MX" sz="3200" dirty="0"/>
              <a:t> </a:t>
            </a:r>
            <a:r>
              <a:rPr lang="es-MX" sz="3200" b="1" dirty="0"/>
              <a:t>pirata físicos</a:t>
            </a:r>
          </a:p>
        </p:txBody>
      </p:sp>
      <p:pic>
        <p:nvPicPr>
          <p:cNvPr id="23" name="Gráfico 22" descr="Tienda">
            <a:extLst>
              <a:ext uri="{FF2B5EF4-FFF2-40B4-BE49-F238E27FC236}">
                <a16:creationId xmlns="" xmlns:a16="http://schemas.microsoft.com/office/drawing/2014/main" id="{A7EA2793-1304-4A03-88D7-59250350C5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sp>
        <p:nvSpPr>
          <p:cNvPr id="11" name="CuadroTexto 10">
            <a:extLst>
              <a:ext uri="{FF2B5EF4-FFF2-40B4-BE49-F238E27FC236}">
                <a16:creationId xmlns="" xmlns:a16="http://schemas.microsoft.com/office/drawing/2014/main" id="{830624AA-02CE-4620-9DCF-74629C7A7F34}"/>
              </a:ext>
            </a:extLst>
          </p:cNvPr>
          <p:cNvSpPr txBox="1"/>
          <p:nvPr/>
        </p:nvSpPr>
        <p:spPr>
          <a:xfrm>
            <a:off x="3507895" y="2324094"/>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Promedio</a:t>
            </a:r>
          </a:p>
        </p:txBody>
      </p:sp>
      <p:sp>
        <p:nvSpPr>
          <p:cNvPr id="12" name="CuadroTexto 11">
            <a:extLst>
              <a:ext uri="{FF2B5EF4-FFF2-40B4-BE49-F238E27FC236}">
                <a16:creationId xmlns="" xmlns:a16="http://schemas.microsoft.com/office/drawing/2014/main" id="{14F114B8-BA72-42EC-A1B2-B1CB9331A61F}"/>
              </a:ext>
            </a:extLst>
          </p:cNvPr>
          <p:cNvSpPr txBox="1"/>
          <p:nvPr/>
        </p:nvSpPr>
        <p:spPr>
          <a:xfrm>
            <a:off x="3507895" y="2785759"/>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$ 124.25</a:t>
            </a:r>
          </a:p>
        </p:txBody>
      </p:sp>
      <p:sp>
        <p:nvSpPr>
          <p:cNvPr id="9" name="Marcador de pie de página 3">
            <a:extLst>
              <a:ext uri="{FF2B5EF4-FFF2-40B4-BE49-F238E27FC236}">
                <a16:creationId xmlns="" xmlns:a16="http://schemas.microsoft.com/office/drawing/2014/main" id="{B7F36100-627D-4BAE-9198-92049D379284}"/>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2" name="Rectángulo 1">
            <a:extLst>
              <a:ext uri="{FF2B5EF4-FFF2-40B4-BE49-F238E27FC236}">
                <a16:creationId xmlns="" xmlns:a16="http://schemas.microsoft.com/office/drawing/2014/main" id="{D760F709-BDD8-4487-827D-5AEFAA10F043}"/>
              </a:ext>
            </a:extLst>
          </p:cNvPr>
          <p:cNvSpPr/>
          <p:nvPr/>
        </p:nvSpPr>
        <p:spPr>
          <a:xfrm>
            <a:off x="9592456" y="2533956"/>
            <a:ext cx="2165685" cy="2308324"/>
          </a:xfrm>
          <a:prstGeom prst="rect">
            <a:avLst/>
          </a:prstGeom>
          <a:ln w="25400">
            <a:solidFill>
              <a:schemeClr val="accent1"/>
            </a:solidFill>
          </a:ln>
        </p:spPr>
        <p:txBody>
          <a:bodyPr wrap="square">
            <a:spAutoFit/>
          </a:bodyPr>
          <a:lstStyle/>
          <a:p>
            <a:pPr algn="ctr"/>
            <a:r>
              <a:rPr lang="es-MX" sz="2400" b="1" dirty="0">
                <a:solidFill>
                  <a:schemeClr val="tx2">
                    <a:lumMod val="90000"/>
                    <a:lumOff val="10000"/>
                  </a:schemeClr>
                </a:solidFill>
                <a:latin typeface="Corbel" panose="020B0503020204020204" pitchFamily="34" charset="0"/>
              </a:rPr>
              <a:t>Se estima que el año pasado se gastaron 1,688 </a:t>
            </a:r>
            <a:r>
              <a:rPr lang="es-MX" sz="2400" b="1" dirty="0" err="1">
                <a:solidFill>
                  <a:schemeClr val="tx2">
                    <a:lumMod val="90000"/>
                    <a:lumOff val="10000"/>
                  </a:schemeClr>
                </a:solidFill>
                <a:latin typeface="Corbel" panose="020B0503020204020204" pitchFamily="34" charset="0"/>
              </a:rPr>
              <a:t>mdp</a:t>
            </a:r>
            <a:r>
              <a:rPr lang="es-MX" sz="2400" b="1" dirty="0">
                <a:solidFill>
                  <a:schemeClr val="tx2">
                    <a:lumMod val="90000"/>
                    <a:lumOff val="10000"/>
                  </a:schemeClr>
                </a:solidFill>
                <a:latin typeface="Corbel" panose="020B0503020204020204" pitchFamily="34" charset="0"/>
              </a:rPr>
              <a:t> en libros pirata físicos</a:t>
            </a:r>
          </a:p>
        </p:txBody>
      </p:sp>
    </p:spTree>
    <p:extLst>
      <p:ext uri="{BB962C8B-B14F-4D97-AF65-F5344CB8AC3E}">
        <p14:creationId xmlns:p14="http://schemas.microsoft.com/office/powerpoint/2010/main" val="1897095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62</a:t>
            </a:fld>
            <a:endParaRPr lang="es-MX" dirty="0"/>
          </a:p>
        </p:txBody>
      </p:sp>
      <p:graphicFrame>
        <p:nvGraphicFramePr>
          <p:cNvPr id="91" name="Gráfico 90"/>
          <p:cNvGraphicFramePr/>
          <p:nvPr>
            <p:extLst>
              <p:ext uri="{D42A27DB-BD31-4B8C-83A1-F6EECF244321}">
                <p14:modId xmlns:p14="http://schemas.microsoft.com/office/powerpoint/2010/main" val="2051306246"/>
              </p:ext>
            </p:extLst>
          </p:nvPr>
        </p:nvGraphicFramePr>
        <p:xfrm>
          <a:off x="2934806" y="1903560"/>
          <a:ext cx="6336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22" name="Gráfico 21">
            <a:extLst>
              <a:ext uri="{FF2B5EF4-FFF2-40B4-BE49-F238E27FC236}">
                <a16:creationId xmlns="" xmlns:a16="http://schemas.microsoft.com/office/drawing/2014/main" id="{ECAAC67F-7DAE-41A0-A6EE-744BD8126F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309800" y="473034"/>
            <a:ext cx="1044000" cy="1044000"/>
          </a:xfrm>
          <a:prstGeom prst="rect">
            <a:avLst/>
          </a:prstGeom>
        </p:spPr>
      </p:pic>
      <p:sp>
        <p:nvSpPr>
          <p:cNvPr id="6" name="Título 5">
            <a:extLst>
              <a:ext uri="{FF2B5EF4-FFF2-40B4-BE49-F238E27FC236}">
                <a16:creationId xmlns="" xmlns:a16="http://schemas.microsoft.com/office/drawing/2014/main" id="{DA664A15-ECA9-4F9D-98CD-98C130BFC881}"/>
              </a:ext>
            </a:extLst>
          </p:cNvPr>
          <p:cNvSpPr>
            <a:spLocks noGrp="1"/>
          </p:cNvSpPr>
          <p:nvPr>
            <p:ph type="title"/>
          </p:nvPr>
        </p:nvSpPr>
        <p:spPr/>
        <p:txBody>
          <a:bodyPr/>
          <a:lstStyle/>
          <a:p>
            <a:r>
              <a:rPr lang="es-MX" dirty="0"/>
              <a:t>El </a:t>
            </a:r>
            <a:r>
              <a:rPr lang="es-MX" b="1" dirty="0"/>
              <a:t>78%</a:t>
            </a:r>
            <a:r>
              <a:rPr lang="es-MX" dirty="0"/>
              <a:t> de los consumidores de </a:t>
            </a:r>
            <a:r>
              <a:rPr lang="es-MX" b="1" dirty="0"/>
              <a:t>libros pirata digitales</a:t>
            </a:r>
            <a:r>
              <a:rPr lang="es-MX" b="1" i="1" dirty="0"/>
              <a:t> </a:t>
            </a:r>
            <a:r>
              <a:rPr lang="es-MX" dirty="0"/>
              <a:t>lo hicieron </a:t>
            </a:r>
            <a:r>
              <a:rPr lang="es-MX" b="1" dirty="0"/>
              <a:t>gratuitamente</a:t>
            </a:r>
          </a:p>
        </p:txBody>
      </p:sp>
      <p:pic>
        <p:nvPicPr>
          <p:cNvPr id="13" name="Gráfico 12" descr="Descargar desde la nube">
            <a:extLst>
              <a:ext uri="{FF2B5EF4-FFF2-40B4-BE49-F238E27FC236}">
                <a16:creationId xmlns="" xmlns:a16="http://schemas.microsoft.com/office/drawing/2014/main" id="{87337370-89F3-4678-8D78-3FF879E15C5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11" name="CuadroTexto 10">
            <a:extLst>
              <a:ext uri="{FF2B5EF4-FFF2-40B4-BE49-F238E27FC236}">
                <a16:creationId xmlns="" xmlns:a16="http://schemas.microsoft.com/office/drawing/2014/main" id="{356DBB6B-DD59-4F62-B8D6-FB6720E64789}"/>
              </a:ext>
            </a:extLst>
          </p:cNvPr>
          <p:cNvSpPr txBox="1"/>
          <p:nvPr/>
        </p:nvSpPr>
        <p:spPr>
          <a:xfrm>
            <a:off x="5306715" y="2610501"/>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Promedio</a:t>
            </a:r>
          </a:p>
        </p:txBody>
      </p:sp>
      <p:sp>
        <p:nvSpPr>
          <p:cNvPr id="12" name="CuadroTexto 11">
            <a:extLst>
              <a:ext uri="{FF2B5EF4-FFF2-40B4-BE49-F238E27FC236}">
                <a16:creationId xmlns="" xmlns:a16="http://schemas.microsoft.com/office/drawing/2014/main" id="{C868F7FC-1FDE-4A1B-A940-E074953BE661}"/>
              </a:ext>
            </a:extLst>
          </p:cNvPr>
          <p:cNvSpPr txBox="1"/>
          <p:nvPr/>
        </p:nvSpPr>
        <p:spPr>
          <a:xfrm>
            <a:off x="5306715" y="3072166"/>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$ 29.90</a:t>
            </a:r>
          </a:p>
        </p:txBody>
      </p:sp>
      <p:sp>
        <p:nvSpPr>
          <p:cNvPr id="9" name="Marcador de pie de página 3">
            <a:extLst>
              <a:ext uri="{FF2B5EF4-FFF2-40B4-BE49-F238E27FC236}">
                <a16:creationId xmlns="" xmlns:a16="http://schemas.microsoft.com/office/drawing/2014/main" id="{94D6B333-7D73-4513-81CD-FCD80F61E91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10" name="Rectángulo 9">
            <a:extLst>
              <a:ext uri="{FF2B5EF4-FFF2-40B4-BE49-F238E27FC236}">
                <a16:creationId xmlns="" xmlns:a16="http://schemas.microsoft.com/office/drawing/2014/main" id="{EB6F21B5-EAC3-458D-A2B9-400D2F336AAB}"/>
              </a:ext>
            </a:extLst>
          </p:cNvPr>
          <p:cNvSpPr/>
          <p:nvPr/>
        </p:nvSpPr>
        <p:spPr>
          <a:xfrm>
            <a:off x="9577465" y="2655472"/>
            <a:ext cx="2165685" cy="2308324"/>
          </a:xfrm>
          <a:prstGeom prst="rect">
            <a:avLst/>
          </a:prstGeom>
          <a:ln w="25400">
            <a:solidFill>
              <a:schemeClr val="accent1"/>
            </a:solidFill>
          </a:ln>
        </p:spPr>
        <p:txBody>
          <a:bodyPr wrap="square">
            <a:spAutoFit/>
          </a:bodyPr>
          <a:lstStyle/>
          <a:p>
            <a:pPr algn="ctr"/>
            <a:r>
              <a:rPr lang="es-MX" sz="2400" b="1" dirty="0">
                <a:solidFill>
                  <a:schemeClr val="tx2">
                    <a:lumMod val="90000"/>
                    <a:lumOff val="10000"/>
                  </a:schemeClr>
                </a:solidFill>
                <a:latin typeface="Corbel" panose="020B0503020204020204" pitchFamily="34" charset="0"/>
              </a:rPr>
              <a:t>Se estima que el año pasado se gastaron 243 </a:t>
            </a:r>
            <a:r>
              <a:rPr lang="es-MX" sz="2400" b="1" dirty="0" err="1">
                <a:solidFill>
                  <a:schemeClr val="tx2">
                    <a:lumMod val="90000"/>
                    <a:lumOff val="10000"/>
                  </a:schemeClr>
                </a:solidFill>
                <a:latin typeface="Corbel" panose="020B0503020204020204" pitchFamily="34" charset="0"/>
              </a:rPr>
              <a:t>mdp</a:t>
            </a:r>
            <a:r>
              <a:rPr lang="es-MX" sz="2400" b="1" dirty="0">
                <a:solidFill>
                  <a:schemeClr val="tx2">
                    <a:lumMod val="90000"/>
                    <a:lumOff val="10000"/>
                  </a:schemeClr>
                </a:solidFill>
                <a:latin typeface="Corbel" panose="020B0503020204020204" pitchFamily="34" charset="0"/>
              </a:rPr>
              <a:t> en libros pirata digitales</a:t>
            </a:r>
          </a:p>
        </p:txBody>
      </p:sp>
    </p:spTree>
    <p:extLst>
      <p:ext uri="{BB962C8B-B14F-4D97-AF65-F5344CB8AC3E}">
        <p14:creationId xmlns:p14="http://schemas.microsoft.com/office/powerpoint/2010/main" val="33945346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63</a:t>
            </a:fld>
            <a:endParaRPr lang="es-MX"/>
          </a:p>
        </p:txBody>
      </p:sp>
      <p:grpSp>
        <p:nvGrpSpPr>
          <p:cNvPr id="3" name="Grupo 2"/>
          <p:cNvGrpSpPr/>
          <p:nvPr/>
        </p:nvGrpSpPr>
        <p:grpSpPr>
          <a:xfrm>
            <a:off x="3441000" y="1913572"/>
            <a:ext cx="5310000" cy="4356000"/>
            <a:chOff x="3441000" y="2018162"/>
            <a:chExt cx="5310000" cy="4356000"/>
          </a:xfrm>
        </p:grpSpPr>
        <p:graphicFrame>
          <p:nvGraphicFramePr>
            <p:cNvPr id="43" name="Gráfico 42"/>
            <p:cNvGraphicFramePr/>
            <p:nvPr>
              <p:extLst>
                <p:ext uri="{D42A27DB-BD31-4B8C-83A1-F6EECF244321}">
                  <p14:modId xmlns:p14="http://schemas.microsoft.com/office/powerpoint/2010/main" val="3989836039"/>
                </p:ext>
              </p:extLst>
            </p:nvPr>
          </p:nvGraphicFramePr>
          <p:xfrm>
            <a:off x="3441000" y="2018162"/>
            <a:ext cx="5310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44" name="Imagen 43"/>
            <p:cNvPicPr>
              <a:picLocks noChangeAspect="1"/>
            </p:cNvPicPr>
            <p:nvPr/>
          </p:nvPicPr>
          <p:blipFill>
            <a:blip r:embed="rId3">
              <a:duotone>
                <a:schemeClr val="accent2">
                  <a:shade val="45000"/>
                  <a:satMod val="135000"/>
                </a:schemeClr>
                <a:prstClr val="white"/>
              </a:duotone>
            </a:blip>
            <a:stretch>
              <a:fillRect/>
            </a:stretch>
          </p:blipFill>
          <p:spPr>
            <a:xfrm>
              <a:off x="5799260" y="2351368"/>
              <a:ext cx="593480" cy="648000"/>
            </a:xfrm>
            <a:prstGeom prst="roundRect">
              <a:avLst>
                <a:gd name="adj" fmla="val 50000"/>
              </a:avLst>
            </a:prstGeom>
          </p:spPr>
        </p:pic>
        <p:pic>
          <p:nvPicPr>
            <p:cNvPr id="45" name="Imagen 44"/>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417051" y="4451674"/>
              <a:ext cx="666516" cy="648000"/>
            </a:xfrm>
            <a:prstGeom prst="rect">
              <a:avLst/>
            </a:prstGeom>
          </p:spPr>
        </p:pic>
        <p:pic>
          <p:nvPicPr>
            <p:cNvPr id="46" name="Imagen 45"/>
            <p:cNvPicPr>
              <a:picLocks noChangeAspect="1"/>
            </p:cNvPicPr>
            <p:nvPr/>
          </p:nvPicPr>
          <p:blipFill>
            <a:blip r:embed="rId5">
              <a:duotone>
                <a:schemeClr val="accent1">
                  <a:shade val="45000"/>
                  <a:satMod val="135000"/>
                </a:schemeClr>
                <a:prstClr val="white"/>
              </a:duotone>
            </a:blip>
            <a:stretch>
              <a:fillRect/>
            </a:stretch>
          </p:blipFill>
          <p:spPr>
            <a:xfrm>
              <a:off x="4240379" y="3983987"/>
              <a:ext cx="445108" cy="648000"/>
            </a:xfrm>
            <a:prstGeom prst="rect">
              <a:avLst/>
            </a:prstGeom>
          </p:spPr>
        </p:pic>
      </p:grpSp>
      <p:pic>
        <p:nvPicPr>
          <p:cNvPr id="23" name="Gráfico 22">
            <a:extLst>
              <a:ext uri="{FF2B5EF4-FFF2-40B4-BE49-F238E27FC236}">
                <a16:creationId xmlns="" xmlns:a16="http://schemas.microsoft.com/office/drawing/2014/main" id="{B755B180-BC6C-4D31-B4B9-FC3B8891FDD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309800" y="473034"/>
            <a:ext cx="1044000" cy="1044000"/>
          </a:xfrm>
          <a:prstGeom prst="rect">
            <a:avLst/>
          </a:prstGeom>
        </p:spPr>
      </p:pic>
      <p:sp>
        <p:nvSpPr>
          <p:cNvPr id="7" name="Título 6">
            <a:extLst>
              <a:ext uri="{FF2B5EF4-FFF2-40B4-BE49-F238E27FC236}">
                <a16:creationId xmlns="" xmlns:a16="http://schemas.microsoft.com/office/drawing/2014/main" id="{7DFD2064-2DF0-40F6-A69F-F3B6A5393113}"/>
              </a:ext>
            </a:extLst>
          </p:cNvPr>
          <p:cNvSpPr>
            <a:spLocks noGrp="1"/>
          </p:cNvSpPr>
          <p:nvPr>
            <p:ph type="title"/>
          </p:nvPr>
        </p:nvSpPr>
        <p:spPr/>
        <p:txBody>
          <a:bodyPr/>
          <a:lstStyle/>
          <a:p>
            <a:r>
              <a:rPr lang="es-MX" dirty="0"/>
              <a:t>La principal razón de consumo de </a:t>
            </a:r>
            <a:r>
              <a:rPr lang="es-MX" b="1" dirty="0"/>
              <a:t>libros pirata físicos </a:t>
            </a:r>
            <a:r>
              <a:rPr lang="es-MX" dirty="0"/>
              <a:t>es el </a:t>
            </a:r>
            <a:r>
              <a:rPr lang="es-MX" b="1" dirty="0"/>
              <a:t>precio</a:t>
            </a:r>
          </a:p>
        </p:txBody>
      </p:sp>
      <p:pic>
        <p:nvPicPr>
          <p:cNvPr id="15" name="Gráfico 14" descr="Tienda">
            <a:extLst>
              <a:ext uri="{FF2B5EF4-FFF2-40B4-BE49-F238E27FC236}">
                <a16:creationId xmlns="" xmlns:a16="http://schemas.microsoft.com/office/drawing/2014/main" id="{7E39DD13-0378-413B-A328-6DC874C76C4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239418" y="900329"/>
            <a:ext cx="601600" cy="601600"/>
          </a:xfrm>
          <a:prstGeom prst="rect">
            <a:avLst/>
          </a:prstGeom>
        </p:spPr>
      </p:pic>
      <p:sp>
        <p:nvSpPr>
          <p:cNvPr id="11" name="Marcador de pie de página 3">
            <a:extLst>
              <a:ext uri="{FF2B5EF4-FFF2-40B4-BE49-F238E27FC236}">
                <a16:creationId xmlns="" xmlns:a16="http://schemas.microsoft.com/office/drawing/2014/main" id="{F63D9DCA-45AA-4DB2-993D-86FD33EDF05D}"/>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3818007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64</a:t>
            </a:fld>
            <a:endParaRPr lang="es-MX"/>
          </a:p>
        </p:txBody>
      </p:sp>
      <p:graphicFrame>
        <p:nvGraphicFramePr>
          <p:cNvPr id="47" name="Gráfico 46"/>
          <p:cNvGraphicFramePr/>
          <p:nvPr>
            <p:extLst>
              <p:ext uri="{D42A27DB-BD31-4B8C-83A1-F6EECF244321}">
                <p14:modId xmlns:p14="http://schemas.microsoft.com/office/powerpoint/2010/main" val="4139022970"/>
              </p:ext>
            </p:extLst>
          </p:nvPr>
        </p:nvGraphicFramePr>
        <p:xfrm>
          <a:off x="3439520" y="1900766"/>
          <a:ext cx="5310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48" name="Imagen 47"/>
          <p:cNvPicPr>
            <a:picLocks noChangeAspect="1"/>
          </p:cNvPicPr>
          <p:nvPr/>
        </p:nvPicPr>
        <p:blipFill>
          <a:blip r:embed="rId3">
            <a:duotone>
              <a:schemeClr val="accent2">
                <a:shade val="45000"/>
                <a:satMod val="135000"/>
              </a:schemeClr>
              <a:prstClr val="white"/>
            </a:duotone>
          </a:blip>
          <a:stretch>
            <a:fillRect/>
          </a:stretch>
        </p:blipFill>
        <p:spPr>
          <a:xfrm>
            <a:off x="5782774" y="4541504"/>
            <a:ext cx="626452" cy="684000"/>
          </a:xfrm>
          <a:prstGeom prst="rect">
            <a:avLst/>
          </a:prstGeom>
        </p:spPr>
      </p:pic>
      <p:pic>
        <p:nvPicPr>
          <p:cNvPr id="49" name="Imagen 48"/>
          <p:cNvPicPr>
            <a:picLocks noChangeAspect="1"/>
          </p:cNvPicPr>
          <p:nvPr/>
        </p:nvPicPr>
        <p:blipFill>
          <a:blip r:embed="rId4">
            <a:duotone>
              <a:schemeClr val="accent3">
                <a:shade val="45000"/>
                <a:satMod val="135000"/>
              </a:schemeClr>
              <a:prstClr val="white"/>
            </a:duotone>
          </a:blip>
          <a:stretch>
            <a:fillRect/>
          </a:stretch>
        </p:blipFill>
        <p:spPr>
          <a:xfrm>
            <a:off x="7441977" y="3983338"/>
            <a:ext cx="646831" cy="684000"/>
          </a:xfrm>
          <a:prstGeom prst="rect">
            <a:avLst/>
          </a:prstGeom>
        </p:spPr>
      </p:pic>
      <p:pic>
        <p:nvPicPr>
          <p:cNvPr id="51" name="Imagen 50"/>
          <p:cNvPicPr>
            <a:picLocks noChangeAspect="1"/>
          </p:cNvPicPr>
          <p:nvPr/>
        </p:nvPicPr>
        <p:blipFill>
          <a:blip r:embed="rId5">
            <a:duotone>
              <a:schemeClr val="accent1">
                <a:shade val="45000"/>
                <a:satMod val="135000"/>
              </a:schemeClr>
              <a:prstClr val="white"/>
            </a:duotone>
          </a:blip>
          <a:stretch>
            <a:fillRect/>
          </a:stretch>
        </p:blipFill>
        <p:spPr>
          <a:xfrm>
            <a:off x="4183527" y="2232139"/>
            <a:ext cx="511504" cy="684000"/>
          </a:xfrm>
          <a:prstGeom prst="rect">
            <a:avLst/>
          </a:prstGeom>
        </p:spPr>
      </p:pic>
      <p:pic>
        <p:nvPicPr>
          <p:cNvPr id="23" name="Gráfico 22">
            <a:extLst>
              <a:ext uri="{FF2B5EF4-FFF2-40B4-BE49-F238E27FC236}">
                <a16:creationId xmlns="" xmlns:a16="http://schemas.microsoft.com/office/drawing/2014/main" id="{B755B180-BC6C-4D31-B4B9-FC3B8891FDD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309800" y="473034"/>
            <a:ext cx="1044000" cy="1044000"/>
          </a:xfrm>
          <a:prstGeom prst="rect">
            <a:avLst/>
          </a:prstGeom>
        </p:spPr>
      </p:pic>
      <p:sp>
        <p:nvSpPr>
          <p:cNvPr id="7" name="Título 6">
            <a:extLst>
              <a:ext uri="{FF2B5EF4-FFF2-40B4-BE49-F238E27FC236}">
                <a16:creationId xmlns="" xmlns:a16="http://schemas.microsoft.com/office/drawing/2014/main" id="{7DFD2064-2DF0-40F6-A69F-F3B6A5393113}"/>
              </a:ext>
            </a:extLst>
          </p:cNvPr>
          <p:cNvSpPr>
            <a:spLocks noGrp="1"/>
          </p:cNvSpPr>
          <p:nvPr>
            <p:ph type="title"/>
          </p:nvPr>
        </p:nvSpPr>
        <p:spPr>
          <a:xfrm>
            <a:off x="838200" y="365126"/>
            <a:ext cx="9049871" cy="1136803"/>
          </a:xfrm>
        </p:spPr>
        <p:txBody>
          <a:bodyPr/>
          <a:lstStyle/>
          <a:p>
            <a:r>
              <a:rPr lang="es-MX" dirty="0"/>
              <a:t>La principal razón de consumo de </a:t>
            </a:r>
            <a:r>
              <a:rPr lang="es-MX" b="1" dirty="0"/>
              <a:t>libros pirata digitales </a:t>
            </a:r>
            <a:r>
              <a:rPr lang="es-MX" dirty="0"/>
              <a:t>es la </a:t>
            </a:r>
            <a:r>
              <a:rPr lang="es-MX" b="1" dirty="0"/>
              <a:t>facilidad de adquisición</a:t>
            </a:r>
          </a:p>
        </p:txBody>
      </p:sp>
      <p:pic>
        <p:nvPicPr>
          <p:cNvPr id="26" name="Gráfico 25" descr="Descargar desde la nube">
            <a:extLst>
              <a:ext uri="{FF2B5EF4-FFF2-40B4-BE49-F238E27FC236}">
                <a16:creationId xmlns="" xmlns:a16="http://schemas.microsoft.com/office/drawing/2014/main" id="{816C9D68-566B-42D0-8710-5880932566D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239818" y="933527"/>
            <a:ext cx="601200" cy="601200"/>
          </a:xfrm>
          <a:prstGeom prst="rect">
            <a:avLst/>
          </a:prstGeom>
        </p:spPr>
      </p:pic>
      <p:sp>
        <p:nvSpPr>
          <p:cNvPr id="10" name="Marcador de pie de página 3">
            <a:extLst>
              <a:ext uri="{FF2B5EF4-FFF2-40B4-BE49-F238E27FC236}">
                <a16:creationId xmlns="" xmlns:a16="http://schemas.microsoft.com/office/drawing/2014/main" id="{749109B9-29A4-429A-A281-B79D547769EF}"/>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1714035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65</a:t>
            </a:fld>
            <a:endParaRPr lang="es-MX" dirty="0"/>
          </a:p>
        </p:txBody>
      </p:sp>
      <p:sp>
        <p:nvSpPr>
          <p:cNvPr id="9" name="Rectángulo 8"/>
          <p:cNvSpPr/>
          <p:nvPr/>
        </p:nvSpPr>
        <p:spPr>
          <a:xfrm>
            <a:off x="838200" y="1850292"/>
            <a:ext cx="3303452" cy="33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600" b="1" dirty="0">
                <a:solidFill>
                  <a:srgbClr val="17342F"/>
                </a:solidFill>
              </a:rPr>
              <a:t>Se estima que en los últimos 12 meses</a:t>
            </a:r>
          </a:p>
          <a:p>
            <a:pPr algn="ctr">
              <a:spcBef>
                <a:spcPts val="300"/>
              </a:spcBef>
            </a:pPr>
            <a:endParaRPr lang="es-MX" sz="1100" dirty="0">
              <a:solidFill>
                <a:srgbClr val="17342F"/>
              </a:solidFill>
            </a:endParaRPr>
          </a:p>
          <a:p>
            <a:pPr algn="ctr">
              <a:spcBef>
                <a:spcPts val="300"/>
              </a:spcBef>
            </a:pPr>
            <a:r>
              <a:rPr lang="es-MX" sz="4000" b="1" dirty="0">
                <a:solidFill>
                  <a:schemeClr val="tx2">
                    <a:lumMod val="75000"/>
                    <a:lumOff val="25000"/>
                  </a:schemeClr>
                </a:solidFill>
              </a:rPr>
              <a:t>9 millones </a:t>
            </a:r>
            <a:endParaRPr lang="es-MX" dirty="0">
              <a:solidFill>
                <a:schemeClr val="tx2">
                  <a:lumMod val="75000"/>
                  <a:lumOff val="25000"/>
                </a:schemeClr>
              </a:solidFill>
            </a:endParaRPr>
          </a:p>
          <a:p>
            <a:pPr algn="ctr">
              <a:spcBef>
                <a:spcPts val="300"/>
              </a:spcBef>
            </a:pPr>
            <a:r>
              <a:rPr lang="es-MX" sz="2800" b="1" dirty="0">
                <a:solidFill>
                  <a:schemeClr val="tx2">
                    <a:lumMod val="75000"/>
                    <a:lumOff val="25000"/>
                  </a:schemeClr>
                </a:solidFill>
              </a:rPr>
              <a:t>(17.5%)</a:t>
            </a:r>
            <a:endParaRPr lang="es-MX" sz="2800" dirty="0">
              <a:solidFill>
                <a:srgbClr val="17342F"/>
              </a:solidFill>
            </a:endParaRPr>
          </a:p>
          <a:p>
            <a:pPr algn="ctr">
              <a:spcBef>
                <a:spcPts val="300"/>
              </a:spcBef>
            </a:pPr>
            <a:r>
              <a:rPr lang="es-MX" b="1" dirty="0">
                <a:solidFill>
                  <a:srgbClr val="17342F"/>
                </a:solidFill>
              </a:rPr>
              <a:t>de mexicanos mayores de edad</a:t>
            </a:r>
          </a:p>
          <a:p>
            <a:pPr algn="ctr">
              <a:spcBef>
                <a:spcPts val="300"/>
              </a:spcBef>
            </a:pPr>
            <a:endParaRPr lang="es-MX" b="1" dirty="0">
              <a:solidFill>
                <a:srgbClr val="17342F"/>
              </a:solidFill>
            </a:endParaRPr>
          </a:p>
          <a:p>
            <a:pPr algn="ctr">
              <a:spcBef>
                <a:spcPts val="300"/>
              </a:spcBef>
            </a:pPr>
            <a:r>
              <a:rPr lang="es-MX" sz="2800" b="1" dirty="0">
                <a:solidFill>
                  <a:srgbClr val="17342F"/>
                </a:solidFill>
              </a:rPr>
              <a:t>consumieron </a:t>
            </a:r>
          </a:p>
          <a:p>
            <a:pPr algn="ctr">
              <a:spcBef>
                <a:spcPts val="300"/>
              </a:spcBef>
            </a:pPr>
            <a:r>
              <a:rPr lang="es-MX" sz="3200" b="1" dirty="0">
                <a:solidFill>
                  <a:srgbClr val="FF0000"/>
                </a:solidFill>
              </a:rPr>
              <a:t>libros pirata </a:t>
            </a:r>
            <a:endParaRPr lang="es-MX" sz="2800" b="1" dirty="0">
              <a:solidFill>
                <a:srgbClr val="FF0000"/>
              </a:solidFill>
            </a:endParaRPr>
          </a:p>
        </p:txBody>
      </p:sp>
      <p:sp>
        <p:nvSpPr>
          <p:cNvPr id="11" name="Rectángulo 10"/>
          <p:cNvSpPr/>
          <p:nvPr/>
        </p:nvSpPr>
        <p:spPr>
          <a:xfrm>
            <a:off x="5464910" y="2443905"/>
            <a:ext cx="5507890"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2400" b="1" dirty="0">
                <a:solidFill>
                  <a:srgbClr val="398E92"/>
                </a:solidFill>
              </a:rPr>
              <a:t>6.8 millones (44% </a:t>
            </a:r>
            <a:r>
              <a:rPr lang="es-MX" sz="1400" b="1" dirty="0">
                <a:solidFill>
                  <a:srgbClr val="398E92"/>
                </a:solidFill>
              </a:rPr>
              <a:t>de los consumidores de libros físicos</a:t>
            </a:r>
            <a:r>
              <a:rPr lang="es-MX" sz="2400" b="1" dirty="0">
                <a:solidFill>
                  <a:srgbClr val="398E92"/>
                </a:solidFill>
              </a:rPr>
              <a:t>) </a:t>
            </a:r>
          </a:p>
          <a:p>
            <a:r>
              <a:rPr lang="es-MX" sz="1100" dirty="0">
                <a:solidFill>
                  <a:srgbClr val="17342F"/>
                </a:solidFill>
              </a:rPr>
              <a:t>lo hicieron comprando </a:t>
            </a:r>
            <a:r>
              <a:rPr lang="es-MX" b="1" dirty="0">
                <a:solidFill>
                  <a:srgbClr val="398E92"/>
                </a:solidFill>
              </a:rPr>
              <a:t>en persona</a:t>
            </a:r>
            <a:r>
              <a:rPr lang="es-MX" sz="1100" dirty="0">
                <a:solidFill>
                  <a:srgbClr val="17342F"/>
                </a:solidFill>
              </a:rPr>
              <a:t>,</a:t>
            </a:r>
            <a:r>
              <a:rPr lang="es-MX" sz="1100" dirty="0">
                <a:solidFill>
                  <a:schemeClr val="accent2">
                    <a:lumMod val="75000"/>
                  </a:schemeClr>
                </a:solidFill>
              </a:rPr>
              <a:t> </a:t>
            </a:r>
            <a:r>
              <a:rPr lang="es-MX" sz="1100" dirty="0">
                <a:solidFill>
                  <a:schemeClr val="tx1"/>
                </a:solidFill>
              </a:rPr>
              <a:t>con una mediana de </a:t>
            </a:r>
            <a:r>
              <a:rPr lang="es-MX" sz="1400" b="1" dirty="0">
                <a:solidFill>
                  <a:schemeClr val="accent2">
                    <a:lumMod val="75000"/>
                  </a:schemeClr>
                </a:solidFill>
              </a:rPr>
              <a:t>2</a:t>
            </a:r>
            <a:r>
              <a:rPr lang="es-MX" sz="1600" b="1" dirty="0">
                <a:solidFill>
                  <a:schemeClr val="accent2">
                    <a:lumMod val="75000"/>
                  </a:schemeClr>
                </a:solidFill>
              </a:rPr>
              <a:t> </a:t>
            </a:r>
            <a:r>
              <a:rPr lang="es-MX" sz="1400" b="1" dirty="0">
                <a:solidFill>
                  <a:schemeClr val="accent2">
                    <a:lumMod val="75000"/>
                  </a:schemeClr>
                </a:solidFill>
              </a:rPr>
              <a:t>ocasiones al año</a:t>
            </a:r>
            <a:r>
              <a:rPr lang="es-MX" sz="1100" dirty="0">
                <a:solidFill>
                  <a:schemeClr val="accent2">
                    <a:lumMod val="75000"/>
                  </a:schemeClr>
                </a:solidFill>
              </a:rPr>
              <a:t>; </a:t>
            </a:r>
            <a:r>
              <a:rPr lang="es-MX" sz="1400" b="1" dirty="0">
                <a:solidFill>
                  <a:schemeClr val="accent2">
                    <a:lumMod val="75000"/>
                  </a:schemeClr>
                </a:solidFill>
              </a:rPr>
              <a:t>gastando</a:t>
            </a:r>
            <a:r>
              <a:rPr lang="es-MX" sz="1400" dirty="0">
                <a:solidFill>
                  <a:schemeClr val="accent2">
                    <a:lumMod val="75000"/>
                  </a:schemeClr>
                </a:solidFill>
              </a:rPr>
              <a:t> $124.25 </a:t>
            </a:r>
            <a:r>
              <a:rPr lang="es-MX" sz="1100" dirty="0">
                <a:solidFill>
                  <a:srgbClr val="17342F"/>
                </a:solidFill>
              </a:rPr>
              <a:t>en promedio en la última ocasión.</a:t>
            </a:r>
          </a:p>
          <a:p>
            <a:r>
              <a:rPr lang="es-MX" sz="1100" dirty="0">
                <a:solidFill>
                  <a:srgbClr val="17342F"/>
                </a:solidFill>
              </a:rPr>
              <a:t>.</a:t>
            </a:r>
          </a:p>
          <a:p>
            <a:endParaRPr lang="es-MX" sz="1050" dirty="0">
              <a:solidFill>
                <a:srgbClr val="17342F"/>
              </a:solidFill>
            </a:endParaRPr>
          </a:p>
          <a:p>
            <a:endParaRPr lang="es-MX" sz="1050" dirty="0">
              <a:solidFill>
                <a:srgbClr val="17342F"/>
              </a:solidFill>
            </a:endParaRPr>
          </a:p>
          <a:p>
            <a:endParaRPr lang="es-MX" sz="1050" dirty="0">
              <a:solidFill>
                <a:srgbClr val="17342F"/>
              </a:solidFill>
            </a:endParaRPr>
          </a:p>
        </p:txBody>
      </p:sp>
      <p:cxnSp>
        <p:nvCxnSpPr>
          <p:cNvPr id="14" name="Conector recto 13"/>
          <p:cNvCxnSpPr>
            <a:cxnSpLocks/>
          </p:cNvCxnSpPr>
          <p:nvPr/>
        </p:nvCxnSpPr>
        <p:spPr>
          <a:xfrm>
            <a:off x="4274948" y="2006235"/>
            <a:ext cx="0" cy="4138180"/>
          </a:xfrm>
          <a:prstGeom prst="line">
            <a:avLst/>
          </a:prstGeom>
          <a:ln w="28575">
            <a:solidFill>
              <a:srgbClr val="1F394D"/>
            </a:solidFill>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5486509" y="4400127"/>
            <a:ext cx="5396643"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lvl="0"/>
            <a:r>
              <a:rPr lang="es-MX" sz="2400" b="1" dirty="0">
                <a:solidFill>
                  <a:srgbClr val="398E92"/>
                </a:solidFill>
              </a:rPr>
              <a:t>4 millones</a:t>
            </a:r>
            <a:r>
              <a:rPr lang="es-MX" sz="2400" b="1" dirty="0">
                <a:solidFill>
                  <a:srgbClr val="E3DED1"/>
                </a:solidFill>
              </a:rPr>
              <a:t> </a:t>
            </a:r>
            <a:r>
              <a:rPr lang="es-MX" sz="2400" b="1" dirty="0">
                <a:solidFill>
                  <a:srgbClr val="398E92"/>
                </a:solidFill>
              </a:rPr>
              <a:t>(48% </a:t>
            </a:r>
            <a:r>
              <a:rPr lang="es-MX" sz="1400" b="1" dirty="0">
                <a:solidFill>
                  <a:srgbClr val="398E92"/>
                </a:solidFill>
              </a:rPr>
              <a:t>de los consumidores de libros digitales</a:t>
            </a:r>
            <a:r>
              <a:rPr lang="es-MX" sz="2400" b="1" dirty="0">
                <a:solidFill>
                  <a:srgbClr val="398E92"/>
                </a:solidFill>
              </a:rPr>
              <a:t>)</a:t>
            </a:r>
          </a:p>
          <a:p>
            <a:pPr lvl="0"/>
            <a:r>
              <a:rPr lang="es-MX" sz="1100" dirty="0">
                <a:solidFill>
                  <a:srgbClr val="17342F"/>
                </a:solidFill>
              </a:rPr>
              <a:t>lo hicieron mediante descargas </a:t>
            </a:r>
            <a:r>
              <a:rPr lang="es-MX" b="1" dirty="0">
                <a:solidFill>
                  <a:srgbClr val="398E92"/>
                </a:solidFill>
              </a:rPr>
              <a:t>de</a:t>
            </a:r>
            <a:r>
              <a:rPr lang="es-MX" sz="1100" dirty="0">
                <a:solidFill>
                  <a:srgbClr val="398E92"/>
                </a:solidFill>
              </a:rPr>
              <a:t> </a:t>
            </a:r>
            <a:r>
              <a:rPr lang="es-MX" b="1" dirty="0">
                <a:solidFill>
                  <a:srgbClr val="398E92"/>
                </a:solidFill>
              </a:rPr>
              <a:t>internet</a:t>
            </a:r>
            <a:r>
              <a:rPr lang="es-MX" sz="1100" dirty="0">
                <a:solidFill>
                  <a:srgbClr val="17342F"/>
                </a:solidFill>
              </a:rPr>
              <a:t>,</a:t>
            </a:r>
            <a:r>
              <a:rPr lang="es-MX" sz="1100" dirty="0">
                <a:solidFill>
                  <a:srgbClr val="FF0066">
                    <a:lumMod val="75000"/>
                  </a:srgbClr>
                </a:solidFill>
              </a:rPr>
              <a:t> </a:t>
            </a:r>
            <a:r>
              <a:rPr lang="es-MX" sz="1100" dirty="0">
                <a:solidFill>
                  <a:prstClr val="black"/>
                </a:solidFill>
              </a:rPr>
              <a:t>con una mediana de </a:t>
            </a:r>
            <a:r>
              <a:rPr lang="es-MX" b="1" dirty="0">
                <a:solidFill>
                  <a:srgbClr val="FF0066">
                    <a:lumMod val="75000"/>
                  </a:srgbClr>
                </a:solidFill>
              </a:rPr>
              <a:t>2 </a:t>
            </a:r>
            <a:r>
              <a:rPr lang="es-MX" sz="1400" b="1" dirty="0">
                <a:solidFill>
                  <a:srgbClr val="FF0066">
                    <a:lumMod val="75000"/>
                  </a:srgbClr>
                </a:solidFill>
              </a:rPr>
              <a:t>ocasiones al año</a:t>
            </a:r>
            <a:r>
              <a:rPr lang="es-MX" sz="1100" dirty="0">
                <a:solidFill>
                  <a:srgbClr val="FF0066">
                    <a:lumMod val="75000"/>
                  </a:srgbClr>
                </a:solidFill>
              </a:rPr>
              <a:t>; </a:t>
            </a:r>
            <a:r>
              <a:rPr lang="es-MX" sz="1100" dirty="0">
                <a:solidFill>
                  <a:prstClr val="black"/>
                </a:solidFill>
              </a:rPr>
              <a:t>para el </a:t>
            </a:r>
            <a:r>
              <a:rPr lang="es-MX" b="1" dirty="0">
                <a:solidFill>
                  <a:srgbClr val="FF0066">
                    <a:lumMod val="75000"/>
                  </a:srgbClr>
                </a:solidFill>
              </a:rPr>
              <a:t>78%</a:t>
            </a:r>
            <a:r>
              <a:rPr lang="es-MX" sz="1100" dirty="0">
                <a:solidFill>
                  <a:srgbClr val="FF0066">
                    <a:lumMod val="75000"/>
                  </a:srgbClr>
                </a:solidFill>
              </a:rPr>
              <a:t> </a:t>
            </a:r>
            <a:r>
              <a:rPr lang="es-MX" sz="1100" dirty="0">
                <a:solidFill>
                  <a:prstClr val="black"/>
                </a:solidFill>
              </a:rPr>
              <a:t>fue</a:t>
            </a:r>
            <a:r>
              <a:rPr lang="es-MX" sz="1100" dirty="0">
                <a:solidFill>
                  <a:srgbClr val="FF0066">
                    <a:lumMod val="75000"/>
                  </a:srgbClr>
                </a:solidFill>
              </a:rPr>
              <a:t> </a:t>
            </a:r>
            <a:r>
              <a:rPr lang="es-MX" b="1" dirty="0">
                <a:solidFill>
                  <a:srgbClr val="FF0066">
                    <a:lumMod val="75000"/>
                  </a:srgbClr>
                </a:solidFill>
              </a:rPr>
              <a:t>gratuito</a:t>
            </a:r>
            <a:r>
              <a:rPr lang="es-MX" sz="1100" dirty="0">
                <a:solidFill>
                  <a:srgbClr val="17342F"/>
                </a:solidFill>
              </a:rPr>
              <a:t>. </a:t>
            </a:r>
          </a:p>
        </p:txBody>
      </p:sp>
      <p:pic>
        <p:nvPicPr>
          <p:cNvPr id="26" name="Gráfico 25" descr="Señal de negación"/>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781025" y="5175578"/>
            <a:ext cx="1170665" cy="1170665"/>
          </a:xfrm>
          <a:prstGeom prst="rect">
            <a:avLst/>
          </a:prstGeom>
        </p:spPr>
      </p:pic>
      <p:pic>
        <p:nvPicPr>
          <p:cNvPr id="33" name="Gráfico 32"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94456" y="3872132"/>
            <a:ext cx="527995" cy="527995"/>
          </a:xfrm>
          <a:prstGeom prst="rect">
            <a:avLst/>
          </a:prstGeom>
        </p:spPr>
      </p:pic>
      <p:pic>
        <p:nvPicPr>
          <p:cNvPr id="34" name="Gráfico 33"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007164" y="3867092"/>
            <a:ext cx="527995" cy="527995"/>
          </a:xfrm>
          <a:prstGeom prst="rect">
            <a:avLst/>
          </a:prstGeom>
        </p:spPr>
      </p:pic>
      <p:pic>
        <p:nvPicPr>
          <p:cNvPr id="35" name="Gráfico 34"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26523" y="3872132"/>
            <a:ext cx="527995" cy="527995"/>
          </a:xfrm>
          <a:prstGeom prst="rect">
            <a:avLst/>
          </a:prstGeom>
        </p:spPr>
      </p:pic>
      <p:pic>
        <p:nvPicPr>
          <p:cNvPr id="36" name="Gráfico 35"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997669" y="3863419"/>
            <a:ext cx="527995" cy="527995"/>
          </a:xfrm>
          <a:prstGeom prst="rect">
            <a:avLst/>
          </a:prstGeom>
        </p:spPr>
      </p:pic>
      <p:pic>
        <p:nvPicPr>
          <p:cNvPr id="37" name="Gráfico 36"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517028" y="3868459"/>
            <a:ext cx="527995" cy="527995"/>
          </a:xfrm>
          <a:prstGeom prst="rect">
            <a:avLst/>
          </a:prstGeom>
        </p:spPr>
      </p:pic>
      <p:pic>
        <p:nvPicPr>
          <p:cNvPr id="38" name="Gráfico 37"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29736" y="3863419"/>
            <a:ext cx="527995" cy="527995"/>
          </a:xfrm>
          <a:prstGeom prst="rect">
            <a:avLst/>
          </a:prstGeom>
        </p:spPr>
      </p:pic>
      <p:pic>
        <p:nvPicPr>
          <p:cNvPr id="47" name="Gráfico 46" descr="Descargar desde la nube"/>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62001" y="4444006"/>
            <a:ext cx="936000" cy="936000"/>
          </a:xfrm>
          <a:prstGeom prst="rect">
            <a:avLst/>
          </a:prstGeom>
        </p:spPr>
      </p:pic>
      <p:pic>
        <p:nvPicPr>
          <p:cNvPr id="22" name="Gráfico 21">
            <a:extLst>
              <a:ext uri="{FF2B5EF4-FFF2-40B4-BE49-F238E27FC236}">
                <a16:creationId xmlns="" xmlns:a16="http://schemas.microsoft.com/office/drawing/2014/main" id="{99E218B4-278C-470C-8B9C-5225A3313A2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309800" y="473034"/>
            <a:ext cx="1044000" cy="1044000"/>
          </a:xfrm>
          <a:prstGeom prst="rect">
            <a:avLst/>
          </a:prstGeom>
        </p:spPr>
      </p:pic>
      <p:sp>
        <p:nvSpPr>
          <p:cNvPr id="6" name="Título 5">
            <a:extLst>
              <a:ext uri="{FF2B5EF4-FFF2-40B4-BE49-F238E27FC236}">
                <a16:creationId xmlns="" xmlns:a16="http://schemas.microsoft.com/office/drawing/2014/main" id="{1449545F-251D-4443-80A1-66F846E6EF83}"/>
              </a:ext>
            </a:extLst>
          </p:cNvPr>
          <p:cNvSpPr>
            <a:spLocks noGrp="1"/>
          </p:cNvSpPr>
          <p:nvPr>
            <p:ph type="title"/>
          </p:nvPr>
        </p:nvSpPr>
        <p:spPr/>
        <p:txBody>
          <a:bodyPr/>
          <a:lstStyle/>
          <a:p>
            <a:r>
              <a:rPr lang="es-MX" b="1" dirty="0"/>
              <a:t>Estadísticas clave</a:t>
            </a:r>
          </a:p>
        </p:txBody>
      </p:sp>
      <p:pic>
        <p:nvPicPr>
          <p:cNvPr id="23" name="Gráfico 22" descr="Tienda">
            <a:extLst>
              <a:ext uri="{FF2B5EF4-FFF2-40B4-BE49-F238E27FC236}">
                <a16:creationId xmlns="" xmlns:a16="http://schemas.microsoft.com/office/drawing/2014/main" id="{ABEAFA94-E618-4190-A003-7A5083E08A4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456910" y="2443834"/>
            <a:ext cx="1008000" cy="1008000"/>
          </a:xfrm>
          <a:prstGeom prst="rect">
            <a:avLst/>
          </a:prstGeom>
        </p:spPr>
      </p:pic>
      <p:sp>
        <p:nvSpPr>
          <p:cNvPr id="19" name="Marcador de pie de página 3">
            <a:extLst>
              <a:ext uri="{FF2B5EF4-FFF2-40B4-BE49-F238E27FC236}">
                <a16:creationId xmlns="" xmlns:a16="http://schemas.microsoft.com/office/drawing/2014/main" id="{916EAFB8-6B55-4F6C-910C-3794839CDC79}"/>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cxnSp>
        <p:nvCxnSpPr>
          <p:cNvPr id="20" name="Conector recto 19"/>
          <p:cNvCxnSpPr>
            <a:cxnSpLocks/>
          </p:cNvCxnSpPr>
          <p:nvPr/>
        </p:nvCxnSpPr>
        <p:spPr>
          <a:xfrm>
            <a:off x="5619891" y="3989951"/>
            <a:ext cx="5478793"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431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i="1" dirty="0"/>
              <a:t>Software</a:t>
            </a:r>
          </a:p>
        </p:txBody>
      </p:sp>
      <p:sp>
        <p:nvSpPr>
          <p:cNvPr id="5" name="Marcador de número de diapositiva 4"/>
          <p:cNvSpPr>
            <a:spLocks noGrp="1"/>
          </p:cNvSpPr>
          <p:nvPr>
            <p:ph type="sldNum" sz="quarter" idx="12"/>
          </p:nvPr>
        </p:nvSpPr>
        <p:spPr/>
        <p:txBody>
          <a:bodyPr/>
          <a:lstStyle/>
          <a:p>
            <a:fld id="{01464491-0347-46A0-80D2-6D5F5A3A80C2}" type="slidenum">
              <a:rPr lang="es-MX" smtClean="0"/>
              <a:t>66</a:t>
            </a:fld>
            <a:endParaRPr lang="es-MX"/>
          </a:p>
        </p:txBody>
      </p:sp>
      <p:pic>
        <p:nvPicPr>
          <p:cNvPr id="6" name="Gráfico 5">
            <a:extLst>
              <a:ext uri="{FF2B5EF4-FFF2-40B4-BE49-F238E27FC236}">
                <a16:creationId xmlns="" xmlns:a16="http://schemas.microsoft.com/office/drawing/2014/main" id="{860B02A1-F086-49A4-9EA9-4EC0D0516CC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003762" y="4564232"/>
            <a:ext cx="1062000" cy="1062000"/>
          </a:xfrm>
          <a:prstGeom prst="rect">
            <a:avLst/>
          </a:prstGeom>
        </p:spPr>
      </p:pic>
      <p:sp>
        <p:nvSpPr>
          <p:cNvPr id="7" name="Marcador de pie de página 4">
            <a:extLst>
              <a:ext uri="{FF2B5EF4-FFF2-40B4-BE49-F238E27FC236}">
                <a16:creationId xmlns="" xmlns:a16="http://schemas.microsoft.com/office/drawing/2014/main" id="{E350DC02-76E2-40C4-9C92-250B35259CA9}"/>
              </a:ext>
            </a:extLst>
          </p:cNvPr>
          <p:cNvSpPr>
            <a:spLocks noGrp="1"/>
          </p:cNvSpPr>
          <p:nvPr>
            <p:ph type="ftr" sz="quarter" idx="11"/>
          </p:nvPr>
        </p:nvSpPr>
        <p:spPr>
          <a:xfrm>
            <a:off x="508000" y="6356350"/>
            <a:ext cx="4114800" cy="365125"/>
          </a:xfrm>
          <a:prstGeom prst="rect">
            <a:avLst/>
          </a:prstGeom>
        </p:spPr>
        <p:txBody>
          <a:bodyPr/>
          <a:lstStyle>
            <a:lvl1pPr>
              <a:defRPr sz="1200">
                <a:solidFill>
                  <a:schemeClr val="tx1">
                    <a:lumMod val="50000"/>
                    <a:lumOff val="50000"/>
                  </a:schemeClr>
                </a:solidFill>
              </a:defRPr>
            </a:lvl1pPr>
          </a:lstStyle>
          <a:p>
            <a:r>
              <a:rPr lang="es-MX"/>
              <a:t>Encuesta para la medición de la piratería en México. Abril 2017</a:t>
            </a:r>
          </a:p>
        </p:txBody>
      </p:sp>
    </p:spTree>
    <p:extLst>
      <p:ext uri="{BB962C8B-B14F-4D97-AF65-F5344CB8AC3E}">
        <p14:creationId xmlns:p14="http://schemas.microsoft.com/office/powerpoint/2010/main" val="3184836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27"/>
          <p:cNvSpPr>
            <a:spLocks noGrp="1"/>
          </p:cNvSpPr>
          <p:nvPr>
            <p:ph type="sldNum" sz="quarter" idx="12"/>
          </p:nvPr>
        </p:nvSpPr>
        <p:spPr/>
        <p:txBody>
          <a:bodyPr/>
          <a:lstStyle/>
          <a:p>
            <a:fld id="{01464491-0347-46A0-80D2-6D5F5A3A80C2}" type="slidenum">
              <a:rPr lang="es-MX" smtClean="0"/>
              <a:t>67</a:t>
            </a:fld>
            <a:endParaRPr lang="es-MX" dirty="0"/>
          </a:p>
        </p:txBody>
      </p:sp>
      <p:pic>
        <p:nvPicPr>
          <p:cNvPr id="9" name="Gráfico 8">
            <a:extLst>
              <a:ext uri="{FF2B5EF4-FFF2-40B4-BE49-F238E27FC236}">
                <a16:creationId xmlns="" xmlns:a16="http://schemas.microsoft.com/office/drawing/2014/main" id="{8F3EAC80-5253-41D4-95FC-95EAA61806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177818" y="439929"/>
            <a:ext cx="1062000" cy="1062000"/>
          </a:xfrm>
          <a:prstGeom prst="rect">
            <a:avLst/>
          </a:prstGeom>
        </p:spPr>
      </p:pic>
      <p:pic>
        <p:nvPicPr>
          <p:cNvPr id="10" name="Gráfico 9" descr="Tienda">
            <a:extLst>
              <a:ext uri="{FF2B5EF4-FFF2-40B4-BE49-F238E27FC236}">
                <a16:creationId xmlns="" xmlns:a16="http://schemas.microsoft.com/office/drawing/2014/main" id="{E6046C3C-A888-414C-AB0E-A6377BF954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39418" y="900329"/>
            <a:ext cx="601600" cy="601600"/>
          </a:xfrm>
          <a:prstGeom prst="rect">
            <a:avLst/>
          </a:prstGeom>
        </p:spPr>
      </p:pic>
      <p:sp>
        <p:nvSpPr>
          <p:cNvPr id="8" name="Marcador de pie de página 3">
            <a:extLst>
              <a:ext uri="{FF2B5EF4-FFF2-40B4-BE49-F238E27FC236}">
                <a16:creationId xmlns="" xmlns:a16="http://schemas.microsoft.com/office/drawing/2014/main" id="{853392EB-EF57-4410-8352-AF87772135E6}"/>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4" name="Título 3">
            <a:extLst>
              <a:ext uri="{FF2B5EF4-FFF2-40B4-BE49-F238E27FC236}">
                <a16:creationId xmlns="" xmlns:a16="http://schemas.microsoft.com/office/drawing/2014/main" id="{A3E3287A-2298-4F10-AE06-84683C4D315C}"/>
              </a:ext>
            </a:extLst>
          </p:cNvPr>
          <p:cNvSpPr>
            <a:spLocks noGrp="1"/>
          </p:cNvSpPr>
          <p:nvPr>
            <p:ph type="title"/>
          </p:nvPr>
        </p:nvSpPr>
        <p:spPr>
          <a:xfrm>
            <a:off x="902200" y="365126"/>
            <a:ext cx="8878294" cy="1136803"/>
          </a:xfrm>
        </p:spPr>
        <p:txBody>
          <a:bodyPr/>
          <a:lstStyle/>
          <a:p>
            <a:r>
              <a:rPr lang="es-MX" sz="3000" dirty="0"/>
              <a:t>Los consumidores de </a:t>
            </a:r>
            <a:r>
              <a:rPr lang="es-MX" sz="3000" b="1" i="1" dirty="0"/>
              <a:t>software</a:t>
            </a:r>
            <a:r>
              <a:rPr lang="es-MX" sz="3000" dirty="0"/>
              <a:t> </a:t>
            </a:r>
            <a:r>
              <a:rPr lang="es-MX" sz="3000" b="1" dirty="0"/>
              <a:t>pirata</a:t>
            </a:r>
            <a:r>
              <a:rPr lang="es-MX" sz="3000" dirty="0"/>
              <a:t> </a:t>
            </a:r>
            <a:r>
              <a:rPr lang="es-MX" sz="3000" b="1" dirty="0"/>
              <a:t>físico</a:t>
            </a:r>
            <a:r>
              <a:rPr lang="es-MX" sz="3000" dirty="0"/>
              <a:t> equivalen al </a:t>
            </a:r>
            <a:r>
              <a:rPr lang="es-MX" sz="3000" b="1" dirty="0"/>
              <a:t>56% </a:t>
            </a:r>
            <a:r>
              <a:rPr lang="es-MX" sz="3000" dirty="0"/>
              <a:t>de los consumidores de </a:t>
            </a:r>
            <a:r>
              <a:rPr lang="es-MX" sz="3000" i="1" dirty="0"/>
              <a:t>software</a:t>
            </a:r>
            <a:r>
              <a:rPr lang="es-MX" sz="3000" dirty="0"/>
              <a:t> físico</a:t>
            </a:r>
          </a:p>
        </p:txBody>
      </p:sp>
      <p:sp>
        <p:nvSpPr>
          <p:cNvPr id="11" name="CuadroTexto 10">
            <a:extLst>
              <a:ext uri="{FF2B5EF4-FFF2-40B4-BE49-F238E27FC236}">
                <a16:creationId xmlns="" xmlns:a16="http://schemas.microsoft.com/office/drawing/2014/main" id="{4ABEF319-77BC-4483-B36F-BE682F72AA7D}"/>
              </a:ext>
            </a:extLst>
          </p:cNvPr>
          <p:cNvSpPr txBox="1"/>
          <p:nvPr/>
        </p:nvSpPr>
        <p:spPr>
          <a:xfrm>
            <a:off x="5594898" y="4627716"/>
            <a:ext cx="763351" cy="461665"/>
          </a:xfrm>
          <a:prstGeom prst="rect">
            <a:avLst/>
          </a:prstGeom>
          <a:noFill/>
        </p:spPr>
        <p:txBody>
          <a:bodyPr wrap="none" rtlCol="0">
            <a:spAutoFit/>
          </a:bodyPr>
          <a:lstStyle/>
          <a:p>
            <a:pPr algn="ctr"/>
            <a:r>
              <a:rPr lang="es-MX" sz="2400" b="1" dirty="0">
                <a:solidFill>
                  <a:schemeClr val="bg1"/>
                </a:solidFill>
              </a:rPr>
              <a:t>44%</a:t>
            </a:r>
          </a:p>
        </p:txBody>
      </p:sp>
      <p:graphicFrame>
        <p:nvGraphicFramePr>
          <p:cNvPr id="12" name="Gráfico 11">
            <a:extLst>
              <a:ext uri="{FF2B5EF4-FFF2-40B4-BE49-F238E27FC236}">
                <a16:creationId xmlns="" xmlns:a16="http://schemas.microsoft.com/office/drawing/2014/main" id="{C72E951F-22D9-4F47-B8E5-47CB786C99CF}"/>
              </a:ext>
            </a:extLst>
          </p:cNvPr>
          <p:cNvGraphicFramePr/>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ángulo 12">
            <a:extLst>
              <a:ext uri="{FF2B5EF4-FFF2-40B4-BE49-F238E27FC236}">
                <a16:creationId xmlns="" xmlns:a16="http://schemas.microsoft.com/office/drawing/2014/main" id="{4A05CD86-2B4B-45B2-A1BF-73BF0A7498F1}"/>
              </a:ext>
            </a:extLst>
          </p:cNvPr>
          <p:cNvSpPr/>
          <p:nvPr/>
        </p:nvSpPr>
        <p:spPr>
          <a:xfrm>
            <a:off x="8347645" y="2137129"/>
            <a:ext cx="2582301" cy="3600986"/>
          </a:xfrm>
          <a:prstGeom prst="rect">
            <a:avLst/>
          </a:prstGeom>
        </p:spPr>
        <p:txBody>
          <a:bodyPr wrap="square">
            <a:spAutoFit/>
          </a:bodyPr>
          <a:lstStyle/>
          <a:p>
            <a:pPr algn="ctr"/>
            <a:r>
              <a:rPr lang="es-MX" sz="2800" b="1" dirty="0">
                <a:solidFill>
                  <a:srgbClr val="398E92"/>
                </a:solidFill>
              </a:rPr>
              <a:t>2 m (44.4%)</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0.5 m (11.1%)</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4.5 m</a:t>
            </a:r>
          </a:p>
          <a:p>
            <a:pPr algn="ctr"/>
            <a:r>
              <a:rPr lang="es-MX" b="1" dirty="0">
                <a:solidFill>
                  <a:srgbClr val="7F7F7F"/>
                </a:solidFill>
              </a:rPr>
              <a:t>Usuarios de </a:t>
            </a:r>
            <a:r>
              <a:rPr lang="es-MX" b="1" i="1" dirty="0">
                <a:solidFill>
                  <a:srgbClr val="7F7F7F"/>
                </a:solidFill>
              </a:rPr>
              <a:t>software</a:t>
            </a:r>
            <a:r>
              <a:rPr lang="es-MX" b="1" dirty="0">
                <a:solidFill>
                  <a:srgbClr val="7F7F7F"/>
                </a:solidFill>
              </a:rPr>
              <a:t> físico</a:t>
            </a:r>
          </a:p>
        </p:txBody>
      </p:sp>
      <p:sp>
        <p:nvSpPr>
          <p:cNvPr id="14" name="CuadroTexto 13">
            <a:extLst>
              <a:ext uri="{FF2B5EF4-FFF2-40B4-BE49-F238E27FC236}">
                <a16:creationId xmlns="" xmlns:a16="http://schemas.microsoft.com/office/drawing/2014/main" id="{D124F94A-838D-449D-B6A5-054A6716B8AF}"/>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2808055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27"/>
          <p:cNvSpPr>
            <a:spLocks noGrp="1"/>
          </p:cNvSpPr>
          <p:nvPr>
            <p:ph type="sldNum" sz="quarter" idx="12"/>
          </p:nvPr>
        </p:nvSpPr>
        <p:spPr/>
        <p:txBody>
          <a:bodyPr/>
          <a:lstStyle/>
          <a:p>
            <a:fld id="{01464491-0347-46A0-80D2-6D5F5A3A80C2}" type="slidenum">
              <a:rPr lang="es-MX" smtClean="0"/>
              <a:t>68</a:t>
            </a:fld>
            <a:endParaRPr lang="es-MX" dirty="0"/>
          </a:p>
        </p:txBody>
      </p:sp>
      <p:pic>
        <p:nvPicPr>
          <p:cNvPr id="8" name="Gráfico 7">
            <a:extLst>
              <a:ext uri="{FF2B5EF4-FFF2-40B4-BE49-F238E27FC236}">
                <a16:creationId xmlns="" xmlns:a16="http://schemas.microsoft.com/office/drawing/2014/main" id="{FFEDED92-312D-45AF-9516-8F1691A3393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177818" y="439929"/>
            <a:ext cx="1062000" cy="1062000"/>
          </a:xfrm>
          <a:prstGeom prst="rect">
            <a:avLst/>
          </a:prstGeom>
        </p:spPr>
      </p:pic>
      <p:pic>
        <p:nvPicPr>
          <p:cNvPr id="9" name="Gráfico 8" descr="Descargar desde la nube">
            <a:extLst>
              <a:ext uri="{FF2B5EF4-FFF2-40B4-BE49-F238E27FC236}">
                <a16:creationId xmlns="" xmlns:a16="http://schemas.microsoft.com/office/drawing/2014/main" id="{E937253E-96CF-483A-A0AE-607C3235B2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39818" y="933527"/>
            <a:ext cx="601200" cy="601200"/>
          </a:xfrm>
          <a:prstGeom prst="rect">
            <a:avLst/>
          </a:prstGeom>
        </p:spPr>
      </p:pic>
      <p:sp>
        <p:nvSpPr>
          <p:cNvPr id="10" name="Marcador de pie de página 3">
            <a:extLst>
              <a:ext uri="{FF2B5EF4-FFF2-40B4-BE49-F238E27FC236}">
                <a16:creationId xmlns="" xmlns:a16="http://schemas.microsoft.com/office/drawing/2014/main" id="{B5F43A05-A97F-424B-9765-EB47934E5594}"/>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4" name="Título 3">
            <a:extLst>
              <a:ext uri="{FF2B5EF4-FFF2-40B4-BE49-F238E27FC236}">
                <a16:creationId xmlns="" xmlns:a16="http://schemas.microsoft.com/office/drawing/2014/main" id="{165C3B11-F170-4291-8125-6B95B643FD59}"/>
              </a:ext>
            </a:extLst>
          </p:cNvPr>
          <p:cNvSpPr>
            <a:spLocks noGrp="1"/>
          </p:cNvSpPr>
          <p:nvPr>
            <p:ph type="title"/>
          </p:nvPr>
        </p:nvSpPr>
        <p:spPr>
          <a:xfrm>
            <a:off x="757514" y="365126"/>
            <a:ext cx="9489142" cy="1136803"/>
          </a:xfrm>
        </p:spPr>
        <p:txBody>
          <a:bodyPr/>
          <a:lstStyle/>
          <a:p>
            <a:r>
              <a:rPr lang="es-MX" sz="3200" dirty="0"/>
              <a:t>Los consumidores de </a:t>
            </a:r>
            <a:r>
              <a:rPr lang="es-MX" sz="3200" b="1" i="1" dirty="0"/>
              <a:t>software</a:t>
            </a:r>
            <a:r>
              <a:rPr lang="es-MX" sz="3200" dirty="0"/>
              <a:t> </a:t>
            </a:r>
            <a:r>
              <a:rPr lang="es-MX" sz="3200" b="1" dirty="0"/>
              <a:t>pirata</a:t>
            </a:r>
            <a:r>
              <a:rPr lang="es-MX" sz="3200" dirty="0"/>
              <a:t> </a:t>
            </a:r>
            <a:r>
              <a:rPr lang="es-MX" sz="3200" b="1" dirty="0"/>
              <a:t>digital</a:t>
            </a:r>
            <a:r>
              <a:rPr lang="es-MX" sz="3200" dirty="0"/>
              <a:t> equivalen al </a:t>
            </a:r>
            <a:r>
              <a:rPr lang="es-MX" sz="3200" b="1" dirty="0"/>
              <a:t>46%</a:t>
            </a:r>
            <a:r>
              <a:rPr lang="es-MX" sz="3200" dirty="0"/>
              <a:t> de los consumidores de </a:t>
            </a:r>
            <a:r>
              <a:rPr lang="es-MX" sz="3200" i="1" dirty="0"/>
              <a:t>software</a:t>
            </a:r>
            <a:r>
              <a:rPr lang="es-MX" sz="3200" dirty="0"/>
              <a:t> digital</a:t>
            </a:r>
          </a:p>
        </p:txBody>
      </p:sp>
      <p:sp>
        <p:nvSpPr>
          <p:cNvPr id="11" name="CuadroTexto 10">
            <a:extLst>
              <a:ext uri="{FF2B5EF4-FFF2-40B4-BE49-F238E27FC236}">
                <a16:creationId xmlns="" xmlns:a16="http://schemas.microsoft.com/office/drawing/2014/main" id="{DC81CE7A-D894-410F-95F3-56E9E1048423}"/>
              </a:ext>
            </a:extLst>
          </p:cNvPr>
          <p:cNvSpPr txBox="1"/>
          <p:nvPr/>
        </p:nvSpPr>
        <p:spPr>
          <a:xfrm>
            <a:off x="5723263" y="4489171"/>
            <a:ext cx="742511" cy="461665"/>
          </a:xfrm>
          <a:prstGeom prst="rect">
            <a:avLst/>
          </a:prstGeom>
          <a:noFill/>
        </p:spPr>
        <p:txBody>
          <a:bodyPr wrap="none" rtlCol="0">
            <a:spAutoFit/>
          </a:bodyPr>
          <a:lstStyle/>
          <a:p>
            <a:pPr algn="ctr"/>
            <a:r>
              <a:rPr lang="es-MX" sz="2400" b="1" dirty="0">
                <a:solidFill>
                  <a:schemeClr val="bg1"/>
                </a:solidFill>
              </a:rPr>
              <a:t>31%</a:t>
            </a:r>
          </a:p>
        </p:txBody>
      </p:sp>
      <p:graphicFrame>
        <p:nvGraphicFramePr>
          <p:cNvPr id="12" name="Gráfico 11">
            <a:extLst>
              <a:ext uri="{FF2B5EF4-FFF2-40B4-BE49-F238E27FC236}">
                <a16:creationId xmlns="" xmlns:a16="http://schemas.microsoft.com/office/drawing/2014/main" id="{8BEEBE4B-5DDB-4BDD-943D-69C219C1CABE}"/>
              </a:ext>
            </a:extLst>
          </p:cNvPr>
          <p:cNvGraphicFramePr/>
          <p:nvPr>
            <p:extLst>
              <p:ext uri="{D42A27DB-BD31-4B8C-83A1-F6EECF244321}">
                <p14:modId xmlns:p14="http://schemas.microsoft.com/office/powerpoint/2010/main" val="3155044959"/>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ángulo 12">
            <a:extLst>
              <a:ext uri="{FF2B5EF4-FFF2-40B4-BE49-F238E27FC236}">
                <a16:creationId xmlns="" xmlns:a16="http://schemas.microsoft.com/office/drawing/2014/main" id="{EE077109-AF70-46A2-9B37-BA7FFC5A879A}"/>
              </a:ext>
            </a:extLst>
          </p:cNvPr>
          <p:cNvSpPr/>
          <p:nvPr/>
        </p:nvSpPr>
        <p:spPr>
          <a:xfrm>
            <a:off x="8347645" y="2137129"/>
            <a:ext cx="2582301" cy="3600986"/>
          </a:xfrm>
          <a:prstGeom prst="rect">
            <a:avLst/>
          </a:prstGeom>
        </p:spPr>
        <p:txBody>
          <a:bodyPr wrap="square">
            <a:spAutoFit/>
          </a:bodyPr>
          <a:lstStyle/>
          <a:p>
            <a:pPr algn="ctr"/>
            <a:r>
              <a:rPr lang="es-MX" sz="2800" b="1" dirty="0">
                <a:solidFill>
                  <a:srgbClr val="398E92"/>
                </a:solidFill>
              </a:rPr>
              <a:t>2.5 m (30.5%)</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1.3 m (15.9%)</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8.2 m</a:t>
            </a:r>
          </a:p>
          <a:p>
            <a:pPr algn="ctr"/>
            <a:r>
              <a:rPr lang="es-MX" b="1" dirty="0">
                <a:solidFill>
                  <a:srgbClr val="7F7F7F"/>
                </a:solidFill>
              </a:rPr>
              <a:t>Usuarios de </a:t>
            </a:r>
            <a:r>
              <a:rPr lang="es-MX" b="1" i="1" dirty="0">
                <a:solidFill>
                  <a:srgbClr val="7F7F7F"/>
                </a:solidFill>
              </a:rPr>
              <a:t>software</a:t>
            </a:r>
            <a:r>
              <a:rPr lang="es-MX" b="1" dirty="0">
                <a:solidFill>
                  <a:srgbClr val="7F7F7F"/>
                </a:solidFill>
              </a:rPr>
              <a:t> </a:t>
            </a:r>
            <a:r>
              <a:rPr lang="es-MX" b="1" i="1" dirty="0">
                <a:solidFill>
                  <a:srgbClr val="7F7F7F"/>
                </a:solidFill>
              </a:rPr>
              <a:t>digital</a:t>
            </a:r>
            <a:endParaRPr lang="es-MX" b="1" dirty="0">
              <a:solidFill>
                <a:srgbClr val="7F7F7F"/>
              </a:solidFill>
            </a:endParaRPr>
          </a:p>
        </p:txBody>
      </p:sp>
      <p:sp>
        <p:nvSpPr>
          <p:cNvPr id="14" name="CuadroTexto 13">
            <a:extLst>
              <a:ext uri="{FF2B5EF4-FFF2-40B4-BE49-F238E27FC236}">
                <a16:creationId xmlns="" xmlns:a16="http://schemas.microsoft.com/office/drawing/2014/main" id="{D756330A-A3AC-4BB5-B365-6D0DFE684D8B}"/>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851581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número de diapositiva 27"/>
          <p:cNvSpPr>
            <a:spLocks noGrp="1"/>
          </p:cNvSpPr>
          <p:nvPr>
            <p:ph type="sldNum" sz="quarter" idx="12"/>
          </p:nvPr>
        </p:nvSpPr>
        <p:spPr/>
        <p:txBody>
          <a:bodyPr/>
          <a:lstStyle/>
          <a:p>
            <a:fld id="{01464491-0347-46A0-80D2-6D5F5A3A80C2}" type="slidenum">
              <a:rPr lang="es-MX" smtClean="0"/>
              <a:t>69</a:t>
            </a:fld>
            <a:endParaRPr lang="es-MX" dirty="0"/>
          </a:p>
        </p:txBody>
      </p:sp>
      <p:pic>
        <p:nvPicPr>
          <p:cNvPr id="8" name="Gráfico 7">
            <a:extLst>
              <a:ext uri="{FF2B5EF4-FFF2-40B4-BE49-F238E27FC236}">
                <a16:creationId xmlns="" xmlns:a16="http://schemas.microsoft.com/office/drawing/2014/main" id="{FFEDED92-312D-45AF-9516-8F1691A3393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177818" y="439929"/>
            <a:ext cx="1062000" cy="1062000"/>
          </a:xfrm>
          <a:prstGeom prst="rect">
            <a:avLst/>
          </a:prstGeom>
        </p:spPr>
      </p:pic>
      <p:sp>
        <p:nvSpPr>
          <p:cNvPr id="10" name="Marcador de pie de página 3">
            <a:extLst>
              <a:ext uri="{FF2B5EF4-FFF2-40B4-BE49-F238E27FC236}">
                <a16:creationId xmlns="" xmlns:a16="http://schemas.microsoft.com/office/drawing/2014/main" id="{B5F43A05-A97F-424B-9765-EB47934E5594}"/>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4" name="Título 3">
            <a:extLst>
              <a:ext uri="{FF2B5EF4-FFF2-40B4-BE49-F238E27FC236}">
                <a16:creationId xmlns="" xmlns:a16="http://schemas.microsoft.com/office/drawing/2014/main" id="{165C3B11-F170-4291-8125-6B95B643FD59}"/>
              </a:ext>
            </a:extLst>
          </p:cNvPr>
          <p:cNvSpPr>
            <a:spLocks noGrp="1"/>
          </p:cNvSpPr>
          <p:nvPr>
            <p:ph type="title"/>
          </p:nvPr>
        </p:nvSpPr>
        <p:spPr>
          <a:xfrm>
            <a:off x="757514" y="365126"/>
            <a:ext cx="9489142" cy="1136803"/>
          </a:xfrm>
        </p:spPr>
        <p:txBody>
          <a:bodyPr/>
          <a:lstStyle/>
          <a:p>
            <a:r>
              <a:rPr lang="es-MX" sz="3200" dirty="0"/>
              <a:t>Los consumidores de </a:t>
            </a:r>
            <a:r>
              <a:rPr lang="es-MX" sz="3200" b="1" i="1" dirty="0"/>
              <a:t>software</a:t>
            </a:r>
            <a:r>
              <a:rPr lang="es-MX" sz="3200" dirty="0"/>
              <a:t> </a:t>
            </a:r>
            <a:r>
              <a:rPr lang="es-MX" sz="3200" b="1" dirty="0"/>
              <a:t>pirata</a:t>
            </a:r>
            <a:r>
              <a:rPr lang="es-MX" sz="3200" dirty="0"/>
              <a:t> equivalen al </a:t>
            </a:r>
            <a:r>
              <a:rPr lang="es-MX" sz="3200" b="1" dirty="0"/>
              <a:t>51%</a:t>
            </a:r>
            <a:r>
              <a:rPr lang="es-MX" sz="3200" dirty="0"/>
              <a:t> de los consumidores de </a:t>
            </a:r>
            <a:r>
              <a:rPr lang="es-MX" sz="3200" i="1" dirty="0"/>
              <a:t>software</a:t>
            </a:r>
          </a:p>
        </p:txBody>
      </p:sp>
      <p:sp>
        <p:nvSpPr>
          <p:cNvPr id="11" name="CuadroTexto 10">
            <a:extLst>
              <a:ext uri="{FF2B5EF4-FFF2-40B4-BE49-F238E27FC236}">
                <a16:creationId xmlns="" xmlns:a16="http://schemas.microsoft.com/office/drawing/2014/main" id="{DC81CE7A-D894-410F-95F3-56E9E1048423}"/>
              </a:ext>
            </a:extLst>
          </p:cNvPr>
          <p:cNvSpPr txBox="1"/>
          <p:nvPr/>
        </p:nvSpPr>
        <p:spPr>
          <a:xfrm>
            <a:off x="5723263" y="4489171"/>
            <a:ext cx="742511" cy="461665"/>
          </a:xfrm>
          <a:prstGeom prst="rect">
            <a:avLst/>
          </a:prstGeom>
          <a:noFill/>
        </p:spPr>
        <p:txBody>
          <a:bodyPr wrap="none" rtlCol="0">
            <a:spAutoFit/>
          </a:bodyPr>
          <a:lstStyle/>
          <a:p>
            <a:pPr algn="ctr"/>
            <a:r>
              <a:rPr lang="es-MX" sz="2400" b="1" dirty="0">
                <a:solidFill>
                  <a:schemeClr val="bg1"/>
                </a:solidFill>
              </a:rPr>
              <a:t>31%</a:t>
            </a:r>
          </a:p>
        </p:txBody>
      </p:sp>
      <p:graphicFrame>
        <p:nvGraphicFramePr>
          <p:cNvPr id="12" name="Gráfico 11">
            <a:extLst>
              <a:ext uri="{FF2B5EF4-FFF2-40B4-BE49-F238E27FC236}">
                <a16:creationId xmlns="" xmlns:a16="http://schemas.microsoft.com/office/drawing/2014/main" id="{8BEEBE4B-5DDB-4BDD-943D-69C219C1CABE}"/>
              </a:ext>
            </a:extLst>
          </p:cNvPr>
          <p:cNvGraphicFramePr/>
          <p:nvPr>
            <p:extLst>
              <p:ext uri="{D42A27DB-BD31-4B8C-83A1-F6EECF244321}">
                <p14:modId xmlns:p14="http://schemas.microsoft.com/office/powerpoint/2010/main" val="3553033711"/>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ángulo 12">
            <a:extLst>
              <a:ext uri="{FF2B5EF4-FFF2-40B4-BE49-F238E27FC236}">
                <a16:creationId xmlns="" xmlns:a16="http://schemas.microsoft.com/office/drawing/2014/main" id="{EE077109-AF70-46A2-9B37-BA7FFC5A879A}"/>
              </a:ext>
            </a:extLst>
          </p:cNvPr>
          <p:cNvSpPr/>
          <p:nvPr/>
        </p:nvSpPr>
        <p:spPr>
          <a:xfrm>
            <a:off x="8347645" y="2137129"/>
            <a:ext cx="2582301" cy="3323987"/>
          </a:xfrm>
          <a:prstGeom prst="rect">
            <a:avLst/>
          </a:prstGeom>
        </p:spPr>
        <p:txBody>
          <a:bodyPr wrap="square">
            <a:spAutoFit/>
          </a:bodyPr>
          <a:lstStyle/>
          <a:p>
            <a:pPr algn="ctr"/>
            <a:r>
              <a:rPr lang="es-MX" sz="2800" b="1" dirty="0">
                <a:solidFill>
                  <a:srgbClr val="398E92"/>
                </a:solidFill>
              </a:rPr>
              <a:t>3.5 m (37%)</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1.3 m (13.9%)</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9.4 m</a:t>
            </a:r>
          </a:p>
          <a:p>
            <a:pPr algn="ctr"/>
            <a:r>
              <a:rPr lang="es-MX" b="1" dirty="0">
                <a:solidFill>
                  <a:srgbClr val="7F7F7F"/>
                </a:solidFill>
              </a:rPr>
              <a:t>Usuarios de </a:t>
            </a:r>
            <a:r>
              <a:rPr lang="es-MX" b="1" i="1" dirty="0">
                <a:solidFill>
                  <a:srgbClr val="7F7F7F"/>
                </a:solidFill>
              </a:rPr>
              <a:t>software</a:t>
            </a:r>
            <a:endParaRPr lang="es-MX" b="1" dirty="0">
              <a:solidFill>
                <a:srgbClr val="7F7F7F"/>
              </a:solidFill>
            </a:endParaRPr>
          </a:p>
        </p:txBody>
      </p:sp>
      <p:sp>
        <p:nvSpPr>
          <p:cNvPr id="14" name="CuadroTexto 13">
            <a:extLst>
              <a:ext uri="{FF2B5EF4-FFF2-40B4-BE49-F238E27FC236}">
                <a16:creationId xmlns="" xmlns:a16="http://schemas.microsoft.com/office/drawing/2014/main" id="{D756330A-A3AC-4BB5-B365-6D0DFE684D8B}"/>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335215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ítulo 35"/>
          <p:cNvSpPr>
            <a:spLocks noGrp="1"/>
          </p:cNvSpPr>
          <p:nvPr>
            <p:ph type="title"/>
          </p:nvPr>
        </p:nvSpPr>
        <p:spPr>
          <a:xfrm>
            <a:off x="838199" y="365126"/>
            <a:ext cx="9305603" cy="1136803"/>
          </a:xfrm>
        </p:spPr>
        <p:txBody>
          <a:bodyPr/>
          <a:lstStyle/>
          <a:p>
            <a:r>
              <a:rPr lang="es-MX" dirty="0"/>
              <a:t>Se estima que </a:t>
            </a:r>
            <a:r>
              <a:rPr lang="es-MX" b="1" dirty="0"/>
              <a:t>34.8 millones </a:t>
            </a:r>
            <a:r>
              <a:rPr lang="es-MX" dirty="0"/>
              <a:t>de mexicanos consumieron </a:t>
            </a:r>
            <a:r>
              <a:rPr lang="es-MX" b="1" dirty="0"/>
              <a:t>películas pirata </a:t>
            </a:r>
            <a:r>
              <a:rPr lang="es-MX" dirty="0"/>
              <a:t>el año pasado</a:t>
            </a:r>
          </a:p>
        </p:txBody>
      </p:sp>
      <p:graphicFrame>
        <p:nvGraphicFramePr>
          <p:cNvPr id="11" name="Marcador de contenido 10">
            <a:extLst>
              <a:ext uri="{FF2B5EF4-FFF2-40B4-BE49-F238E27FC236}">
                <a16:creationId xmlns="" xmlns:a16="http://schemas.microsoft.com/office/drawing/2014/main" id="{679A3405-8036-4CEC-ADF8-0A371446C12A}"/>
              </a:ext>
            </a:extLst>
          </p:cNvPr>
          <p:cNvGraphicFramePr>
            <a:graphicFrameLocks noGrp="1"/>
          </p:cNvGraphicFramePr>
          <p:nvPr>
            <p:ph idx="4294967295"/>
            <p:extLst>
              <p:ext uri="{D42A27DB-BD31-4B8C-83A1-F6EECF244321}">
                <p14:modId xmlns:p14="http://schemas.microsoft.com/office/powerpoint/2010/main" val="166640362"/>
              </p:ext>
            </p:extLst>
          </p:nvPr>
        </p:nvGraphicFramePr>
        <p:xfrm>
          <a:off x="1474694" y="1681163"/>
          <a:ext cx="5266765"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número de diapositiva 4"/>
          <p:cNvSpPr>
            <a:spLocks noGrp="1"/>
          </p:cNvSpPr>
          <p:nvPr>
            <p:ph type="sldNum" sz="quarter" idx="12"/>
          </p:nvPr>
        </p:nvSpPr>
        <p:spPr>
          <a:xfrm>
            <a:off x="8610600" y="6356350"/>
            <a:ext cx="2743200" cy="365125"/>
          </a:xfrm>
        </p:spPr>
        <p:txBody>
          <a:bodyPr/>
          <a:lstStyle/>
          <a:p>
            <a:fld id="{01464491-0347-46A0-80D2-6D5F5A3A80C2}" type="slidenum">
              <a:rPr lang="es-MX" smtClean="0"/>
              <a:pPr/>
              <a:t>7</a:t>
            </a:fld>
            <a:endParaRPr lang="es-MX" dirty="0"/>
          </a:p>
        </p:txBody>
      </p:sp>
      <p:sp>
        <p:nvSpPr>
          <p:cNvPr id="22" name="Rectángulo 21"/>
          <p:cNvSpPr/>
          <p:nvPr/>
        </p:nvSpPr>
        <p:spPr>
          <a:xfrm>
            <a:off x="7399899" y="2267146"/>
            <a:ext cx="2582301" cy="3323987"/>
          </a:xfrm>
          <a:prstGeom prst="rect">
            <a:avLst/>
          </a:prstGeom>
        </p:spPr>
        <p:txBody>
          <a:bodyPr wrap="square">
            <a:spAutoFit/>
          </a:bodyPr>
          <a:lstStyle/>
          <a:p>
            <a:pPr algn="ctr"/>
            <a:r>
              <a:rPr lang="es-MX" sz="2800" b="1" dirty="0">
                <a:solidFill>
                  <a:srgbClr val="398E92"/>
                </a:solidFill>
              </a:rPr>
              <a:t>32.8 m (63.7%)</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2 m (3.8%)</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16.8 m (32.5%)</a:t>
            </a:r>
          </a:p>
          <a:p>
            <a:pPr algn="ctr"/>
            <a:r>
              <a:rPr lang="es-MX" b="1" dirty="0">
                <a:solidFill>
                  <a:srgbClr val="7F7F7F"/>
                </a:solidFill>
              </a:rPr>
              <a:t>No piratas</a:t>
            </a:r>
          </a:p>
        </p:txBody>
      </p:sp>
      <p:pic>
        <p:nvPicPr>
          <p:cNvPr id="8" name="Gráfico 7">
            <a:extLst>
              <a:ext uri="{FF2B5EF4-FFF2-40B4-BE49-F238E27FC236}">
                <a16:creationId xmlns="" xmlns:a16="http://schemas.microsoft.com/office/drawing/2014/main" id="{350D9F2E-9A5F-4242-A2D3-112BBA487B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43803" y="457929"/>
            <a:ext cx="1048394" cy="1044000"/>
          </a:xfrm>
          <a:prstGeom prst="rect">
            <a:avLst/>
          </a:prstGeom>
        </p:spPr>
      </p:pic>
      <p:sp>
        <p:nvSpPr>
          <p:cNvPr id="7" name="Marcador de pie de página 3">
            <a:extLst>
              <a:ext uri="{FF2B5EF4-FFF2-40B4-BE49-F238E27FC236}">
                <a16:creationId xmlns="" xmlns:a16="http://schemas.microsoft.com/office/drawing/2014/main" id="{B40FF856-CCD4-4051-9EEC-F37B4BEF7363}"/>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1585986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70</a:t>
            </a:fld>
            <a:endParaRPr lang="es-MX" dirty="0"/>
          </a:p>
        </p:txBody>
      </p:sp>
      <p:graphicFrame>
        <p:nvGraphicFramePr>
          <p:cNvPr id="113" name="Gráfico 112"/>
          <p:cNvGraphicFramePr/>
          <p:nvPr>
            <p:extLst>
              <p:ext uri="{D42A27DB-BD31-4B8C-83A1-F6EECF244321}">
                <p14:modId xmlns:p14="http://schemas.microsoft.com/office/powerpoint/2010/main" val="752791251"/>
              </p:ext>
            </p:extLst>
          </p:nvPr>
        </p:nvGraphicFramePr>
        <p:xfrm>
          <a:off x="2926520" y="1898534"/>
          <a:ext cx="6336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22" name="Gráfico 21">
            <a:extLst>
              <a:ext uri="{FF2B5EF4-FFF2-40B4-BE49-F238E27FC236}">
                <a16:creationId xmlns="" xmlns:a16="http://schemas.microsoft.com/office/drawing/2014/main" id="{AF17DD9B-C4A6-4C50-A2E6-364C02DC6E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77818" y="439929"/>
            <a:ext cx="1062000" cy="1062000"/>
          </a:xfrm>
          <a:prstGeom prst="rect">
            <a:avLst/>
          </a:prstGeom>
        </p:spPr>
      </p:pic>
      <p:pic>
        <p:nvPicPr>
          <p:cNvPr id="23" name="Gráfico 22" descr="Tienda">
            <a:extLst>
              <a:ext uri="{FF2B5EF4-FFF2-40B4-BE49-F238E27FC236}">
                <a16:creationId xmlns="" xmlns:a16="http://schemas.microsoft.com/office/drawing/2014/main" id="{9CF6D8EE-2EEF-43A2-9031-B0C008C8920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grpSp>
        <p:nvGrpSpPr>
          <p:cNvPr id="12" name="Grupo 11">
            <a:extLst>
              <a:ext uri="{FF2B5EF4-FFF2-40B4-BE49-F238E27FC236}">
                <a16:creationId xmlns="" xmlns:a16="http://schemas.microsoft.com/office/drawing/2014/main" id="{DA7BB4DD-B9AB-422D-9238-2718D1C86526}"/>
              </a:ext>
            </a:extLst>
          </p:cNvPr>
          <p:cNvGrpSpPr/>
          <p:nvPr/>
        </p:nvGrpSpPr>
        <p:grpSpPr>
          <a:xfrm>
            <a:off x="4089315" y="2760403"/>
            <a:ext cx="790580" cy="3126549"/>
            <a:chOff x="2902778" y="1880137"/>
            <a:chExt cx="354124" cy="1659491"/>
          </a:xfrm>
        </p:grpSpPr>
        <p:cxnSp>
          <p:nvCxnSpPr>
            <p:cNvPr id="13" name="Conector recto 12">
              <a:extLst>
                <a:ext uri="{FF2B5EF4-FFF2-40B4-BE49-F238E27FC236}">
                  <a16:creationId xmlns="" xmlns:a16="http://schemas.microsoft.com/office/drawing/2014/main" id="{F1202E84-D35C-41AC-8546-DEE3890F18B5}"/>
                </a:ext>
              </a:extLst>
            </p:cNvPr>
            <p:cNvCxnSpPr>
              <a:cxnSpLocks/>
            </p:cNvCxnSpPr>
            <p:nvPr/>
          </p:nvCxnSpPr>
          <p:spPr>
            <a:xfrm flipV="1">
              <a:off x="2902778" y="1958360"/>
              <a:ext cx="0" cy="1581268"/>
            </a:xfrm>
            <a:prstGeom prst="line">
              <a:avLst/>
            </a:prstGeom>
            <a:ln w="25400" cap="rnd">
              <a:solidFill>
                <a:schemeClr val="accent6">
                  <a:lumMod val="75000"/>
                  <a:lumOff val="25000"/>
                </a:schemeClr>
              </a:solidFill>
              <a:prstDash val="sysDot"/>
            </a:ln>
          </p:spPr>
          <p:style>
            <a:lnRef idx="3">
              <a:schemeClr val="accent5"/>
            </a:lnRef>
            <a:fillRef idx="0">
              <a:schemeClr val="accent5"/>
            </a:fillRef>
            <a:effectRef idx="2">
              <a:schemeClr val="accent5"/>
            </a:effectRef>
            <a:fontRef idx="minor">
              <a:schemeClr val="tx1"/>
            </a:fontRef>
          </p:style>
        </p:cxnSp>
        <p:sp>
          <p:nvSpPr>
            <p:cNvPr id="14" name="CuadroTexto 13">
              <a:extLst>
                <a:ext uri="{FF2B5EF4-FFF2-40B4-BE49-F238E27FC236}">
                  <a16:creationId xmlns="" xmlns:a16="http://schemas.microsoft.com/office/drawing/2014/main" id="{9158D1AC-CB04-4F63-8A37-FF943D6219BF}"/>
                </a:ext>
              </a:extLst>
            </p:cNvPr>
            <p:cNvSpPr txBox="1"/>
            <p:nvPr/>
          </p:nvSpPr>
          <p:spPr>
            <a:xfrm>
              <a:off x="2915693" y="1880137"/>
              <a:ext cx="341209" cy="245040"/>
            </a:xfrm>
            <a:prstGeom prst="rect">
              <a:avLst/>
            </a:prstGeom>
            <a:noFill/>
          </p:spPr>
          <p:txBody>
            <a:bodyPr wrap="none" rtlCol="0">
              <a:spAutoFit/>
            </a:bodyPr>
            <a:lstStyle/>
            <a:p>
              <a:pPr algn="ctr"/>
              <a:r>
                <a:rPr lang="es-MX" sz="1200" b="1" dirty="0">
                  <a:solidFill>
                    <a:schemeClr val="accent6">
                      <a:lumMod val="75000"/>
                      <a:lumOff val="25000"/>
                    </a:schemeClr>
                  </a:solidFill>
                </a:rPr>
                <a:t>mediana</a:t>
              </a:r>
            </a:p>
            <a:p>
              <a:pPr algn="ctr"/>
              <a:r>
                <a:rPr lang="es-MX" sz="1200" b="1" dirty="0">
                  <a:solidFill>
                    <a:schemeClr val="accent6">
                      <a:lumMod val="75000"/>
                      <a:lumOff val="25000"/>
                    </a:schemeClr>
                  </a:solidFill>
                </a:rPr>
                <a:t>1</a:t>
              </a:r>
            </a:p>
          </p:txBody>
        </p:sp>
      </p:grpSp>
      <p:sp>
        <p:nvSpPr>
          <p:cNvPr id="6" name="Título 5">
            <a:extLst>
              <a:ext uri="{FF2B5EF4-FFF2-40B4-BE49-F238E27FC236}">
                <a16:creationId xmlns="" xmlns:a16="http://schemas.microsoft.com/office/drawing/2014/main" id="{B48A1F1B-8900-48CC-AEDE-8CA1DD1A6F3B}"/>
              </a:ext>
            </a:extLst>
          </p:cNvPr>
          <p:cNvSpPr>
            <a:spLocks noGrp="1"/>
          </p:cNvSpPr>
          <p:nvPr>
            <p:ph type="title"/>
          </p:nvPr>
        </p:nvSpPr>
        <p:spPr/>
        <p:txBody>
          <a:bodyPr/>
          <a:lstStyle/>
          <a:p>
            <a:r>
              <a:rPr lang="es-MX" dirty="0"/>
              <a:t>El </a:t>
            </a:r>
            <a:r>
              <a:rPr lang="es-MX" b="1" dirty="0"/>
              <a:t>37%</a:t>
            </a:r>
            <a:r>
              <a:rPr lang="es-MX" dirty="0"/>
              <a:t> de los consumidores de </a:t>
            </a:r>
            <a:r>
              <a:rPr lang="es-MX" b="1" i="1" dirty="0"/>
              <a:t>software</a:t>
            </a:r>
            <a:r>
              <a:rPr lang="es-MX" dirty="0"/>
              <a:t> </a:t>
            </a:r>
            <a:r>
              <a:rPr lang="es-MX" b="1" dirty="0"/>
              <a:t>pirata físico </a:t>
            </a:r>
            <a:r>
              <a:rPr lang="es-MX" dirty="0"/>
              <a:t>lo hacen </a:t>
            </a:r>
            <a:r>
              <a:rPr lang="es-MX" b="1" dirty="0"/>
              <a:t>más de 1 vez </a:t>
            </a:r>
            <a:r>
              <a:rPr lang="es-MX" dirty="0"/>
              <a:t>al año</a:t>
            </a:r>
          </a:p>
        </p:txBody>
      </p:sp>
      <p:sp>
        <p:nvSpPr>
          <p:cNvPr id="10" name="Marcador de pie de página 3">
            <a:extLst>
              <a:ext uri="{FF2B5EF4-FFF2-40B4-BE49-F238E27FC236}">
                <a16:creationId xmlns="" xmlns:a16="http://schemas.microsoft.com/office/drawing/2014/main" id="{6BC684BD-6187-4F27-95D2-F910EA309B28}"/>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669345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71</a:t>
            </a:fld>
            <a:endParaRPr lang="es-MX" dirty="0"/>
          </a:p>
        </p:txBody>
      </p:sp>
      <p:graphicFrame>
        <p:nvGraphicFramePr>
          <p:cNvPr id="114" name="Gráfico 113"/>
          <p:cNvGraphicFramePr/>
          <p:nvPr>
            <p:extLst>
              <p:ext uri="{D42A27DB-BD31-4B8C-83A1-F6EECF244321}">
                <p14:modId xmlns:p14="http://schemas.microsoft.com/office/powerpoint/2010/main" val="3966154059"/>
              </p:ext>
            </p:extLst>
          </p:nvPr>
        </p:nvGraphicFramePr>
        <p:xfrm>
          <a:off x="2934787" y="1912158"/>
          <a:ext cx="6336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22" name="Gráfico 21">
            <a:extLst>
              <a:ext uri="{FF2B5EF4-FFF2-40B4-BE49-F238E27FC236}">
                <a16:creationId xmlns="" xmlns:a16="http://schemas.microsoft.com/office/drawing/2014/main" id="{AF17DD9B-C4A6-4C50-A2E6-364C02DC6E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77818" y="439929"/>
            <a:ext cx="1062000" cy="1062000"/>
          </a:xfrm>
          <a:prstGeom prst="rect">
            <a:avLst/>
          </a:prstGeom>
        </p:spPr>
      </p:pic>
      <p:pic>
        <p:nvPicPr>
          <p:cNvPr id="14" name="Gráfico 13" descr="Descargar desde la nube">
            <a:extLst>
              <a:ext uri="{FF2B5EF4-FFF2-40B4-BE49-F238E27FC236}">
                <a16:creationId xmlns="" xmlns:a16="http://schemas.microsoft.com/office/drawing/2014/main" id="{B10BAD49-18F1-424B-98A4-B1EFC96015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grpSp>
        <p:nvGrpSpPr>
          <p:cNvPr id="12" name="Grupo 11">
            <a:extLst>
              <a:ext uri="{FF2B5EF4-FFF2-40B4-BE49-F238E27FC236}">
                <a16:creationId xmlns="" xmlns:a16="http://schemas.microsoft.com/office/drawing/2014/main" id="{FB54839F-13A0-46CE-97BD-02B9007AB66B}"/>
              </a:ext>
            </a:extLst>
          </p:cNvPr>
          <p:cNvGrpSpPr/>
          <p:nvPr/>
        </p:nvGrpSpPr>
        <p:grpSpPr>
          <a:xfrm>
            <a:off x="4118148" y="2760403"/>
            <a:ext cx="902821" cy="3116522"/>
            <a:chOff x="2915693" y="1880137"/>
            <a:chExt cx="404400" cy="1654169"/>
          </a:xfrm>
        </p:grpSpPr>
        <p:cxnSp>
          <p:nvCxnSpPr>
            <p:cNvPr id="13" name="Conector recto 12">
              <a:extLst>
                <a:ext uri="{FF2B5EF4-FFF2-40B4-BE49-F238E27FC236}">
                  <a16:creationId xmlns="" xmlns:a16="http://schemas.microsoft.com/office/drawing/2014/main" id="{9CFB51D2-091E-4FDD-8C1C-D5CE4CD0E708}"/>
                </a:ext>
              </a:extLst>
            </p:cNvPr>
            <p:cNvCxnSpPr>
              <a:cxnSpLocks/>
            </p:cNvCxnSpPr>
            <p:nvPr/>
          </p:nvCxnSpPr>
          <p:spPr>
            <a:xfrm flipV="1">
              <a:off x="3320093" y="1953038"/>
              <a:ext cx="0" cy="1581268"/>
            </a:xfrm>
            <a:prstGeom prst="line">
              <a:avLst/>
            </a:prstGeom>
            <a:ln w="25400" cap="rnd">
              <a:solidFill>
                <a:schemeClr val="accent6">
                  <a:lumMod val="75000"/>
                  <a:lumOff val="25000"/>
                </a:schemeClr>
              </a:solidFill>
              <a:prstDash val="sysDot"/>
            </a:ln>
          </p:spPr>
          <p:style>
            <a:lnRef idx="3">
              <a:schemeClr val="accent5"/>
            </a:lnRef>
            <a:fillRef idx="0">
              <a:schemeClr val="accent5"/>
            </a:fillRef>
            <a:effectRef idx="2">
              <a:schemeClr val="accent5"/>
            </a:effectRef>
            <a:fontRef idx="minor">
              <a:schemeClr val="tx1"/>
            </a:fontRef>
          </p:style>
        </p:cxnSp>
        <p:sp>
          <p:nvSpPr>
            <p:cNvPr id="15" name="CuadroTexto 14">
              <a:extLst>
                <a:ext uri="{FF2B5EF4-FFF2-40B4-BE49-F238E27FC236}">
                  <a16:creationId xmlns="" xmlns:a16="http://schemas.microsoft.com/office/drawing/2014/main" id="{343F46CE-ECD9-41DE-A7B4-8FFBD2122B12}"/>
                </a:ext>
              </a:extLst>
            </p:cNvPr>
            <p:cNvSpPr txBox="1"/>
            <p:nvPr/>
          </p:nvSpPr>
          <p:spPr>
            <a:xfrm>
              <a:off x="2915693" y="1880137"/>
              <a:ext cx="341209" cy="245040"/>
            </a:xfrm>
            <a:prstGeom prst="rect">
              <a:avLst/>
            </a:prstGeom>
            <a:noFill/>
          </p:spPr>
          <p:txBody>
            <a:bodyPr wrap="none" rtlCol="0">
              <a:spAutoFit/>
            </a:bodyPr>
            <a:lstStyle/>
            <a:p>
              <a:pPr algn="ctr"/>
              <a:r>
                <a:rPr lang="es-MX" sz="1200" b="1" dirty="0">
                  <a:solidFill>
                    <a:schemeClr val="accent6">
                      <a:lumMod val="75000"/>
                      <a:lumOff val="25000"/>
                    </a:schemeClr>
                  </a:solidFill>
                </a:rPr>
                <a:t>mediana</a:t>
              </a:r>
            </a:p>
            <a:p>
              <a:pPr algn="ctr"/>
              <a:r>
                <a:rPr lang="es-MX" sz="1200" b="1" dirty="0">
                  <a:solidFill>
                    <a:schemeClr val="accent6">
                      <a:lumMod val="75000"/>
                      <a:lumOff val="25000"/>
                    </a:schemeClr>
                  </a:solidFill>
                </a:rPr>
                <a:t>2</a:t>
              </a:r>
            </a:p>
          </p:txBody>
        </p:sp>
      </p:grpSp>
      <p:sp>
        <p:nvSpPr>
          <p:cNvPr id="6" name="Título 5">
            <a:extLst>
              <a:ext uri="{FF2B5EF4-FFF2-40B4-BE49-F238E27FC236}">
                <a16:creationId xmlns="" xmlns:a16="http://schemas.microsoft.com/office/drawing/2014/main" id="{0D72221D-9902-47A4-B56C-F3F291875A8A}"/>
              </a:ext>
            </a:extLst>
          </p:cNvPr>
          <p:cNvSpPr>
            <a:spLocks noGrp="1"/>
          </p:cNvSpPr>
          <p:nvPr>
            <p:ph type="title"/>
          </p:nvPr>
        </p:nvSpPr>
        <p:spPr>
          <a:xfrm>
            <a:off x="753035" y="365126"/>
            <a:ext cx="8641977" cy="1136803"/>
          </a:xfrm>
        </p:spPr>
        <p:txBody>
          <a:bodyPr/>
          <a:lstStyle/>
          <a:p>
            <a:r>
              <a:rPr lang="es-MX" sz="3200" dirty="0"/>
              <a:t>El </a:t>
            </a:r>
            <a:r>
              <a:rPr lang="es-MX" sz="3200" b="1" dirty="0"/>
              <a:t>50%</a:t>
            </a:r>
            <a:r>
              <a:rPr lang="es-MX" sz="3200" dirty="0"/>
              <a:t> de los consumidores de </a:t>
            </a:r>
            <a:r>
              <a:rPr lang="es-MX" sz="3200" b="1" i="1" dirty="0"/>
              <a:t>software</a:t>
            </a:r>
            <a:r>
              <a:rPr lang="es-MX" sz="3200" b="1" dirty="0"/>
              <a:t> pirata digital</a:t>
            </a:r>
            <a:r>
              <a:rPr lang="es-MX" sz="3200" dirty="0"/>
              <a:t> lo hacen </a:t>
            </a:r>
            <a:r>
              <a:rPr lang="es-MX" sz="3200" b="1" dirty="0"/>
              <a:t>más de 2 veces </a:t>
            </a:r>
            <a:r>
              <a:rPr lang="es-MX" sz="3200" dirty="0"/>
              <a:t>al año</a:t>
            </a:r>
          </a:p>
        </p:txBody>
      </p:sp>
      <p:sp>
        <p:nvSpPr>
          <p:cNvPr id="10" name="Marcador de pie de página 3">
            <a:extLst>
              <a:ext uri="{FF2B5EF4-FFF2-40B4-BE49-F238E27FC236}">
                <a16:creationId xmlns="" xmlns:a16="http://schemas.microsoft.com/office/drawing/2014/main" id="{A2B95010-80F9-490A-BC25-98CA7F46497F}"/>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38583034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Gráfico 80"/>
          <p:cNvGraphicFramePr/>
          <p:nvPr>
            <p:extLst>
              <p:ext uri="{D42A27DB-BD31-4B8C-83A1-F6EECF244321}">
                <p14:modId xmlns:p14="http://schemas.microsoft.com/office/powerpoint/2010/main" val="2747220180"/>
              </p:ext>
            </p:extLst>
          </p:nvPr>
        </p:nvGraphicFramePr>
        <p:xfrm>
          <a:off x="2918168" y="1895258"/>
          <a:ext cx="6336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22" name="Gráfico 21">
            <a:extLst>
              <a:ext uri="{FF2B5EF4-FFF2-40B4-BE49-F238E27FC236}">
                <a16:creationId xmlns="" xmlns:a16="http://schemas.microsoft.com/office/drawing/2014/main" id="{AF17DD9B-C4A6-4C50-A2E6-364C02DC6E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77818" y="439929"/>
            <a:ext cx="1062000" cy="1062000"/>
          </a:xfrm>
          <a:prstGeom prst="rect">
            <a:avLst/>
          </a:prstGeom>
        </p:spPr>
      </p:pic>
      <p:pic>
        <p:nvPicPr>
          <p:cNvPr id="23" name="Gráfico 22" descr="Tienda">
            <a:extLst>
              <a:ext uri="{FF2B5EF4-FFF2-40B4-BE49-F238E27FC236}">
                <a16:creationId xmlns="" xmlns:a16="http://schemas.microsoft.com/office/drawing/2014/main" id="{4AE873D3-6A41-4733-A54A-0B62A42604F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sp>
        <p:nvSpPr>
          <p:cNvPr id="4" name="Título 3">
            <a:extLst>
              <a:ext uri="{FF2B5EF4-FFF2-40B4-BE49-F238E27FC236}">
                <a16:creationId xmlns="" xmlns:a16="http://schemas.microsoft.com/office/drawing/2014/main" id="{AE6E5D0D-98B6-4C9D-97CB-94D68E2CDBF0}"/>
              </a:ext>
            </a:extLst>
          </p:cNvPr>
          <p:cNvSpPr>
            <a:spLocks noGrp="1"/>
          </p:cNvSpPr>
          <p:nvPr>
            <p:ph type="title"/>
          </p:nvPr>
        </p:nvSpPr>
        <p:spPr>
          <a:xfrm>
            <a:off x="838200" y="365126"/>
            <a:ext cx="9022976" cy="1136803"/>
          </a:xfrm>
        </p:spPr>
        <p:txBody>
          <a:bodyPr/>
          <a:lstStyle/>
          <a:p>
            <a:r>
              <a:rPr lang="es-MX" sz="3200" dirty="0"/>
              <a:t>Los consumidores de </a:t>
            </a:r>
            <a:r>
              <a:rPr lang="es-MX" sz="3200" b="1" i="1" dirty="0"/>
              <a:t>software</a:t>
            </a:r>
            <a:r>
              <a:rPr lang="es-MX" sz="3200" b="1" dirty="0"/>
              <a:t> pirata físico </a:t>
            </a:r>
            <a:r>
              <a:rPr lang="es-MX" sz="3200" dirty="0"/>
              <a:t>gastaron </a:t>
            </a:r>
            <a:r>
              <a:rPr lang="es-MX" sz="3200" b="1" dirty="0"/>
              <a:t>289 </a:t>
            </a:r>
            <a:r>
              <a:rPr lang="es-MX" sz="3200" b="1" dirty="0" err="1"/>
              <a:t>mdp</a:t>
            </a:r>
            <a:r>
              <a:rPr lang="es-MX" sz="3200" dirty="0"/>
              <a:t> pesos el último año</a:t>
            </a:r>
            <a:endParaRPr lang="es-MX" sz="3200" b="1" dirty="0"/>
          </a:p>
        </p:txBody>
      </p:sp>
      <p:sp>
        <p:nvSpPr>
          <p:cNvPr id="12" name="CuadroTexto 11">
            <a:extLst>
              <a:ext uri="{FF2B5EF4-FFF2-40B4-BE49-F238E27FC236}">
                <a16:creationId xmlns="" xmlns:a16="http://schemas.microsoft.com/office/drawing/2014/main" id="{BA70CCCB-1BD7-472B-AFD6-176FC62418DB}"/>
              </a:ext>
            </a:extLst>
          </p:cNvPr>
          <p:cNvSpPr txBox="1"/>
          <p:nvPr/>
        </p:nvSpPr>
        <p:spPr>
          <a:xfrm>
            <a:off x="4167463" y="2207799"/>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Promedio</a:t>
            </a:r>
          </a:p>
        </p:txBody>
      </p:sp>
      <p:sp>
        <p:nvSpPr>
          <p:cNvPr id="13" name="CuadroTexto 12">
            <a:extLst>
              <a:ext uri="{FF2B5EF4-FFF2-40B4-BE49-F238E27FC236}">
                <a16:creationId xmlns="" xmlns:a16="http://schemas.microsoft.com/office/drawing/2014/main" id="{8CDBCCC0-3471-40B0-BE1D-49E8E2C74F4D}"/>
              </a:ext>
            </a:extLst>
          </p:cNvPr>
          <p:cNvSpPr txBox="1"/>
          <p:nvPr/>
        </p:nvSpPr>
        <p:spPr>
          <a:xfrm>
            <a:off x="6096000" y="2219759"/>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$ 115.76</a:t>
            </a:r>
          </a:p>
        </p:txBody>
      </p:sp>
      <p:sp>
        <p:nvSpPr>
          <p:cNvPr id="5" name="Marcador de número de diapositiva 4">
            <a:extLst>
              <a:ext uri="{FF2B5EF4-FFF2-40B4-BE49-F238E27FC236}">
                <a16:creationId xmlns="" xmlns:a16="http://schemas.microsoft.com/office/drawing/2014/main" id="{1DEFB3D2-1685-4456-923D-841028752A18}"/>
              </a:ext>
            </a:extLst>
          </p:cNvPr>
          <p:cNvSpPr>
            <a:spLocks noGrp="1"/>
          </p:cNvSpPr>
          <p:nvPr>
            <p:ph type="sldNum" sz="quarter" idx="12"/>
          </p:nvPr>
        </p:nvSpPr>
        <p:spPr/>
        <p:txBody>
          <a:bodyPr/>
          <a:lstStyle/>
          <a:p>
            <a:fld id="{01464491-0347-46A0-80D2-6D5F5A3A80C2}" type="slidenum">
              <a:rPr lang="es-MX" smtClean="0"/>
              <a:t>72</a:t>
            </a:fld>
            <a:endParaRPr lang="es-MX"/>
          </a:p>
        </p:txBody>
      </p:sp>
      <p:sp>
        <p:nvSpPr>
          <p:cNvPr id="9" name="Marcador de pie de página 3">
            <a:extLst>
              <a:ext uri="{FF2B5EF4-FFF2-40B4-BE49-F238E27FC236}">
                <a16:creationId xmlns="" xmlns:a16="http://schemas.microsoft.com/office/drawing/2014/main" id="{E6CC35BF-D74B-4FA6-8EE8-D770E7A530BD}"/>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2" name="Rectángulo 1">
            <a:extLst>
              <a:ext uri="{FF2B5EF4-FFF2-40B4-BE49-F238E27FC236}">
                <a16:creationId xmlns="" xmlns:a16="http://schemas.microsoft.com/office/drawing/2014/main" id="{8E055235-93BE-44D1-A2B6-98058553610A}"/>
              </a:ext>
            </a:extLst>
          </p:cNvPr>
          <p:cNvSpPr/>
          <p:nvPr/>
        </p:nvSpPr>
        <p:spPr>
          <a:xfrm>
            <a:off x="9712377" y="2867366"/>
            <a:ext cx="2133599" cy="2308324"/>
          </a:xfrm>
          <a:prstGeom prst="rect">
            <a:avLst/>
          </a:prstGeom>
          <a:ln w="25400">
            <a:solidFill>
              <a:srgbClr val="FFC000"/>
            </a:solidFill>
          </a:ln>
        </p:spPr>
        <p:txBody>
          <a:bodyPr wrap="square">
            <a:spAutoFit/>
          </a:bodyPr>
          <a:lstStyle/>
          <a:p>
            <a:pPr algn="ctr"/>
            <a:r>
              <a:rPr lang="es-MX" sz="2400" b="1" dirty="0">
                <a:solidFill>
                  <a:schemeClr val="tx2">
                    <a:lumMod val="90000"/>
                    <a:lumOff val="10000"/>
                  </a:schemeClr>
                </a:solidFill>
                <a:latin typeface="Corbel" panose="020B0503020204020204" pitchFamily="34" charset="0"/>
              </a:rPr>
              <a:t>Se estima que el año pasado se gastaron 289 </a:t>
            </a:r>
            <a:r>
              <a:rPr lang="es-MX" sz="2400" b="1" dirty="0" err="1">
                <a:solidFill>
                  <a:schemeClr val="tx2">
                    <a:lumMod val="90000"/>
                    <a:lumOff val="10000"/>
                  </a:schemeClr>
                </a:solidFill>
                <a:latin typeface="Corbel" panose="020B0503020204020204" pitchFamily="34" charset="0"/>
              </a:rPr>
              <a:t>mdp</a:t>
            </a:r>
            <a:r>
              <a:rPr lang="es-MX" sz="2400" b="1" dirty="0">
                <a:solidFill>
                  <a:schemeClr val="tx2">
                    <a:lumMod val="90000"/>
                    <a:lumOff val="10000"/>
                  </a:schemeClr>
                </a:solidFill>
                <a:latin typeface="Corbel" panose="020B0503020204020204" pitchFamily="34" charset="0"/>
              </a:rPr>
              <a:t> en </a:t>
            </a:r>
            <a:r>
              <a:rPr lang="es-MX" sz="2400" b="1" i="1" dirty="0">
                <a:solidFill>
                  <a:schemeClr val="tx2">
                    <a:lumMod val="90000"/>
                    <a:lumOff val="10000"/>
                  </a:schemeClr>
                </a:solidFill>
                <a:latin typeface="Corbel" panose="020B0503020204020204" pitchFamily="34" charset="0"/>
              </a:rPr>
              <a:t>software</a:t>
            </a:r>
            <a:r>
              <a:rPr lang="es-MX" sz="2400" b="1" dirty="0">
                <a:solidFill>
                  <a:schemeClr val="tx2">
                    <a:lumMod val="90000"/>
                    <a:lumOff val="10000"/>
                  </a:schemeClr>
                </a:solidFill>
                <a:latin typeface="Corbel" panose="020B0503020204020204" pitchFamily="34" charset="0"/>
              </a:rPr>
              <a:t> pirata físico</a:t>
            </a:r>
          </a:p>
        </p:txBody>
      </p:sp>
    </p:spTree>
    <p:extLst>
      <p:ext uri="{BB962C8B-B14F-4D97-AF65-F5344CB8AC3E}">
        <p14:creationId xmlns:p14="http://schemas.microsoft.com/office/powerpoint/2010/main" val="2193753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73</a:t>
            </a:fld>
            <a:endParaRPr lang="es-MX" dirty="0"/>
          </a:p>
        </p:txBody>
      </p:sp>
      <p:graphicFrame>
        <p:nvGraphicFramePr>
          <p:cNvPr id="91" name="Gráfico 90"/>
          <p:cNvGraphicFramePr/>
          <p:nvPr>
            <p:extLst>
              <p:ext uri="{D42A27DB-BD31-4B8C-83A1-F6EECF244321}">
                <p14:modId xmlns:p14="http://schemas.microsoft.com/office/powerpoint/2010/main" val="4136268915"/>
              </p:ext>
            </p:extLst>
          </p:nvPr>
        </p:nvGraphicFramePr>
        <p:xfrm>
          <a:off x="2928000" y="1898988"/>
          <a:ext cx="6336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22" name="Gráfico 21">
            <a:extLst>
              <a:ext uri="{FF2B5EF4-FFF2-40B4-BE49-F238E27FC236}">
                <a16:creationId xmlns="" xmlns:a16="http://schemas.microsoft.com/office/drawing/2014/main" id="{AF17DD9B-C4A6-4C50-A2E6-364C02DC6E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77818" y="439929"/>
            <a:ext cx="1062000" cy="1062000"/>
          </a:xfrm>
          <a:prstGeom prst="rect">
            <a:avLst/>
          </a:prstGeom>
        </p:spPr>
      </p:pic>
      <p:pic>
        <p:nvPicPr>
          <p:cNvPr id="13" name="Gráfico 12" descr="Descargar desde la nube">
            <a:extLst>
              <a:ext uri="{FF2B5EF4-FFF2-40B4-BE49-F238E27FC236}">
                <a16:creationId xmlns="" xmlns:a16="http://schemas.microsoft.com/office/drawing/2014/main" id="{CAB0B807-EFA3-469C-A9AB-3DC4C7FFB0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818" y="933527"/>
            <a:ext cx="601200" cy="601200"/>
          </a:xfrm>
          <a:prstGeom prst="rect">
            <a:avLst/>
          </a:prstGeom>
        </p:spPr>
      </p:pic>
      <p:sp>
        <p:nvSpPr>
          <p:cNvPr id="11" name="CuadroTexto 10">
            <a:extLst>
              <a:ext uri="{FF2B5EF4-FFF2-40B4-BE49-F238E27FC236}">
                <a16:creationId xmlns="" xmlns:a16="http://schemas.microsoft.com/office/drawing/2014/main" id="{D8E3DDD7-B6BE-4CA0-976C-3D8CE409543C}"/>
              </a:ext>
            </a:extLst>
          </p:cNvPr>
          <p:cNvSpPr txBox="1"/>
          <p:nvPr/>
        </p:nvSpPr>
        <p:spPr>
          <a:xfrm>
            <a:off x="5028360" y="2339084"/>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Promedio</a:t>
            </a:r>
          </a:p>
        </p:txBody>
      </p:sp>
      <p:sp>
        <p:nvSpPr>
          <p:cNvPr id="12" name="CuadroTexto 11">
            <a:extLst>
              <a:ext uri="{FF2B5EF4-FFF2-40B4-BE49-F238E27FC236}">
                <a16:creationId xmlns="" xmlns:a16="http://schemas.microsoft.com/office/drawing/2014/main" id="{5BEDE046-C5E7-47EE-B882-43FB40DFD50E}"/>
              </a:ext>
            </a:extLst>
          </p:cNvPr>
          <p:cNvSpPr txBox="1"/>
          <p:nvPr/>
        </p:nvSpPr>
        <p:spPr>
          <a:xfrm>
            <a:off x="5028360" y="2905780"/>
            <a:ext cx="2135279" cy="523220"/>
          </a:xfrm>
          <a:prstGeom prst="rect">
            <a:avLst/>
          </a:prstGeom>
          <a:noFill/>
        </p:spPr>
        <p:txBody>
          <a:bodyPr wrap="square" rtlCol="0">
            <a:spAutoFit/>
          </a:bodyPr>
          <a:lstStyle/>
          <a:p>
            <a:pPr algn="ctr"/>
            <a:r>
              <a:rPr lang="es-MX" sz="2800" b="1" dirty="0">
                <a:solidFill>
                  <a:schemeClr val="tx2">
                    <a:lumMod val="75000"/>
                    <a:lumOff val="25000"/>
                  </a:schemeClr>
                </a:solidFill>
                <a:latin typeface="Corbel" panose="020B0503020204020204" pitchFamily="34" charset="0"/>
              </a:rPr>
              <a:t>$ 66.32</a:t>
            </a:r>
          </a:p>
        </p:txBody>
      </p:sp>
      <p:sp>
        <p:nvSpPr>
          <p:cNvPr id="6" name="Título 5">
            <a:extLst>
              <a:ext uri="{FF2B5EF4-FFF2-40B4-BE49-F238E27FC236}">
                <a16:creationId xmlns="" xmlns:a16="http://schemas.microsoft.com/office/drawing/2014/main" id="{FA23FABF-FEC5-4B59-9AFE-5BE6955DD096}"/>
              </a:ext>
            </a:extLst>
          </p:cNvPr>
          <p:cNvSpPr>
            <a:spLocks noGrp="1"/>
          </p:cNvSpPr>
          <p:nvPr>
            <p:ph type="title"/>
          </p:nvPr>
        </p:nvSpPr>
        <p:spPr>
          <a:xfrm>
            <a:off x="838200" y="365126"/>
            <a:ext cx="8769246" cy="1136803"/>
          </a:xfrm>
        </p:spPr>
        <p:txBody>
          <a:bodyPr/>
          <a:lstStyle/>
          <a:p>
            <a:r>
              <a:rPr lang="es-MX" dirty="0"/>
              <a:t>El </a:t>
            </a:r>
            <a:r>
              <a:rPr lang="es-MX" b="1" dirty="0"/>
              <a:t>71%</a:t>
            </a:r>
            <a:r>
              <a:rPr lang="es-MX" dirty="0"/>
              <a:t> de los consumidores de </a:t>
            </a:r>
            <a:r>
              <a:rPr lang="es-MX" b="1" i="1" dirty="0"/>
              <a:t>software</a:t>
            </a:r>
            <a:r>
              <a:rPr lang="es-MX" b="1" dirty="0"/>
              <a:t> pirata digital </a:t>
            </a:r>
            <a:r>
              <a:rPr lang="es-MX" dirty="0"/>
              <a:t>lo hicieron </a:t>
            </a:r>
            <a:r>
              <a:rPr lang="es-MX" b="1" dirty="0"/>
              <a:t>gratuitamente</a:t>
            </a:r>
          </a:p>
        </p:txBody>
      </p:sp>
      <p:sp>
        <p:nvSpPr>
          <p:cNvPr id="14" name="Marcador de pie de página 3">
            <a:extLst>
              <a:ext uri="{FF2B5EF4-FFF2-40B4-BE49-F238E27FC236}">
                <a16:creationId xmlns="" xmlns:a16="http://schemas.microsoft.com/office/drawing/2014/main" id="{C27EBF99-20CC-4EA4-86CC-D690361DCB2A}"/>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10" name="Rectángulo 9">
            <a:extLst>
              <a:ext uri="{FF2B5EF4-FFF2-40B4-BE49-F238E27FC236}">
                <a16:creationId xmlns="" xmlns:a16="http://schemas.microsoft.com/office/drawing/2014/main" id="{065F98C7-9E38-42B8-903B-2E70587E2274}"/>
              </a:ext>
            </a:extLst>
          </p:cNvPr>
          <p:cNvSpPr/>
          <p:nvPr/>
        </p:nvSpPr>
        <p:spPr>
          <a:xfrm>
            <a:off x="9607446" y="2923700"/>
            <a:ext cx="2133599" cy="2308324"/>
          </a:xfrm>
          <a:prstGeom prst="rect">
            <a:avLst/>
          </a:prstGeom>
          <a:ln w="25400">
            <a:solidFill>
              <a:srgbClr val="FFC000"/>
            </a:solidFill>
          </a:ln>
        </p:spPr>
        <p:txBody>
          <a:bodyPr wrap="square">
            <a:spAutoFit/>
          </a:bodyPr>
          <a:lstStyle/>
          <a:p>
            <a:pPr algn="ctr"/>
            <a:r>
              <a:rPr lang="es-MX" sz="2400" b="1" dirty="0">
                <a:solidFill>
                  <a:schemeClr val="tx2">
                    <a:lumMod val="90000"/>
                    <a:lumOff val="10000"/>
                  </a:schemeClr>
                </a:solidFill>
                <a:latin typeface="Corbel" panose="020B0503020204020204" pitchFamily="34" charset="0"/>
              </a:rPr>
              <a:t>Se estima que el año pasado se gastaron 252 </a:t>
            </a:r>
            <a:r>
              <a:rPr lang="es-MX" sz="2400" b="1" dirty="0" err="1">
                <a:solidFill>
                  <a:schemeClr val="tx2">
                    <a:lumMod val="90000"/>
                    <a:lumOff val="10000"/>
                  </a:schemeClr>
                </a:solidFill>
                <a:latin typeface="Corbel" panose="020B0503020204020204" pitchFamily="34" charset="0"/>
              </a:rPr>
              <a:t>mdp</a:t>
            </a:r>
            <a:r>
              <a:rPr lang="es-MX" sz="2400" b="1" dirty="0">
                <a:solidFill>
                  <a:schemeClr val="tx2">
                    <a:lumMod val="90000"/>
                    <a:lumOff val="10000"/>
                  </a:schemeClr>
                </a:solidFill>
                <a:latin typeface="Corbel" panose="020B0503020204020204" pitchFamily="34" charset="0"/>
              </a:rPr>
              <a:t> en </a:t>
            </a:r>
            <a:r>
              <a:rPr lang="es-MX" sz="2400" b="1" i="1" dirty="0">
                <a:solidFill>
                  <a:schemeClr val="tx2">
                    <a:lumMod val="90000"/>
                    <a:lumOff val="10000"/>
                  </a:schemeClr>
                </a:solidFill>
                <a:latin typeface="Corbel" panose="020B0503020204020204" pitchFamily="34" charset="0"/>
              </a:rPr>
              <a:t>software</a:t>
            </a:r>
            <a:r>
              <a:rPr lang="es-MX" sz="2400" b="1" dirty="0">
                <a:solidFill>
                  <a:schemeClr val="tx2">
                    <a:lumMod val="90000"/>
                    <a:lumOff val="10000"/>
                  </a:schemeClr>
                </a:solidFill>
                <a:latin typeface="Corbel" panose="020B0503020204020204" pitchFamily="34" charset="0"/>
              </a:rPr>
              <a:t> pirata digital</a:t>
            </a:r>
          </a:p>
        </p:txBody>
      </p:sp>
    </p:spTree>
    <p:extLst>
      <p:ext uri="{BB962C8B-B14F-4D97-AF65-F5344CB8AC3E}">
        <p14:creationId xmlns:p14="http://schemas.microsoft.com/office/powerpoint/2010/main" val="3440072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dirty="0"/>
              <a:t>La principal razón de consumo de </a:t>
            </a:r>
            <a:r>
              <a:rPr lang="es-MX" sz="3200" b="1" i="1" dirty="0"/>
              <a:t>software</a:t>
            </a:r>
            <a:r>
              <a:rPr lang="es-MX" sz="3200" b="1" dirty="0"/>
              <a:t> pirata físico</a:t>
            </a:r>
            <a:r>
              <a:rPr lang="es-MX" sz="3200" dirty="0"/>
              <a:t> es la </a:t>
            </a:r>
            <a:r>
              <a:rPr lang="es-MX" sz="3200" b="1" dirty="0"/>
              <a:t>facilidad de adquisición</a:t>
            </a:r>
          </a:p>
        </p:txBody>
      </p:sp>
      <p:sp>
        <p:nvSpPr>
          <p:cNvPr id="5" name="Marcador de número de diapositiva 4"/>
          <p:cNvSpPr>
            <a:spLocks noGrp="1"/>
          </p:cNvSpPr>
          <p:nvPr>
            <p:ph type="sldNum" sz="quarter" idx="12"/>
          </p:nvPr>
        </p:nvSpPr>
        <p:spPr/>
        <p:txBody>
          <a:bodyPr/>
          <a:lstStyle/>
          <a:p>
            <a:fld id="{01464491-0347-46A0-80D2-6D5F5A3A80C2}" type="slidenum">
              <a:rPr lang="es-MX" smtClean="0"/>
              <a:t>74</a:t>
            </a:fld>
            <a:endParaRPr lang="es-MX"/>
          </a:p>
        </p:txBody>
      </p:sp>
      <p:grpSp>
        <p:nvGrpSpPr>
          <p:cNvPr id="3" name="Grupo 2"/>
          <p:cNvGrpSpPr/>
          <p:nvPr/>
        </p:nvGrpSpPr>
        <p:grpSpPr>
          <a:xfrm>
            <a:off x="3439520" y="1913573"/>
            <a:ext cx="5310000" cy="4356000"/>
            <a:chOff x="1611642" y="1624872"/>
            <a:chExt cx="5310000" cy="4356000"/>
          </a:xfrm>
        </p:grpSpPr>
        <p:graphicFrame>
          <p:nvGraphicFramePr>
            <p:cNvPr id="43" name="Gráfico 42"/>
            <p:cNvGraphicFramePr/>
            <p:nvPr>
              <p:extLst>
                <p:ext uri="{D42A27DB-BD31-4B8C-83A1-F6EECF244321}">
                  <p14:modId xmlns:p14="http://schemas.microsoft.com/office/powerpoint/2010/main" val="338379193"/>
                </p:ext>
              </p:extLst>
            </p:nvPr>
          </p:nvGraphicFramePr>
          <p:xfrm>
            <a:off x="1611642" y="1624872"/>
            <a:ext cx="5310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44" name="Imagen 43"/>
            <p:cNvPicPr>
              <a:picLocks noChangeAspect="1"/>
            </p:cNvPicPr>
            <p:nvPr/>
          </p:nvPicPr>
          <p:blipFill>
            <a:blip r:embed="rId3">
              <a:duotone>
                <a:schemeClr val="accent2">
                  <a:shade val="45000"/>
                  <a:satMod val="135000"/>
                </a:schemeClr>
                <a:prstClr val="white"/>
              </a:duotone>
            </a:blip>
            <a:stretch>
              <a:fillRect/>
            </a:stretch>
          </p:blipFill>
          <p:spPr>
            <a:xfrm>
              <a:off x="3930273" y="3228103"/>
              <a:ext cx="626451" cy="684000"/>
            </a:xfrm>
            <a:prstGeom prst="roundRect">
              <a:avLst>
                <a:gd name="adj" fmla="val 50000"/>
              </a:avLst>
            </a:prstGeom>
          </p:spPr>
        </p:pic>
        <p:pic>
          <p:nvPicPr>
            <p:cNvPr id="45" name="Imagen 44"/>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57077" y="4229577"/>
              <a:ext cx="684000" cy="684000"/>
            </a:xfrm>
            <a:prstGeom prst="rect">
              <a:avLst/>
            </a:prstGeom>
          </p:spPr>
        </p:pic>
        <p:pic>
          <p:nvPicPr>
            <p:cNvPr id="46" name="Imagen 45"/>
            <p:cNvPicPr>
              <a:picLocks noChangeAspect="1"/>
            </p:cNvPicPr>
            <p:nvPr/>
          </p:nvPicPr>
          <p:blipFill>
            <a:blip r:embed="rId5">
              <a:duotone>
                <a:schemeClr val="accent1">
                  <a:shade val="45000"/>
                  <a:satMod val="135000"/>
                </a:schemeClr>
                <a:prstClr val="white"/>
              </a:duotone>
            </a:blip>
            <a:stretch>
              <a:fillRect/>
            </a:stretch>
          </p:blipFill>
          <p:spPr>
            <a:xfrm>
              <a:off x="2391056" y="1901845"/>
              <a:ext cx="469836" cy="684000"/>
            </a:xfrm>
            <a:prstGeom prst="rect">
              <a:avLst/>
            </a:prstGeom>
          </p:spPr>
        </p:pic>
      </p:grpSp>
      <p:pic>
        <p:nvPicPr>
          <p:cNvPr id="23" name="Gráfico 22">
            <a:extLst>
              <a:ext uri="{FF2B5EF4-FFF2-40B4-BE49-F238E27FC236}">
                <a16:creationId xmlns="" xmlns:a16="http://schemas.microsoft.com/office/drawing/2014/main" id="{B43E5B0E-9AFD-4780-937B-C4D773F0AA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177818" y="439929"/>
            <a:ext cx="1062000" cy="1062000"/>
          </a:xfrm>
          <a:prstGeom prst="rect">
            <a:avLst/>
          </a:prstGeom>
        </p:spPr>
      </p:pic>
      <p:pic>
        <p:nvPicPr>
          <p:cNvPr id="24" name="Gráfico 23" descr="Tienda">
            <a:extLst>
              <a:ext uri="{FF2B5EF4-FFF2-40B4-BE49-F238E27FC236}">
                <a16:creationId xmlns="" xmlns:a16="http://schemas.microsoft.com/office/drawing/2014/main" id="{A4074E63-15FF-49C9-BB44-2872C13C8B2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239418" y="900329"/>
            <a:ext cx="601600" cy="601600"/>
          </a:xfrm>
          <a:prstGeom prst="rect">
            <a:avLst/>
          </a:prstGeom>
        </p:spPr>
      </p:pic>
      <p:sp>
        <p:nvSpPr>
          <p:cNvPr id="11" name="Marcador de pie de página 3">
            <a:extLst>
              <a:ext uri="{FF2B5EF4-FFF2-40B4-BE49-F238E27FC236}">
                <a16:creationId xmlns="" xmlns:a16="http://schemas.microsoft.com/office/drawing/2014/main" id="{151278D1-5F2F-4810-ACDA-4C5381C8457F}"/>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40779171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3500" y="365126"/>
            <a:ext cx="9262147" cy="1136803"/>
          </a:xfrm>
        </p:spPr>
        <p:txBody>
          <a:bodyPr/>
          <a:lstStyle/>
          <a:p>
            <a:r>
              <a:rPr lang="es-MX" dirty="0"/>
              <a:t>La principal razón de consumo de </a:t>
            </a:r>
            <a:r>
              <a:rPr lang="es-MX" b="1" i="1" dirty="0"/>
              <a:t>software</a:t>
            </a:r>
            <a:r>
              <a:rPr lang="es-MX" b="1" dirty="0"/>
              <a:t> pirata digital </a:t>
            </a:r>
            <a:r>
              <a:rPr lang="es-MX" dirty="0"/>
              <a:t>es la </a:t>
            </a:r>
            <a:r>
              <a:rPr lang="es-MX" b="1" dirty="0"/>
              <a:t>facilidad de adquisición</a:t>
            </a:r>
          </a:p>
        </p:txBody>
      </p:sp>
      <p:sp>
        <p:nvSpPr>
          <p:cNvPr id="5" name="Marcador de número de diapositiva 4"/>
          <p:cNvSpPr>
            <a:spLocks noGrp="1"/>
          </p:cNvSpPr>
          <p:nvPr>
            <p:ph type="sldNum" sz="quarter" idx="12"/>
          </p:nvPr>
        </p:nvSpPr>
        <p:spPr/>
        <p:txBody>
          <a:bodyPr/>
          <a:lstStyle/>
          <a:p>
            <a:fld id="{01464491-0347-46A0-80D2-6D5F5A3A80C2}" type="slidenum">
              <a:rPr lang="es-MX" smtClean="0"/>
              <a:t>75</a:t>
            </a:fld>
            <a:endParaRPr lang="es-MX"/>
          </a:p>
        </p:txBody>
      </p:sp>
      <p:graphicFrame>
        <p:nvGraphicFramePr>
          <p:cNvPr id="47" name="Gráfico 46"/>
          <p:cNvGraphicFramePr/>
          <p:nvPr>
            <p:extLst>
              <p:ext uri="{D42A27DB-BD31-4B8C-83A1-F6EECF244321}">
                <p14:modId xmlns:p14="http://schemas.microsoft.com/office/powerpoint/2010/main" val="225480856"/>
              </p:ext>
            </p:extLst>
          </p:nvPr>
        </p:nvGraphicFramePr>
        <p:xfrm>
          <a:off x="3441000" y="1908560"/>
          <a:ext cx="5310000" cy="4356000"/>
        </p:xfrm>
        <a:graphic>
          <a:graphicData uri="http://schemas.openxmlformats.org/drawingml/2006/chart">
            <c:chart xmlns:c="http://schemas.openxmlformats.org/drawingml/2006/chart" xmlns:r="http://schemas.openxmlformats.org/officeDocument/2006/relationships" r:id="rId2"/>
          </a:graphicData>
        </a:graphic>
      </p:graphicFrame>
      <p:pic>
        <p:nvPicPr>
          <p:cNvPr id="48" name="Imagen 47"/>
          <p:cNvPicPr>
            <a:picLocks noChangeAspect="1"/>
          </p:cNvPicPr>
          <p:nvPr/>
        </p:nvPicPr>
        <p:blipFill>
          <a:blip r:embed="rId3">
            <a:duotone>
              <a:schemeClr val="accent2">
                <a:shade val="45000"/>
                <a:satMod val="135000"/>
              </a:schemeClr>
              <a:prstClr val="white"/>
            </a:duotone>
          </a:blip>
          <a:stretch>
            <a:fillRect/>
          </a:stretch>
        </p:blipFill>
        <p:spPr>
          <a:xfrm>
            <a:off x="5797149" y="4589167"/>
            <a:ext cx="626452" cy="684000"/>
          </a:xfrm>
          <a:prstGeom prst="rect">
            <a:avLst/>
          </a:prstGeom>
        </p:spPr>
      </p:pic>
      <p:pic>
        <p:nvPicPr>
          <p:cNvPr id="49" name="Imagen 48"/>
          <p:cNvPicPr>
            <a:picLocks noChangeAspect="1"/>
          </p:cNvPicPr>
          <p:nvPr/>
        </p:nvPicPr>
        <p:blipFill>
          <a:blip r:embed="rId4">
            <a:duotone>
              <a:schemeClr val="accent3">
                <a:shade val="45000"/>
                <a:satMod val="135000"/>
              </a:schemeClr>
              <a:prstClr val="white"/>
            </a:duotone>
          </a:blip>
          <a:stretch>
            <a:fillRect/>
          </a:stretch>
        </p:blipFill>
        <p:spPr>
          <a:xfrm>
            <a:off x="7402409" y="4560417"/>
            <a:ext cx="646831" cy="684000"/>
          </a:xfrm>
          <a:prstGeom prst="rect">
            <a:avLst/>
          </a:prstGeom>
        </p:spPr>
      </p:pic>
      <p:pic>
        <p:nvPicPr>
          <p:cNvPr id="51" name="Imagen 50"/>
          <p:cNvPicPr>
            <a:picLocks noChangeAspect="1"/>
          </p:cNvPicPr>
          <p:nvPr/>
        </p:nvPicPr>
        <p:blipFill>
          <a:blip r:embed="rId5">
            <a:duotone>
              <a:schemeClr val="accent1">
                <a:shade val="45000"/>
                <a:satMod val="135000"/>
              </a:schemeClr>
              <a:prstClr val="white"/>
            </a:duotone>
          </a:blip>
          <a:stretch>
            <a:fillRect/>
          </a:stretch>
        </p:blipFill>
        <p:spPr>
          <a:xfrm>
            <a:off x="4147704" y="2207936"/>
            <a:ext cx="511505" cy="684000"/>
          </a:xfrm>
          <a:prstGeom prst="rect">
            <a:avLst/>
          </a:prstGeom>
        </p:spPr>
      </p:pic>
      <p:pic>
        <p:nvPicPr>
          <p:cNvPr id="23" name="Gráfico 22">
            <a:extLst>
              <a:ext uri="{FF2B5EF4-FFF2-40B4-BE49-F238E27FC236}">
                <a16:creationId xmlns="" xmlns:a16="http://schemas.microsoft.com/office/drawing/2014/main" id="{B43E5B0E-9AFD-4780-937B-C4D773F0AA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177818" y="439929"/>
            <a:ext cx="1062000" cy="1062000"/>
          </a:xfrm>
          <a:prstGeom prst="rect">
            <a:avLst/>
          </a:prstGeom>
        </p:spPr>
      </p:pic>
      <p:pic>
        <p:nvPicPr>
          <p:cNvPr id="15" name="Gráfico 14" descr="Descargar desde la nube">
            <a:extLst>
              <a:ext uri="{FF2B5EF4-FFF2-40B4-BE49-F238E27FC236}">
                <a16:creationId xmlns="" xmlns:a16="http://schemas.microsoft.com/office/drawing/2014/main" id="{E7E242DC-ADBE-431F-BEE5-2F70D6ABA5E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239818" y="933527"/>
            <a:ext cx="601200" cy="601200"/>
          </a:xfrm>
          <a:prstGeom prst="rect">
            <a:avLst/>
          </a:prstGeom>
        </p:spPr>
      </p:pic>
      <p:sp>
        <p:nvSpPr>
          <p:cNvPr id="10" name="Marcador de pie de página 3">
            <a:extLst>
              <a:ext uri="{FF2B5EF4-FFF2-40B4-BE49-F238E27FC236}">
                <a16:creationId xmlns="" xmlns:a16="http://schemas.microsoft.com/office/drawing/2014/main" id="{E200876E-2831-479D-B68B-8929B095D34C}"/>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15051459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Estadísticas clave</a:t>
            </a:r>
          </a:p>
        </p:txBody>
      </p:sp>
      <p:sp>
        <p:nvSpPr>
          <p:cNvPr id="5" name="Marcador de número de diapositiva 4"/>
          <p:cNvSpPr>
            <a:spLocks noGrp="1"/>
          </p:cNvSpPr>
          <p:nvPr>
            <p:ph type="sldNum" sz="quarter" idx="12"/>
          </p:nvPr>
        </p:nvSpPr>
        <p:spPr/>
        <p:txBody>
          <a:bodyPr/>
          <a:lstStyle/>
          <a:p>
            <a:fld id="{01464491-0347-46A0-80D2-6D5F5A3A80C2}" type="slidenum">
              <a:rPr lang="es-MX" smtClean="0"/>
              <a:t>76</a:t>
            </a:fld>
            <a:endParaRPr lang="es-MX" dirty="0"/>
          </a:p>
        </p:txBody>
      </p:sp>
      <p:sp>
        <p:nvSpPr>
          <p:cNvPr id="9" name="Rectángulo 8"/>
          <p:cNvSpPr/>
          <p:nvPr/>
        </p:nvSpPr>
        <p:spPr>
          <a:xfrm>
            <a:off x="838200" y="1850292"/>
            <a:ext cx="3303452" cy="33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600" b="1" dirty="0">
                <a:solidFill>
                  <a:srgbClr val="17342F"/>
                </a:solidFill>
              </a:rPr>
              <a:t>Se estima que en los últimos 12 meses</a:t>
            </a:r>
          </a:p>
          <a:p>
            <a:pPr algn="ctr">
              <a:spcBef>
                <a:spcPts val="300"/>
              </a:spcBef>
            </a:pPr>
            <a:endParaRPr lang="es-MX" sz="1100" dirty="0">
              <a:solidFill>
                <a:srgbClr val="17342F"/>
              </a:solidFill>
            </a:endParaRPr>
          </a:p>
          <a:p>
            <a:pPr algn="ctr">
              <a:spcBef>
                <a:spcPts val="300"/>
              </a:spcBef>
            </a:pPr>
            <a:r>
              <a:rPr lang="es-MX" sz="4000" b="1" dirty="0">
                <a:solidFill>
                  <a:schemeClr val="tx2">
                    <a:lumMod val="75000"/>
                    <a:lumOff val="25000"/>
                  </a:schemeClr>
                </a:solidFill>
              </a:rPr>
              <a:t>4.8 millones </a:t>
            </a:r>
            <a:endParaRPr lang="es-MX" dirty="0">
              <a:solidFill>
                <a:schemeClr val="tx2">
                  <a:lumMod val="75000"/>
                  <a:lumOff val="25000"/>
                </a:schemeClr>
              </a:solidFill>
            </a:endParaRPr>
          </a:p>
          <a:p>
            <a:pPr algn="ctr">
              <a:spcBef>
                <a:spcPts val="300"/>
              </a:spcBef>
            </a:pPr>
            <a:r>
              <a:rPr lang="es-MX" sz="2800" b="1" dirty="0">
                <a:solidFill>
                  <a:schemeClr val="tx2">
                    <a:lumMod val="75000"/>
                    <a:lumOff val="25000"/>
                  </a:schemeClr>
                </a:solidFill>
              </a:rPr>
              <a:t>(9.3%)</a:t>
            </a:r>
            <a:endParaRPr lang="es-MX" sz="2800" dirty="0">
              <a:solidFill>
                <a:srgbClr val="17342F"/>
              </a:solidFill>
            </a:endParaRPr>
          </a:p>
          <a:p>
            <a:pPr algn="ctr">
              <a:spcBef>
                <a:spcPts val="300"/>
              </a:spcBef>
            </a:pPr>
            <a:r>
              <a:rPr lang="es-MX" b="1" dirty="0">
                <a:solidFill>
                  <a:srgbClr val="17342F"/>
                </a:solidFill>
              </a:rPr>
              <a:t>de mexicanos mayores de edad</a:t>
            </a:r>
          </a:p>
          <a:p>
            <a:pPr algn="ctr">
              <a:spcBef>
                <a:spcPts val="300"/>
              </a:spcBef>
            </a:pPr>
            <a:endParaRPr lang="es-MX" b="1" dirty="0">
              <a:solidFill>
                <a:srgbClr val="17342F"/>
              </a:solidFill>
            </a:endParaRPr>
          </a:p>
          <a:p>
            <a:pPr algn="ctr">
              <a:spcBef>
                <a:spcPts val="300"/>
              </a:spcBef>
            </a:pPr>
            <a:r>
              <a:rPr lang="es-MX" sz="2800" b="1" dirty="0">
                <a:solidFill>
                  <a:srgbClr val="17342F"/>
                </a:solidFill>
              </a:rPr>
              <a:t>consumieron </a:t>
            </a:r>
          </a:p>
          <a:p>
            <a:pPr algn="ctr">
              <a:spcBef>
                <a:spcPts val="300"/>
              </a:spcBef>
            </a:pPr>
            <a:r>
              <a:rPr lang="es-MX" sz="3200" b="1" i="1" dirty="0">
                <a:solidFill>
                  <a:srgbClr val="FF0000"/>
                </a:solidFill>
              </a:rPr>
              <a:t>software</a:t>
            </a:r>
            <a:r>
              <a:rPr lang="es-MX" sz="3200" b="1" dirty="0">
                <a:solidFill>
                  <a:srgbClr val="FF0000"/>
                </a:solidFill>
              </a:rPr>
              <a:t> pirata </a:t>
            </a:r>
            <a:endParaRPr lang="es-MX" sz="2800" b="1" dirty="0">
              <a:solidFill>
                <a:srgbClr val="FF0000"/>
              </a:solidFill>
            </a:endParaRPr>
          </a:p>
        </p:txBody>
      </p:sp>
      <p:sp>
        <p:nvSpPr>
          <p:cNvPr id="11" name="Rectángulo 10"/>
          <p:cNvSpPr/>
          <p:nvPr/>
        </p:nvSpPr>
        <p:spPr>
          <a:xfrm>
            <a:off x="5464910" y="2443905"/>
            <a:ext cx="5844221"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2400" b="1" dirty="0">
                <a:solidFill>
                  <a:srgbClr val="398E92"/>
                </a:solidFill>
              </a:rPr>
              <a:t>2.5 millones (56% </a:t>
            </a:r>
            <a:r>
              <a:rPr lang="es-MX" sz="1400" b="1" dirty="0">
                <a:solidFill>
                  <a:srgbClr val="398E92"/>
                </a:solidFill>
              </a:rPr>
              <a:t>de los consumidores de software físico</a:t>
            </a:r>
            <a:r>
              <a:rPr lang="es-MX" sz="2400" b="1" dirty="0">
                <a:solidFill>
                  <a:srgbClr val="398E92"/>
                </a:solidFill>
              </a:rPr>
              <a:t>)</a:t>
            </a:r>
          </a:p>
          <a:p>
            <a:r>
              <a:rPr lang="es-MX" sz="1100" dirty="0">
                <a:solidFill>
                  <a:srgbClr val="17342F"/>
                </a:solidFill>
              </a:rPr>
              <a:t>lo hicieron comprando </a:t>
            </a:r>
            <a:r>
              <a:rPr lang="es-MX" b="1" dirty="0">
                <a:solidFill>
                  <a:srgbClr val="398E92"/>
                </a:solidFill>
              </a:rPr>
              <a:t>en persona</a:t>
            </a:r>
            <a:r>
              <a:rPr lang="es-MX" sz="1100" dirty="0">
                <a:solidFill>
                  <a:srgbClr val="17342F"/>
                </a:solidFill>
              </a:rPr>
              <a:t>,</a:t>
            </a:r>
            <a:r>
              <a:rPr lang="es-MX" sz="1100" dirty="0">
                <a:solidFill>
                  <a:schemeClr val="accent2">
                    <a:lumMod val="75000"/>
                  </a:schemeClr>
                </a:solidFill>
              </a:rPr>
              <a:t> </a:t>
            </a:r>
            <a:r>
              <a:rPr lang="es-MX" sz="1100" dirty="0">
                <a:solidFill>
                  <a:schemeClr val="tx1"/>
                </a:solidFill>
              </a:rPr>
              <a:t>con una mediana de </a:t>
            </a:r>
            <a:r>
              <a:rPr lang="es-MX" sz="1400" b="1" dirty="0">
                <a:solidFill>
                  <a:schemeClr val="accent2">
                    <a:lumMod val="75000"/>
                  </a:schemeClr>
                </a:solidFill>
              </a:rPr>
              <a:t>1</a:t>
            </a:r>
            <a:r>
              <a:rPr lang="es-MX" sz="1600" b="1" dirty="0">
                <a:solidFill>
                  <a:schemeClr val="accent2">
                    <a:lumMod val="75000"/>
                  </a:schemeClr>
                </a:solidFill>
              </a:rPr>
              <a:t> </a:t>
            </a:r>
            <a:r>
              <a:rPr lang="es-MX" sz="1400" b="1" dirty="0">
                <a:solidFill>
                  <a:schemeClr val="accent2">
                    <a:lumMod val="75000"/>
                  </a:schemeClr>
                </a:solidFill>
              </a:rPr>
              <a:t>ocasión al año</a:t>
            </a:r>
            <a:r>
              <a:rPr lang="es-MX" sz="1100" dirty="0">
                <a:solidFill>
                  <a:schemeClr val="accent2">
                    <a:lumMod val="75000"/>
                  </a:schemeClr>
                </a:solidFill>
              </a:rPr>
              <a:t>; </a:t>
            </a:r>
            <a:r>
              <a:rPr lang="es-MX" sz="1400" b="1" dirty="0">
                <a:solidFill>
                  <a:schemeClr val="accent2">
                    <a:lumMod val="75000"/>
                  </a:schemeClr>
                </a:solidFill>
              </a:rPr>
              <a:t>gastando</a:t>
            </a:r>
            <a:r>
              <a:rPr lang="es-MX" sz="1400" dirty="0">
                <a:solidFill>
                  <a:schemeClr val="accent2">
                    <a:lumMod val="75000"/>
                  </a:schemeClr>
                </a:solidFill>
              </a:rPr>
              <a:t> </a:t>
            </a:r>
            <a:r>
              <a:rPr lang="es-MX" sz="1400" b="1" dirty="0">
                <a:solidFill>
                  <a:schemeClr val="accent2">
                    <a:lumMod val="75000"/>
                  </a:schemeClr>
                </a:solidFill>
              </a:rPr>
              <a:t>$115.76 </a:t>
            </a:r>
            <a:r>
              <a:rPr lang="es-MX" sz="1100" dirty="0">
                <a:solidFill>
                  <a:srgbClr val="17342F"/>
                </a:solidFill>
              </a:rPr>
              <a:t>en promedio en la última ocasión.</a:t>
            </a:r>
          </a:p>
          <a:p>
            <a:r>
              <a:rPr lang="es-MX" sz="1100" dirty="0">
                <a:solidFill>
                  <a:srgbClr val="17342F"/>
                </a:solidFill>
              </a:rPr>
              <a:t>.</a:t>
            </a:r>
          </a:p>
          <a:p>
            <a:endParaRPr lang="es-MX" sz="1050" dirty="0">
              <a:solidFill>
                <a:srgbClr val="17342F"/>
              </a:solidFill>
            </a:endParaRPr>
          </a:p>
          <a:p>
            <a:endParaRPr lang="es-MX" sz="1050" dirty="0">
              <a:solidFill>
                <a:srgbClr val="17342F"/>
              </a:solidFill>
            </a:endParaRPr>
          </a:p>
          <a:p>
            <a:endParaRPr lang="es-MX" sz="1050" dirty="0">
              <a:solidFill>
                <a:srgbClr val="17342F"/>
              </a:solidFill>
            </a:endParaRPr>
          </a:p>
        </p:txBody>
      </p:sp>
      <p:cxnSp>
        <p:nvCxnSpPr>
          <p:cNvPr id="14" name="Conector recto 13"/>
          <p:cNvCxnSpPr>
            <a:cxnSpLocks/>
          </p:cNvCxnSpPr>
          <p:nvPr/>
        </p:nvCxnSpPr>
        <p:spPr>
          <a:xfrm>
            <a:off x="4274948" y="2006235"/>
            <a:ext cx="0" cy="4138180"/>
          </a:xfrm>
          <a:prstGeom prst="line">
            <a:avLst/>
          </a:prstGeom>
          <a:ln w="28575">
            <a:solidFill>
              <a:srgbClr val="1F394D"/>
            </a:solidFill>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5486509" y="4400127"/>
            <a:ext cx="5938235"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lvl="0"/>
            <a:r>
              <a:rPr lang="es-MX" sz="2400" b="1" dirty="0">
                <a:solidFill>
                  <a:srgbClr val="398E92"/>
                </a:solidFill>
              </a:rPr>
              <a:t>3.8 millones</a:t>
            </a:r>
            <a:r>
              <a:rPr lang="es-MX" sz="2400" b="1" dirty="0">
                <a:solidFill>
                  <a:srgbClr val="E3DED1"/>
                </a:solidFill>
              </a:rPr>
              <a:t> </a:t>
            </a:r>
            <a:r>
              <a:rPr lang="es-MX" sz="2400" b="1" dirty="0">
                <a:solidFill>
                  <a:srgbClr val="398E92"/>
                </a:solidFill>
              </a:rPr>
              <a:t>(46% </a:t>
            </a:r>
            <a:r>
              <a:rPr lang="es-MX" sz="1400" b="1" dirty="0">
                <a:solidFill>
                  <a:srgbClr val="398E92"/>
                </a:solidFill>
              </a:rPr>
              <a:t>de los consumidores de software digital</a:t>
            </a:r>
            <a:r>
              <a:rPr lang="es-MX" sz="2400" b="1" dirty="0">
                <a:solidFill>
                  <a:srgbClr val="398E92"/>
                </a:solidFill>
              </a:rPr>
              <a:t>)</a:t>
            </a:r>
          </a:p>
          <a:p>
            <a:pPr lvl="0"/>
            <a:r>
              <a:rPr lang="es-MX" sz="1100" dirty="0">
                <a:solidFill>
                  <a:srgbClr val="17342F"/>
                </a:solidFill>
              </a:rPr>
              <a:t>mediante descargas </a:t>
            </a:r>
            <a:r>
              <a:rPr lang="es-MX" b="1" dirty="0">
                <a:solidFill>
                  <a:srgbClr val="398E92"/>
                </a:solidFill>
              </a:rPr>
              <a:t>de</a:t>
            </a:r>
            <a:r>
              <a:rPr lang="es-MX" sz="1100" dirty="0">
                <a:solidFill>
                  <a:srgbClr val="398E92"/>
                </a:solidFill>
              </a:rPr>
              <a:t> </a:t>
            </a:r>
            <a:r>
              <a:rPr lang="es-MX" b="1" dirty="0">
                <a:solidFill>
                  <a:srgbClr val="398E92"/>
                </a:solidFill>
              </a:rPr>
              <a:t>internet</a:t>
            </a:r>
            <a:r>
              <a:rPr lang="es-MX" sz="1100" dirty="0">
                <a:solidFill>
                  <a:srgbClr val="17342F"/>
                </a:solidFill>
              </a:rPr>
              <a:t>, </a:t>
            </a:r>
            <a:r>
              <a:rPr lang="es-MX" sz="1100" dirty="0">
                <a:solidFill>
                  <a:srgbClr val="FF0066">
                    <a:lumMod val="75000"/>
                  </a:srgbClr>
                </a:solidFill>
              </a:rPr>
              <a:t> </a:t>
            </a:r>
            <a:r>
              <a:rPr lang="es-MX" sz="1100" dirty="0">
                <a:solidFill>
                  <a:prstClr val="black"/>
                </a:solidFill>
              </a:rPr>
              <a:t>con una mediana de </a:t>
            </a:r>
            <a:r>
              <a:rPr lang="es-MX" b="1" dirty="0">
                <a:solidFill>
                  <a:srgbClr val="FF0066">
                    <a:lumMod val="75000"/>
                  </a:srgbClr>
                </a:solidFill>
              </a:rPr>
              <a:t>2 </a:t>
            </a:r>
            <a:r>
              <a:rPr lang="es-MX" sz="1400" b="1" dirty="0">
                <a:solidFill>
                  <a:srgbClr val="FF0066">
                    <a:lumMod val="75000"/>
                  </a:srgbClr>
                </a:solidFill>
              </a:rPr>
              <a:t>ocasiones al año</a:t>
            </a:r>
            <a:r>
              <a:rPr lang="es-MX" sz="1100" dirty="0">
                <a:solidFill>
                  <a:srgbClr val="FF0066">
                    <a:lumMod val="75000"/>
                  </a:srgbClr>
                </a:solidFill>
              </a:rPr>
              <a:t>; </a:t>
            </a:r>
            <a:r>
              <a:rPr lang="es-MX" sz="1100" dirty="0">
                <a:solidFill>
                  <a:prstClr val="black"/>
                </a:solidFill>
              </a:rPr>
              <a:t>para el </a:t>
            </a:r>
            <a:r>
              <a:rPr lang="es-MX" b="1" dirty="0">
                <a:solidFill>
                  <a:srgbClr val="FF0066">
                    <a:lumMod val="75000"/>
                  </a:srgbClr>
                </a:solidFill>
              </a:rPr>
              <a:t>71%</a:t>
            </a:r>
            <a:r>
              <a:rPr lang="es-MX" sz="1100" dirty="0">
                <a:solidFill>
                  <a:srgbClr val="FF0066">
                    <a:lumMod val="75000"/>
                  </a:srgbClr>
                </a:solidFill>
              </a:rPr>
              <a:t> </a:t>
            </a:r>
            <a:r>
              <a:rPr lang="es-MX" sz="1100" dirty="0">
                <a:solidFill>
                  <a:prstClr val="black"/>
                </a:solidFill>
              </a:rPr>
              <a:t>fue</a:t>
            </a:r>
            <a:r>
              <a:rPr lang="es-MX" sz="1100" dirty="0">
                <a:solidFill>
                  <a:srgbClr val="FF0066">
                    <a:lumMod val="75000"/>
                  </a:srgbClr>
                </a:solidFill>
              </a:rPr>
              <a:t> </a:t>
            </a:r>
            <a:r>
              <a:rPr lang="es-MX" b="1" dirty="0">
                <a:solidFill>
                  <a:srgbClr val="FF0066">
                    <a:lumMod val="75000"/>
                  </a:srgbClr>
                </a:solidFill>
              </a:rPr>
              <a:t>gratuito</a:t>
            </a:r>
            <a:r>
              <a:rPr lang="es-MX" sz="1100" dirty="0">
                <a:solidFill>
                  <a:srgbClr val="17342F"/>
                </a:solidFill>
              </a:rPr>
              <a:t>. </a:t>
            </a:r>
          </a:p>
        </p:txBody>
      </p:sp>
      <p:pic>
        <p:nvPicPr>
          <p:cNvPr id="26" name="Gráfico 25" descr="Señal de negación"/>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781025" y="5175578"/>
            <a:ext cx="1170665" cy="1170665"/>
          </a:xfrm>
          <a:prstGeom prst="rect">
            <a:avLst/>
          </a:prstGeom>
        </p:spPr>
      </p:pic>
      <p:pic>
        <p:nvPicPr>
          <p:cNvPr id="33" name="Gráfico 32"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94456" y="3872132"/>
            <a:ext cx="527995" cy="527995"/>
          </a:xfrm>
          <a:prstGeom prst="rect">
            <a:avLst/>
          </a:prstGeom>
        </p:spPr>
      </p:pic>
      <p:pic>
        <p:nvPicPr>
          <p:cNvPr id="34" name="Gráfico 33"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007164" y="3867092"/>
            <a:ext cx="527995" cy="527995"/>
          </a:xfrm>
          <a:prstGeom prst="rect">
            <a:avLst/>
          </a:prstGeom>
        </p:spPr>
      </p:pic>
      <p:pic>
        <p:nvPicPr>
          <p:cNvPr id="35" name="Gráfico 34"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26523" y="3872132"/>
            <a:ext cx="527995" cy="527995"/>
          </a:xfrm>
          <a:prstGeom prst="rect">
            <a:avLst/>
          </a:prstGeom>
        </p:spPr>
      </p:pic>
      <p:pic>
        <p:nvPicPr>
          <p:cNvPr id="36" name="Gráfico 35"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997669" y="3863419"/>
            <a:ext cx="527995" cy="527995"/>
          </a:xfrm>
          <a:prstGeom prst="rect">
            <a:avLst/>
          </a:prstGeom>
        </p:spPr>
      </p:pic>
      <p:pic>
        <p:nvPicPr>
          <p:cNvPr id="37" name="Gráfico 36"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517028" y="3868459"/>
            <a:ext cx="527995" cy="527995"/>
          </a:xfrm>
          <a:prstGeom prst="rect">
            <a:avLst/>
          </a:prstGeom>
        </p:spPr>
      </p:pic>
      <p:pic>
        <p:nvPicPr>
          <p:cNvPr id="38" name="Gráfico 37"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29736" y="3863419"/>
            <a:ext cx="527995" cy="527995"/>
          </a:xfrm>
          <a:prstGeom prst="rect">
            <a:avLst/>
          </a:prstGeom>
        </p:spPr>
      </p:pic>
      <p:pic>
        <p:nvPicPr>
          <p:cNvPr id="47" name="Gráfico 46" descr="Descargar desde la nube"/>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62001" y="4444006"/>
            <a:ext cx="936000" cy="936000"/>
          </a:xfrm>
          <a:prstGeom prst="rect">
            <a:avLst/>
          </a:prstGeom>
        </p:spPr>
      </p:pic>
      <p:pic>
        <p:nvPicPr>
          <p:cNvPr id="20" name="Gráfico 19" descr="Tienda">
            <a:extLst>
              <a:ext uri="{FF2B5EF4-FFF2-40B4-BE49-F238E27FC236}">
                <a16:creationId xmlns="" xmlns:a16="http://schemas.microsoft.com/office/drawing/2014/main" id="{D8131D4B-9613-4C49-9E40-078C3B60FF4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456910" y="2443834"/>
            <a:ext cx="1008000" cy="1008000"/>
          </a:xfrm>
          <a:prstGeom prst="rect">
            <a:avLst/>
          </a:prstGeom>
        </p:spPr>
      </p:pic>
      <p:pic>
        <p:nvPicPr>
          <p:cNvPr id="21" name="Gráfico 20">
            <a:extLst>
              <a:ext uri="{FF2B5EF4-FFF2-40B4-BE49-F238E27FC236}">
                <a16:creationId xmlns="" xmlns:a16="http://schemas.microsoft.com/office/drawing/2014/main" id="{0650E6AB-8EFB-421D-8FA4-277CF6B38D6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177818" y="439929"/>
            <a:ext cx="1062000" cy="1062000"/>
          </a:xfrm>
          <a:prstGeom prst="rect">
            <a:avLst/>
          </a:prstGeom>
        </p:spPr>
      </p:pic>
      <p:sp>
        <p:nvSpPr>
          <p:cNvPr id="19" name="Marcador de pie de página 3">
            <a:extLst>
              <a:ext uri="{FF2B5EF4-FFF2-40B4-BE49-F238E27FC236}">
                <a16:creationId xmlns="" xmlns:a16="http://schemas.microsoft.com/office/drawing/2014/main" id="{886F3ED8-4FA8-4979-B217-F96143BAE388}"/>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cxnSp>
        <p:nvCxnSpPr>
          <p:cNvPr id="22" name="Conector recto 21"/>
          <p:cNvCxnSpPr>
            <a:cxnSpLocks/>
          </p:cNvCxnSpPr>
          <p:nvPr/>
        </p:nvCxnSpPr>
        <p:spPr>
          <a:xfrm>
            <a:off x="5619891" y="3989951"/>
            <a:ext cx="5478793"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8812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Fotografías</a:t>
            </a:r>
          </a:p>
        </p:txBody>
      </p:sp>
      <p:sp>
        <p:nvSpPr>
          <p:cNvPr id="5" name="Marcador de número de diapositiva 4"/>
          <p:cNvSpPr>
            <a:spLocks noGrp="1"/>
          </p:cNvSpPr>
          <p:nvPr>
            <p:ph type="sldNum" sz="quarter" idx="12"/>
          </p:nvPr>
        </p:nvSpPr>
        <p:spPr/>
        <p:txBody>
          <a:bodyPr/>
          <a:lstStyle/>
          <a:p>
            <a:fld id="{01464491-0347-46A0-80D2-6D5F5A3A80C2}" type="slidenum">
              <a:rPr lang="es-MX" smtClean="0"/>
              <a:t>77</a:t>
            </a:fld>
            <a:endParaRPr lang="es-MX"/>
          </a:p>
        </p:txBody>
      </p:sp>
      <p:pic>
        <p:nvPicPr>
          <p:cNvPr id="7" name="Gráfico 6" descr="Cámara">
            <a:extLst>
              <a:ext uri="{FF2B5EF4-FFF2-40B4-BE49-F238E27FC236}">
                <a16:creationId xmlns="" xmlns:a16="http://schemas.microsoft.com/office/drawing/2014/main" id="{D4CCF16B-F8D1-4EBA-B53A-249454D615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003762" y="4564232"/>
            <a:ext cx="1062000" cy="1062000"/>
          </a:xfrm>
          <a:prstGeom prst="rect">
            <a:avLst/>
          </a:prstGeom>
        </p:spPr>
      </p:pic>
      <p:sp>
        <p:nvSpPr>
          <p:cNvPr id="6" name="Marcador de pie de página 4">
            <a:extLst>
              <a:ext uri="{FF2B5EF4-FFF2-40B4-BE49-F238E27FC236}">
                <a16:creationId xmlns="" xmlns:a16="http://schemas.microsoft.com/office/drawing/2014/main" id="{511FBA8C-472E-4768-A727-38D79055EB79}"/>
              </a:ext>
            </a:extLst>
          </p:cNvPr>
          <p:cNvSpPr>
            <a:spLocks noGrp="1"/>
          </p:cNvSpPr>
          <p:nvPr>
            <p:ph type="ftr" sz="quarter" idx="11"/>
          </p:nvPr>
        </p:nvSpPr>
        <p:spPr>
          <a:xfrm>
            <a:off x="508000" y="6356350"/>
            <a:ext cx="4114800" cy="365125"/>
          </a:xfrm>
          <a:prstGeom prst="rect">
            <a:avLst/>
          </a:prstGeom>
        </p:spPr>
        <p:txBody>
          <a:bodyPr/>
          <a:lstStyle>
            <a:lvl1pPr>
              <a:defRPr sz="1200">
                <a:solidFill>
                  <a:schemeClr val="tx1">
                    <a:lumMod val="50000"/>
                    <a:lumOff val="50000"/>
                  </a:schemeClr>
                </a:solidFill>
              </a:defRPr>
            </a:lvl1pPr>
          </a:lstStyle>
          <a:p>
            <a:r>
              <a:rPr lang="es-MX"/>
              <a:t>Encuesta para la medición de la piratería en México. Abril 2017</a:t>
            </a:r>
          </a:p>
        </p:txBody>
      </p:sp>
    </p:spTree>
    <p:extLst>
      <p:ext uri="{BB962C8B-B14F-4D97-AF65-F5344CB8AC3E}">
        <p14:creationId xmlns:p14="http://schemas.microsoft.com/office/powerpoint/2010/main" val="643953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78</a:t>
            </a:fld>
            <a:endParaRPr lang="es-MX" dirty="0"/>
          </a:p>
        </p:txBody>
      </p:sp>
      <p:sp>
        <p:nvSpPr>
          <p:cNvPr id="7" name="Marcador de pie de página 3">
            <a:extLst>
              <a:ext uri="{FF2B5EF4-FFF2-40B4-BE49-F238E27FC236}">
                <a16:creationId xmlns="" xmlns:a16="http://schemas.microsoft.com/office/drawing/2014/main" id="{B56A4C2F-BE92-4A5E-B46B-44B567D2637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a:solidFill>
                  <a:srgbClr val="1E384C"/>
                </a:solidFill>
                <a:latin typeface="Corbel" panose="020B0503020204020204" pitchFamily="34" charset="0"/>
              </a:rPr>
              <a:t>Encuesta para la medición de la piratería en México. Abril 2017</a:t>
            </a:r>
            <a:endParaRPr lang="es-MX" sz="1200" dirty="0"/>
          </a:p>
        </p:txBody>
      </p:sp>
      <p:pic>
        <p:nvPicPr>
          <p:cNvPr id="8" name="Gráfico 7" descr="Cámara">
            <a:extLst>
              <a:ext uri="{FF2B5EF4-FFF2-40B4-BE49-F238E27FC236}">
                <a16:creationId xmlns="" xmlns:a16="http://schemas.microsoft.com/office/drawing/2014/main" id="{9168E958-9550-4A84-8A30-790EC95F224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242640" y="601832"/>
            <a:ext cx="1062000" cy="1062000"/>
          </a:xfrm>
          <a:prstGeom prst="rect">
            <a:avLst/>
          </a:prstGeom>
        </p:spPr>
      </p:pic>
      <p:graphicFrame>
        <p:nvGraphicFramePr>
          <p:cNvPr id="9" name="Gráfico 8">
            <a:extLst>
              <a:ext uri="{FF2B5EF4-FFF2-40B4-BE49-F238E27FC236}">
                <a16:creationId xmlns="" xmlns:a16="http://schemas.microsoft.com/office/drawing/2014/main" id="{9C767036-5FFD-4FC9-9A24-EAFA26C91AB3}"/>
              </a:ext>
            </a:extLst>
          </p:cNvPr>
          <p:cNvGraphicFramePr/>
          <p:nvPr>
            <p:extLst>
              <p:ext uri="{D42A27DB-BD31-4B8C-83A1-F6EECF244321}">
                <p14:modId xmlns:p14="http://schemas.microsoft.com/office/powerpoint/2010/main" val="2373698854"/>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9">
            <a:extLst>
              <a:ext uri="{FF2B5EF4-FFF2-40B4-BE49-F238E27FC236}">
                <a16:creationId xmlns="" xmlns:a16="http://schemas.microsoft.com/office/drawing/2014/main" id="{CCDD5D0A-4781-4E6E-A46B-719A0E9FEF34}"/>
              </a:ext>
            </a:extLst>
          </p:cNvPr>
          <p:cNvSpPr/>
          <p:nvPr/>
        </p:nvSpPr>
        <p:spPr>
          <a:xfrm>
            <a:off x="8347645" y="2137129"/>
            <a:ext cx="2582301" cy="3600986"/>
          </a:xfrm>
          <a:prstGeom prst="rect">
            <a:avLst/>
          </a:prstGeom>
        </p:spPr>
        <p:txBody>
          <a:bodyPr wrap="square">
            <a:spAutoFit/>
          </a:bodyPr>
          <a:lstStyle/>
          <a:p>
            <a:pPr algn="ctr"/>
            <a:r>
              <a:rPr lang="es-MX" sz="2800" b="1" dirty="0">
                <a:solidFill>
                  <a:srgbClr val="398E92"/>
                </a:solidFill>
              </a:rPr>
              <a:t>1.3 m (48.2%)</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0.6 m (22.2%)</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2.7 m</a:t>
            </a:r>
          </a:p>
          <a:p>
            <a:pPr algn="ctr"/>
            <a:r>
              <a:rPr lang="es-MX" b="1" dirty="0">
                <a:solidFill>
                  <a:srgbClr val="7F7F7F"/>
                </a:solidFill>
              </a:rPr>
              <a:t>Usuarios de fotografías físicas</a:t>
            </a:r>
          </a:p>
        </p:txBody>
      </p:sp>
      <p:sp>
        <p:nvSpPr>
          <p:cNvPr id="14" name="Título 3">
            <a:extLst>
              <a:ext uri="{FF2B5EF4-FFF2-40B4-BE49-F238E27FC236}">
                <a16:creationId xmlns="" xmlns:a16="http://schemas.microsoft.com/office/drawing/2014/main" id="{2591E603-5207-445C-96F3-29CFC08132D6}"/>
              </a:ext>
            </a:extLst>
          </p:cNvPr>
          <p:cNvSpPr>
            <a:spLocks noGrp="1"/>
          </p:cNvSpPr>
          <p:nvPr>
            <p:ph type="title"/>
          </p:nvPr>
        </p:nvSpPr>
        <p:spPr>
          <a:xfrm>
            <a:off x="838200" y="365126"/>
            <a:ext cx="9238129" cy="1136803"/>
          </a:xfrm>
        </p:spPr>
        <p:txBody>
          <a:bodyPr/>
          <a:lstStyle/>
          <a:p>
            <a:r>
              <a:rPr lang="es-MX" sz="3000" dirty="0"/>
              <a:t>Los consumidores de </a:t>
            </a:r>
            <a:r>
              <a:rPr lang="es-MX" sz="3000" b="1" dirty="0"/>
              <a:t>fotografías</a:t>
            </a:r>
            <a:r>
              <a:rPr lang="es-MX" sz="3000" dirty="0"/>
              <a:t> </a:t>
            </a:r>
            <a:r>
              <a:rPr lang="es-MX" sz="3000" b="1" dirty="0"/>
              <a:t>pirata</a:t>
            </a:r>
            <a:r>
              <a:rPr lang="es-MX" sz="3000" dirty="0"/>
              <a:t> </a:t>
            </a:r>
            <a:r>
              <a:rPr lang="es-MX" sz="3000" b="1" dirty="0"/>
              <a:t>físicas</a:t>
            </a:r>
            <a:r>
              <a:rPr lang="es-MX" sz="3000" dirty="0"/>
              <a:t> equivalen al </a:t>
            </a:r>
            <a:r>
              <a:rPr lang="es-MX" sz="3000" b="1" dirty="0"/>
              <a:t>70% </a:t>
            </a:r>
            <a:r>
              <a:rPr lang="es-MX" sz="3000" dirty="0"/>
              <a:t>de los consumidores de fotografías físicas</a:t>
            </a:r>
          </a:p>
        </p:txBody>
      </p:sp>
      <p:pic>
        <p:nvPicPr>
          <p:cNvPr id="15" name="Gráfico 14" descr="Tienda">
            <a:extLst>
              <a:ext uri="{FF2B5EF4-FFF2-40B4-BE49-F238E27FC236}">
                <a16:creationId xmlns="" xmlns:a16="http://schemas.microsoft.com/office/drawing/2014/main" id="{75EA6C19-C6A2-4375-9EB9-DB9670EDE7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239418" y="900329"/>
            <a:ext cx="601600" cy="601600"/>
          </a:xfrm>
          <a:prstGeom prst="rect">
            <a:avLst/>
          </a:prstGeom>
        </p:spPr>
      </p:pic>
      <p:sp>
        <p:nvSpPr>
          <p:cNvPr id="11" name="CuadroTexto 10">
            <a:extLst>
              <a:ext uri="{FF2B5EF4-FFF2-40B4-BE49-F238E27FC236}">
                <a16:creationId xmlns="" xmlns:a16="http://schemas.microsoft.com/office/drawing/2014/main" id="{D21B1C97-4DED-4398-A718-692B7B1B80EA}"/>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25263913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79</a:t>
            </a:fld>
            <a:endParaRPr lang="es-MX"/>
          </a:p>
        </p:txBody>
      </p:sp>
      <p:pic>
        <p:nvPicPr>
          <p:cNvPr id="13" name="Gráfico 12" descr="Descargar desde la nube">
            <a:extLst>
              <a:ext uri="{FF2B5EF4-FFF2-40B4-BE49-F238E27FC236}">
                <a16:creationId xmlns="" xmlns:a16="http://schemas.microsoft.com/office/drawing/2014/main" id="{B48A1A61-692A-4209-8B8D-95DBE03D9E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239818" y="933527"/>
            <a:ext cx="601200" cy="601200"/>
          </a:xfrm>
          <a:prstGeom prst="rect">
            <a:avLst/>
          </a:prstGeom>
        </p:spPr>
      </p:pic>
      <p:sp>
        <p:nvSpPr>
          <p:cNvPr id="7" name="Marcador de pie de página 3">
            <a:extLst>
              <a:ext uri="{FF2B5EF4-FFF2-40B4-BE49-F238E27FC236}">
                <a16:creationId xmlns="" xmlns:a16="http://schemas.microsoft.com/office/drawing/2014/main" id="{B56A4C2F-BE92-4A5E-B46B-44B567D2637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a:solidFill>
                  <a:srgbClr val="1E384C"/>
                </a:solidFill>
                <a:latin typeface="Corbel" panose="020B0503020204020204" pitchFamily="34" charset="0"/>
              </a:rPr>
              <a:t>Encuesta para la medición de la piratería en México. Abril 2017</a:t>
            </a:r>
            <a:endParaRPr lang="es-MX" sz="1200" dirty="0"/>
          </a:p>
        </p:txBody>
      </p:sp>
      <p:pic>
        <p:nvPicPr>
          <p:cNvPr id="8" name="Gráfico 7" descr="Cámara">
            <a:extLst>
              <a:ext uri="{FF2B5EF4-FFF2-40B4-BE49-F238E27FC236}">
                <a16:creationId xmlns="" xmlns:a16="http://schemas.microsoft.com/office/drawing/2014/main" id="{9168E958-9550-4A84-8A30-790EC95F22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242640" y="601832"/>
            <a:ext cx="1062000" cy="1062000"/>
          </a:xfrm>
          <a:prstGeom prst="rect">
            <a:avLst/>
          </a:prstGeom>
        </p:spPr>
      </p:pic>
      <p:graphicFrame>
        <p:nvGraphicFramePr>
          <p:cNvPr id="9" name="Gráfico 8">
            <a:extLst>
              <a:ext uri="{FF2B5EF4-FFF2-40B4-BE49-F238E27FC236}">
                <a16:creationId xmlns="" xmlns:a16="http://schemas.microsoft.com/office/drawing/2014/main" id="{9C767036-5FFD-4FC9-9A24-EAFA26C91AB3}"/>
              </a:ext>
            </a:extLst>
          </p:cNvPr>
          <p:cNvGraphicFramePr/>
          <p:nvPr>
            <p:extLst>
              <p:ext uri="{D42A27DB-BD31-4B8C-83A1-F6EECF244321}">
                <p14:modId xmlns:p14="http://schemas.microsoft.com/office/powerpoint/2010/main" val="1543986349"/>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tángulo 9">
            <a:extLst>
              <a:ext uri="{FF2B5EF4-FFF2-40B4-BE49-F238E27FC236}">
                <a16:creationId xmlns="" xmlns:a16="http://schemas.microsoft.com/office/drawing/2014/main" id="{CCDD5D0A-4781-4E6E-A46B-719A0E9FEF34}"/>
              </a:ext>
            </a:extLst>
          </p:cNvPr>
          <p:cNvSpPr/>
          <p:nvPr/>
        </p:nvSpPr>
        <p:spPr>
          <a:xfrm>
            <a:off x="8347645" y="2759588"/>
            <a:ext cx="2582301" cy="2339102"/>
          </a:xfrm>
          <a:prstGeom prst="rect">
            <a:avLst/>
          </a:prstGeom>
        </p:spPr>
        <p:txBody>
          <a:bodyPr wrap="square">
            <a:spAutoFit/>
          </a:bodyPr>
          <a:lstStyle/>
          <a:p>
            <a:pPr algn="ctr"/>
            <a:r>
              <a:rPr lang="es-MX" sz="2800" b="1" dirty="0">
                <a:solidFill>
                  <a:srgbClr val="398E92"/>
                </a:solidFill>
              </a:rPr>
              <a:t>2 m (16.5%)</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12.1 m</a:t>
            </a:r>
          </a:p>
          <a:p>
            <a:pPr algn="ctr"/>
            <a:r>
              <a:rPr lang="es-MX" b="1" dirty="0">
                <a:solidFill>
                  <a:srgbClr val="7F7F7F"/>
                </a:solidFill>
              </a:rPr>
              <a:t>Usuarios de fotografías digitales</a:t>
            </a:r>
          </a:p>
        </p:txBody>
      </p:sp>
      <p:sp>
        <p:nvSpPr>
          <p:cNvPr id="11" name="Título 3">
            <a:extLst>
              <a:ext uri="{FF2B5EF4-FFF2-40B4-BE49-F238E27FC236}">
                <a16:creationId xmlns="" xmlns:a16="http://schemas.microsoft.com/office/drawing/2014/main" id="{01B8505D-56A2-4042-BA3D-0ED7447B5A5F}"/>
              </a:ext>
            </a:extLst>
          </p:cNvPr>
          <p:cNvSpPr>
            <a:spLocks noGrp="1"/>
          </p:cNvSpPr>
          <p:nvPr>
            <p:ph type="title"/>
          </p:nvPr>
        </p:nvSpPr>
        <p:spPr>
          <a:xfrm>
            <a:off x="838200" y="365126"/>
            <a:ext cx="9247094" cy="1136803"/>
          </a:xfrm>
        </p:spPr>
        <p:txBody>
          <a:bodyPr/>
          <a:lstStyle/>
          <a:p>
            <a:r>
              <a:rPr lang="es-MX" sz="3000" dirty="0"/>
              <a:t>Los consumidores de </a:t>
            </a:r>
            <a:r>
              <a:rPr lang="es-MX" sz="3000" b="1" dirty="0"/>
              <a:t>fotografías</a:t>
            </a:r>
            <a:r>
              <a:rPr lang="es-MX" sz="3000" dirty="0"/>
              <a:t> </a:t>
            </a:r>
            <a:r>
              <a:rPr lang="es-MX" sz="3000" b="1" dirty="0"/>
              <a:t>pirata</a:t>
            </a:r>
            <a:r>
              <a:rPr lang="es-MX" sz="3000" dirty="0"/>
              <a:t> </a:t>
            </a:r>
            <a:r>
              <a:rPr lang="es-MX" sz="3000" b="1" dirty="0"/>
              <a:t>digitales</a:t>
            </a:r>
            <a:r>
              <a:rPr lang="es-MX" sz="3000" dirty="0"/>
              <a:t> equivalen al </a:t>
            </a:r>
            <a:r>
              <a:rPr lang="es-MX" sz="3000" b="1" dirty="0"/>
              <a:t>17% </a:t>
            </a:r>
            <a:r>
              <a:rPr lang="es-MX" sz="3000" dirty="0"/>
              <a:t>de los consumidores de fotografías digitales</a:t>
            </a:r>
          </a:p>
        </p:txBody>
      </p:sp>
      <p:sp>
        <p:nvSpPr>
          <p:cNvPr id="12" name="CuadroTexto 11">
            <a:extLst>
              <a:ext uri="{FF2B5EF4-FFF2-40B4-BE49-F238E27FC236}">
                <a16:creationId xmlns="" xmlns:a16="http://schemas.microsoft.com/office/drawing/2014/main" id="{CBBF252F-3421-43A4-85BF-44555CBE0047}"/>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284408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ítulo 35"/>
          <p:cNvSpPr>
            <a:spLocks noGrp="1"/>
          </p:cNvSpPr>
          <p:nvPr>
            <p:ph type="title"/>
          </p:nvPr>
        </p:nvSpPr>
        <p:spPr/>
        <p:txBody>
          <a:bodyPr/>
          <a:lstStyle/>
          <a:p>
            <a:r>
              <a:rPr lang="es-MX" dirty="0"/>
              <a:t>Se estima que </a:t>
            </a:r>
            <a:r>
              <a:rPr lang="es-MX" b="1" dirty="0"/>
              <a:t>9 millones </a:t>
            </a:r>
            <a:r>
              <a:rPr lang="es-MX" dirty="0"/>
              <a:t>de mexicanos consumieron </a:t>
            </a:r>
            <a:r>
              <a:rPr lang="es-MX" b="1" dirty="0"/>
              <a:t>libros pirata </a:t>
            </a:r>
            <a:r>
              <a:rPr lang="es-MX" dirty="0"/>
              <a:t>el año pasado</a:t>
            </a:r>
          </a:p>
        </p:txBody>
      </p:sp>
      <p:graphicFrame>
        <p:nvGraphicFramePr>
          <p:cNvPr id="11" name="Marcador de contenido 10">
            <a:extLst>
              <a:ext uri="{FF2B5EF4-FFF2-40B4-BE49-F238E27FC236}">
                <a16:creationId xmlns="" xmlns:a16="http://schemas.microsoft.com/office/drawing/2014/main" id="{679A3405-8036-4CEC-ADF8-0A371446C12A}"/>
              </a:ext>
            </a:extLst>
          </p:cNvPr>
          <p:cNvGraphicFramePr>
            <a:graphicFrameLocks noGrp="1"/>
          </p:cNvGraphicFramePr>
          <p:nvPr>
            <p:ph idx="4294967295"/>
            <p:extLst>
              <p:ext uri="{D42A27DB-BD31-4B8C-83A1-F6EECF244321}">
                <p14:modId xmlns:p14="http://schemas.microsoft.com/office/powerpoint/2010/main" val="1281943397"/>
              </p:ext>
            </p:extLst>
          </p:nvPr>
        </p:nvGraphicFramePr>
        <p:xfrm>
          <a:off x="1474694" y="1681163"/>
          <a:ext cx="5266765"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número de diapositiva 4"/>
          <p:cNvSpPr>
            <a:spLocks noGrp="1"/>
          </p:cNvSpPr>
          <p:nvPr>
            <p:ph type="sldNum" sz="quarter" idx="12"/>
          </p:nvPr>
        </p:nvSpPr>
        <p:spPr>
          <a:xfrm>
            <a:off x="8610600" y="6356350"/>
            <a:ext cx="2743200" cy="365125"/>
          </a:xfrm>
        </p:spPr>
        <p:txBody>
          <a:bodyPr/>
          <a:lstStyle/>
          <a:p>
            <a:fld id="{01464491-0347-46A0-80D2-6D5F5A3A80C2}" type="slidenum">
              <a:rPr lang="es-MX" smtClean="0"/>
              <a:pPr/>
              <a:t>8</a:t>
            </a:fld>
            <a:endParaRPr lang="es-MX" dirty="0"/>
          </a:p>
        </p:txBody>
      </p:sp>
      <p:sp>
        <p:nvSpPr>
          <p:cNvPr id="22" name="Rectángulo 21"/>
          <p:cNvSpPr/>
          <p:nvPr/>
        </p:nvSpPr>
        <p:spPr>
          <a:xfrm>
            <a:off x="7399899" y="2267146"/>
            <a:ext cx="2582301" cy="3323987"/>
          </a:xfrm>
          <a:prstGeom prst="rect">
            <a:avLst/>
          </a:prstGeom>
        </p:spPr>
        <p:txBody>
          <a:bodyPr wrap="square">
            <a:spAutoFit/>
          </a:bodyPr>
          <a:lstStyle/>
          <a:p>
            <a:pPr algn="ctr"/>
            <a:r>
              <a:rPr lang="es-MX" sz="2800" b="1" dirty="0">
                <a:solidFill>
                  <a:srgbClr val="398E92"/>
                </a:solidFill>
              </a:rPr>
              <a:t>6.8 m (13.2%)</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2.2 m (4.3%)</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42.6 m (82.6%)</a:t>
            </a:r>
          </a:p>
          <a:p>
            <a:pPr algn="ctr"/>
            <a:r>
              <a:rPr lang="es-MX" b="1" dirty="0">
                <a:solidFill>
                  <a:srgbClr val="7F7F7F"/>
                </a:solidFill>
              </a:rPr>
              <a:t>No piratas</a:t>
            </a:r>
          </a:p>
        </p:txBody>
      </p:sp>
      <p:pic>
        <p:nvPicPr>
          <p:cNvPr id="8" name="Gráfico 7">
            <a:extLst>
              <a:ext uri="{FF2B5EF4-FFF2-40B4-BE49-F238E27FC236}">
                <a16:creationId xmlns="" xmlns:a16="http://schemas.microsoft.com/office/drawing/2014/main" id="{59B5D9E5-54E7-45BA-9EF7-FDF94C6EBB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309800" y="473034"/>
            <a:ext cx="1044000" cy="1044000"/>
          </a:xfrm>
          <a:prstGeom prst="rect">
            <a:avLst/>
          </a:prstGeom>
        </p:spPr>
      </p:pic>
      <p:sp>
        <p:nvSpPr>
          <p:cNvPr id="7" name="Marcador de pie de página 3">
            <a:extLst>
              <a:ext uri="{FF2B5EF4-FFF2-40B4-BE49-F238E27FC236}">
                <a16:creationId xmlns="" xmlns:a16="http://schemas.microsoft.com/office/drawing/2014/main" id="{3563D098-A994-4A05-AB67-7B7217F6D43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5525839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80</a:t>
            </a:fld>
            <a:endParaRPr lang="es-MX" dirty="0"/>
          </a:p>
        </p:txBody>
      </p:sp>
      <p:sp>
        <p:nvSpPr>
          <p:cNvPr id="7" name="Marcador de pie de página 3">
            <a:extLst>
              <a:ext uri="{FF2B5EF4-FFF2-40B4-BE49-F238E27FC236}">
                <a16:creationId xmlns="" xmlns:a16="http://schemas.microsoft.com/office/drawing/2014/main" id="{B56A4C2F-BE92-4A5E-B46B-44B567D2637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a:solidFill>
                  <a:srgbClr val="1E384C"/>
                </a:solidFill>
                <a:latin typeface="Corbel" panose="020B0503020204020204" pitchFamily="34" charset="0"/>
              </a:rPr>
              <a:t>Encuesta para la medición de la piratería en México. Abril 2017</a:t>
            </a:r>
            <a:endParaRPr lang="es-MX" sz="1200" dirty="0"/>
          </a:p>
        </p:txBody>
      </p:sp>
      <p:pic>
        <p:nvPicPr>
          <p:cNvPr id="8" name="Gráfico 7" descr="Cámara">
            <a:extLst>
              <a:ext uri="{FF2B5EF4-FFF2-40B4-BE49-F238E27FC236}">
                <a16:creationId xmlns="" xmlns:a16="http://schemas.microsoft.com/office/drawing/2014/main" id="{9168E958-9550-4A84-8A30-790EC95F224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242640" y="601832"/>
            <a:ext cx="1062000" cy="1062000"/>
          </a:xfrm>
          <a:prstGeom prst="rect">
            <a:avLst/>
          </a:prstGeom>
        </p:spPr>
      </p:pic>
      <p:graphicFrame>
        <p:nvGraphicFramePr>
          <p:cNvPr id="9" name="Gráfico 8">
            <a:extLst>
              <a:ext uri="{FF2B5EF4-FFF2-40B4-BE49-F238E27FC236}">
                <a16:creationId xmlns="" xmlns:a16="http://schemas.microsoft.com/office/drawing/2014/main" id="{9C767036-5FFD-4FC9-9A24-EAFA26C91AB3}"/>
              </a:ext>
            </a:extLst>
          </p:cNvPr>
          <p:cNvGraphicFramePr/>
          <p:nvPr>
            <p:extLst>
              <p:ext uri="{D42A27DB-BD31-4B8C-83A1-F6EECF244321}">
                <p14:modId xmlns:p14="http://schemas.microsoft.com/office/powerpoint/2010/main" val="3278154211"/>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9">
            <a:extLst>
              <a:ext uri="{FF2B5EF4-FFF2-40B4-BE49-F238E27FC236}">
                <a16:creationId xmlns="" xmlns:a16="http://schemas.microsoft.com/office/drawing/2014/main" id="{CCDD5D0A-4781-4E6E-A46B-719A0E9FEF34}"/>
              </a:ext>
            </a:extLst>
          </p:cNvPr>
          <p:cNvSpPr/>
          <p:nvPr/>
        </p:nvSpPr>
        <p:spPr>
          <a:xfrm>
            <a:off x="8347645" y="2137129"/>
            <a:ext cx="2582301" cy="3323987"/>
          </a:xfrm>
          <a:prstGeom prst="rect">
            <a:avLst/>
          </a:prstGeom>
        </p:spPr>
        <p:txBody>
          <a:bodyPr wrap="square">
            <a:spAutoFit/>
          </a:bodyPr>
          <a:lstStyle/>
          <a:p>
            <a:pPr algn="ctr"/>
            <a:r>
              <a:rPr lang="es-MX" sz="2800" b="1" dirty="0">
                <a:solidFill>
                  <a:srgbClr val="398E92"/>
                </a:solidFill>
              </a:rPr>
              <a:t>3 m (22.8%)</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0.4 m (3.1%)</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13.1 m</a:t>
            </a:r>
          </a:p>
          <a:p>
            <a:pPr algn="ctr"/>
            <a:r>
              <a:rPr lang="es-MX" b="1" dirty="0">
                <a:solidFill>
                  <a:srgbClr val="7F7F7F"/>
                </a:solidFill>
              </a:rPr>
              <a:t>Usuarios de fotografías</a:t>
            </a:r>
          </a:p>
        </p:txBody>
      </p:sp>
      <p:sp>
        <p:nvSpPr>
          <p:cNvPr id="14" name="Título 3">
            <a:extLst>
              <a:ext uri="{FF2B5EF4-FFF2-40B4-BE49-F238E27FC236}">
                <a16:creationId xmlns="" xmlns:a16="http://schemas.microsoft.com/office/drawing/2014/main" id="{2591E603-5207-445C-96F3-29CFC08132D6}"/>
              </a:ext>
            </a:extLst>
          </p:cNvPr>
          <p:cNvSpPr>
            <a:spLocks noGrp="1"/>
          </p:cNvSpPr>
          <p:nvPr>
            <p:ph type="title"/>
          </p:nvPr>
        </p:nvSpPr>
        <p:spPr>
          <a:xfrm>
            <a:off x="838200" y="365126"/>
            <a:ext cx="9238129" cy="1136803"/>
          </a:xfrm>
        </p:spPr>
        <p:txBody>
          <a:bodyPr/>
          <a:lstStyle/>
          <a:p>
            <a:r>
              <a:rPr lang="es-MX" sz="3000" dirty="0"/>
              <a:t>Los consumidores de </a:t>
            </a:r>
            <a:r>
              <a:rPr lang="es-MX" sz="3000" b="1" dirty="0"/>
              <a:t>fotografías</a:t>
            </a:r>
            <a:r>
              <a:rPr lang="es-MX" sz="3000" dirty="0"/>
              <a:t> </a:t>
            </a:r>
            <a:r>
              <a:rPr lang="es-MX" sz="3000" b="1" dirty="0"/>
              <a:t>pirata</a:t>
            </a:r>
            <a:r>
              <a:rPr lang="es-MX" sz="3000" dirty="0"/>
              <a:t> equivalen al </a:t>
            </a:r>
            <a:r>
              <a:rPr lang="es-MX" b="1" dirty="0"/>
              <a:t>26</a:t>
            </a:r>
            <a:r>
              <a:rPr lang="es-MX" sz="3000" b="1" dirty="0"/>
              <a:t>% </a:t>
            </a:r>
            <a:r>
              <a:rPr lang="es-MX" sz="3000" dirty="0"/>
              <a:t>de los consumidores de fotografías.</a:t>
            </a:r>
          </a:p>
        </p:txBody>
      </p:sp>
      <p:sp>
        <p:nvSpPr>
          <p:cNvPr id="11" name="CuadroTexto 10">
            <a:extLst>
              <a:ext uri="{FF2B5EF4-FFF2-40B4-BE49-F238E27FC236}">
                <a16:creationId xmlns="" xmlns:a16="http://schemas.microsoft.com/office/drawing/2014/main" id="{D21B1C97-4DED-4398-A718-692B7B1B80EA}"/>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3267452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81</a:t>
            </a:fld>
            <a:endParaRPr lang="es-MX" dirty="0"/>
          </a:p>
        </p:txBody>
      </p:sp>
      <p:sp>
        <p:nvSpPr>
          <p:cNvPr id="9" name="Rectángulo 8"/>
          <p:cNvSpPr/>
          <p:nvPr/>
        </p:nvSpPr>
        <p:spPr>
          <a:xfrm>
            <a:off x="838200" y="1850292"/>
            <a:ext cx="3303452" cy="33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600" b="1" dirty="0">
                <a:solidFill>
                  <a:srgbClr val="17342F"/>
                </a:solidFill>
              </a:rPr>
              <a:t>Se estima que en los últimos 12 meses</a:t>
            </a:r>
          </a:p>
          <a:p>
            <a:pPr algn="ctr">
              <a:spcBef>
                <a:spcPts val="300"/>
              </a:spcBef>
            </a:pPr>
            <a:endParaRPr lang="es-MX" sz="1100" dirty="0">
              <a:solidFill>
                <a:srgbClr val="17342F"/>
              </a:solidFill>
            </a:endParaRPr>
          </a:p>
          <a:p>
            <a:pPr algn="ctr">
              <a:spcBef>
                <a:spcPts val="300"/>
              </a:spcBef>
            </a:pPr>
            <a:r>
              <a:rPr lang="es-MX" sz="4000" b="1" dirty="0">
                <a:solidFill>
                  <a:schemeClr val="tx2">
                    <a:lumMod val="75000"/>
                    <a:lumOff val="25000"/>
                  </a:schemeClr>
                </a:solidFill>
              </a:rPr>
              <a:t>3.4 millones </a:t>
            </a:r>
            <a:endParaRPr lang="es-MX" dirty="0">
              <a:solidFill>
                <a:schemeClr val="tx2">
                  <a:lumMod val="75000"/>
                  <a:lumOff val="25000"/>
                </a:schemeClr>
              </a:solidFill>
            </a:endParaRPr>
          </a:p>
          <a:p>
            <a:pPr algn="ctr">
              <a:spcBef>
                <a:spcPts val="300"/>
              </a:spcBef>
            </a:pPr>
            <a:r>
              <a:rPr lang="es-MX" sz="2800" b="1" dirty="0">
                <a:solidFill>
                  <a:schemeClr val="tx2">
                    <a:lumMod val="75000"/>
                    <a:lumOff val="25000"/>
                  </a:schemeClr>
                </a:solidFill>
              </a:rPr>
              <a:t>(6.7%)</a:t>
            </a:r>
            <a:endParaRPr lang="es-MX" sz="2800" dirty="0">
              <a:solidFill>
                <a:srgbClr val="17342F"/>
              </a:solidFill>
            </a:endParaRPr>
          </a:p>
          <a:p>
            <a:pPr algn="ctr">
              <a:spcBef>
                <a:spcPts val="300"/>
              </a:spcBef>
            </a:pPr>
            <a:r>
              <a:rPr lang="es-MX" b="1" dirty="0">
                <a:solidFill>
                  <a:srgbClr val="17342F"/>
                </a:solidFill>
              </a:rPr>
              <a:t>de mexicanos mayores de edad</a:t>
            </a:r>
          </a:p>
          <a:p>
            <a:pPr algn="ctr">
              <a:spcBef>
                <a:spcPts val="300"/>
              </a:spcBef>
            </a:pPr>
            <a:endParaRPr lang="es-MX" b="1" dirty="0">
              <a:solidFill>
                <a:srgbClr val="17342F"/>
              </a:solidFill>
            </a:endParaRPr>
          </a:p>
          <a:p>
            <a:pPr algn="ctr">
              <a:spcBef>
                <a:spcPts val="300"/>
              </a:spcBef>
            </a:pPr>
            <a:r>
              <a:rPr lang="es-MX" sz="2800" b="1" dirty="0">
                <a:solidFill>
                  <a:srgbClr val="17342F"/>
                </a:solidFill>
              </a:rPr>
              <a:t>consumieron </a:t>
            </a:r>
            <a:r>
              <a:rPr lang="es-MX" sz="3200" b="1" dirty="0">
                <a:solidFill>
                  <a:srgbClr val="FF0000"/>
                </a:solidFill>
              </a:rPr>
              <a:t>fotografías pirata </a:t>
            </a:r>
            <a:endParaRPr lang="es-MX" sz="2800" b="1" dirty="0">
              <a:solidFill>
                <a:srgbClr val="FF0000"/>
              </a:solidFill>
            </a:endParaRPr>
          </a:p>
        </p:txBody>
      </p:sp>
      <p:sp>
        <p:nvSpPr>
          <p:cNvPr id="11" name="Rectángulo 10"/>
          <p:cNvSpPr/>
          <p:nvPr/>
        </p:nvSpPr>
        <p:spPr>
          <a:xfrm>
            <a:off x="5464910" y="2443905"/>
            <a:ext cx="6170042"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2400" b="1" dirty="0">
                <a:solidFill>
                  <a:srgbClr val="398E92"/>
                </a:solidFill>
              </a:rPr>
              <a:t>1.9 millones (70% </a:t>
            </a:r>
            <a:r>
              <a:rPr lang="es-MX" sz="1400" b="1" dirty="0">
                <a:solidFill>
                  <a:srgbClr val="398E92"/>
                </a:solidFill>
              </a:rPr>
              <a:t>de los consumidores de fotografía en físico</a:t>
            </a:r>
            <a:r>
              <a:rPr lang="es-MX" sz="2400" b="1" dirty="0">
                <a:solidFill>
                  <a:srgbClr val="398E92"/>
                </a:solidFill>
              </a:rPr>
              <a:t>)</a:t>
            </a:r>
          </a:p>
          <a:p>
            <a:r>
              <a:rPr lang="es-MX" sz="1100" dirty="0">
                <a:solidFill>
                  <a:srgbClr val="17342F"/>
                </a:solidFill>
              </a:rPr>
              <a:t>lo hicieron comprando </a:t>
            </a:r>
            <a:r>
              <a:rPr lang="es-MX" b="1" dirty="0">
                <a:solidFill>
                  <a:srgbClr val="398E92"/>
                </a:solidFill>
              </a:rPr>
              <a:t>en persona</a:t>
            </a:r>
            <a:r>
              <a:rPr lang="es-MX" sz="1100" dirty="0">
                <a:solidFill>
                  <a:srgbClr val="17342F"/>
                </a:solidFill>
              </a:rPr>
              <a:t>.</a:t>
            </a:r>
          </a:p>
          <a:p>
            <a:endParaRPr lang="es-MX" sz="1050" dirty="0">
              <a:solidFill>
                <a:srgbClr val="17342F"/>
              </a:solidFill>
            </a:endParaRPr>
          </a:p>
          <a:p>
            <a:endParaRPr lang="es-MX" sz="1050" dirty="0">
              <a:solidFill>
                <a:srgbClr val="17342F"/>
              </a:solidFill>
            </a:endParaRPr>
          </a:p>
          <a:p>
            <a:endParaRPr lang="es-MX" sz="1050" dirty="0">
              <a:solidFill>
                <a:srgbClr val="17342F"/>
              </a:solidFill>
            </a:endParaRPr>
          </a:p>
        </p:txBody>
      </p:sp>
      <p:cxnSp>
        <p:nvCxnSpPr>
          <p:cNvPr id="14" name="Conector recto 13"/>
          <p:cNvCxnSpPr>
            <a:cxnSpLocks/>
          </p:cNvCxnSpPr>
          <p:nvPr/>
        </p:nvCxnSpPr>
        <p:spPr>
          <a:xfrm>
            <a:off x="4274948" y="2006235"/>
            <a:ext cx="0" cy="4138180"/>
          </a:xfrm>
          <a:prstGeom prst="line">
            <a:avLst/>
          </a:prstGeom>
          <a:ln w="28575">
            <a:solidFill>
              <a:srgbClr val="1F394D"/>
            </a:solidFill>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5486510" y="4400127"/>
            <a:ext cx="6705490"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2400" b="1" dirty="0">
                <a:solidFill>
                  <a:srgbClr val="398E92"/>
                </a:solidFill>
              </a:rPr>
              <a:t>2 millones</a:t>
            </a:r>
            <a:r>
              <a:rPr lang="es-MX" sz="2400" b="1" dirty="0">
                <a:solidFill>
                  <a:schemeClr val="bg2"/>
                </a:solidFill>
              </a:rPr>
              <a:t> </a:t>
            </a:r>
            <a:r>
              <a:rPr lang="es-MX" sz="2400" b="1" dirty="0">
                <a:solidFill>
                  <a:srgbClr val="398E92"/>
                </a:solidFill>
              </a:rPr>
              <a:t>(17% </a:t>
            </a:r>
            <a:r>
              <a:rPr lang="es-MX" sz="1400" b="1" dirty="0">
                <a:solidFill>
                  <a:srgbClr val="398E92"/>
                </a:solidFill>
              </a:rPr>
              <a:t>de los consumidores de fotografía digital</a:t>
            </a:r>
            <a:r>
              <a:rPr lang="es-MX" sz="2400" b="1" dirty="0">
                <a:solidFill>
                  <a:srgbClr val="398E92"/>
                </a:solidFill>
              </a:rPr>
              <a:t>)</a:t>
            </a:r>
          </a:p>
          <a:p>
            <a:r>
              <a:rPr lang="es-MX" sz="1100" dirty="0">
                <a:solidFill>
                  <a:srgbClr val="17342F"/>
                </a:solidFill>
              </a:rPr>
              <a:t>Lo hicieron comprando </a:t>
            </a:r>
            <a:r>
              <a:rPr lang="es-MX" b="1" dirty="0">
                <a:solidFill>
                  <a:srgbClr val="398E92"/>
                </a:solidFill>
              </a:rPr>
              <a:t>en</a:t>
            </a:r>
            <a:r>
              <a:rPr lang="es-MX" sz="1100" dirty="0">
                <a:solidFill>
                  <a:srgbClr val="398E92"/>
                </a:solidFill>
              </a:rPr>
              <a:t> </a:t>
            </a:r>
            <a:r>
              <a:rPr lang="es-MX" b="1" dirty="0">
                <a:solidFill>
                  <a:srgbClr val="398E92"/>
                </a:solidFill>
              </a:rPr>
              <a:t>internet.</a:t>
            </a:r>
          </a:p>
          <a:p>
            <a:endParaRPr lang="es-MX" sz="1100" b="1" dirty="0">
              <a:solidFill>
                <a:srgbClr val="398E92"/>
              </a:solidFill>
            </a:endParaRPr>
          </a:p>
          <a:p>
            <a:r>
              <a:rPr lang="es-MX" sz="1200" b="1" dirty="0">
                <a:solidFill>
                  <a:srgbClr val="FF0000"/>
                </a:solidFill>
              </a:rPr>
              <a:t>En esta categoría no fue posible estimar la proporción de consumidores </a:t>
            </a:r>
            <a:r>
              <a:rPr lang="es-MX" sz="1200" b="1" i="1" dirty="0">
                <a:solidFill>
                  <a:srgbClr val="FF0000"/>
                </a:solidFill>
              </a:rPr>
              <a:t>NO declarados de</a:t>
            </a:r>
            <a:r>
              <a:rPr lang="es-MX" sz="1200" b="1" dirty="0">
                <a:solidFill>
                  <a:srgbClr val="FF0000"/>
                </a:solidFill>
              </a:rPr>
              <a:t> fotografías pirata digital por la diversidad de sitios y formatos.</a:t>
            </a:r>
            <a:endParaRPr lang="es-MX" sz="1200" dirty="0">
              <a:solidFill>
                <a:srgbClr val="FF0000"/>
              </a:solidFill>
            </a:endParaRPr>
          </a:p>
        </p:txBody>
      </p:sp>
      <p:pic>
        <p:nvPicPr>
          <p:cNvPr id="26" name="Gráfico 25" descr="Señal de negación"/>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781025" y="5175578"/>
            <a:ext cx="1170665" cy="1170665"/>
          </a:xfrm>
          <a:prstGeom prst="rect">
            <a:avLst/>
          </a:prstGeom>
        </p:spPr>
      </p:pic>
      <p:pic>
        <p:nvPicPr>
          <p:cNvPr id="33" name="Gráfico 32"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94456" y="3872132"/>
            <a:ext cx="527995" cy="527995"/>
          </a:xfrm>
          <a:prstGeom prst="rect">
            <a:avLst/>
          </a:prstGeom>
        </p:spPr>
      </p:pic>
      <p:pic>
        <p:nvPicPr>
          <p:cNvPr id="34" name="Gráfico 33"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007164" y="3867092"/>
            <a:ext cx="527995" cy="527995"/>
          </a:xfrm>
          <a:prstGeom prst="rect">
            <a:avLst/>
          </a:prstGeom>
        </p:spPr>
      </p:pic>
      <p:pic>
        <p:nvPicPr>
          <p:cNvPr id="35" name="Gráfico 34"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26523" y="3872132"/>
            <a:ext cx="527995" cy="527995"/>
          </a:xfrm>
          <a:prstGeom prst="rect">
            <a:avLst/>
          </a:prstGeom>
        </p:spPr>
      </p:pic>
      <p:pic>
        <p:nvPicPr>
          <p:cNvPr id="36" name="Gráfico 35"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997669" y="3863419"/>
            <a:ext cx="527995" cy="527995"/>
          </a:xfrm>
          <a:prstGeom prst="rect">
            <a:avLst/>
          </a:prstGeom>
        </p:spPr>
      </p:pic>
      <p:pic>
        <p:nvPicPr>
          <p:cNvPr id="37" name="Gráfico 36"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517028" y="3868459"/>
            <a:ext cx="527995" cy="527995"/>
          </a:xfrm>
          <a:prstGeom prst="rect">
            <a:avLst/>
          </a:prstGeom>
        </p:spPr>
      </p:pic>
      <p:pic>
        <p:nvPicPr>
          <p:cNvPr id="38" name="Gráfico 37"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29736" y="3863419"/>
            <a:ext cx="527995" cy="527995"/>
          </a:xfrm>
          <a:prstGeom prst="rect">
            <a:avLst/>
          </a:prstGeom>
        </p:spPr>
      </p:pic>
      <p:pic>
        <p:nvPicPr>
          <p:cNvPr id="47" name="Gráfico 46" descr="Descargar desde la nube"/>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62001" y="4444006"/>
            <a:ext cx="936000" cy="936000"/>
          </a:xfrm>
          <a:prstGeom prst="rect">
            <a:avLst/>
          </a:prstGeom>
        </p:spPr>
      </p:pic>
      <p:pic>
        <p:nvPicPr>
          <p:cNvPr id="22" name="Gráfico 21" descr="Tienda">
            <a:extLst>
              <a:ext uri="{FF2B5EF4-FFF2-40B4-BE49-F238E27FC236}">
                <a16:creationId xmlns="" xmlns:a16="http://schemas.microsoft.com/office/drawing/2014/main" id="{606178BF-AA22-4CE4-9B90-3328408A1BD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427181" y="2192824"/>
            <a:ext cx="1008000" cy="1008000"/>
          </a:xfrm>
          <a:prstGeom prst="rect">
            <a:avLst/>
          </a:prstGeom>
        </p:spPr>
      </p:pic>
      <p:sp>
        <p:nvSpPr>
          <p:cNvPr id="19" name="Marcador de pie de página 3">
            <a:extLst>
              <a:ext uri="{FF2B5EF4-FFF2-40B4-BE49-F238E27FC236}">
                <a16:creationId xmlns="" xmlns:a16="http://schemas.microsoft.com/office/drawing/2014/main" id="{5A333160-7DD7-4E99-87A4-7A7C5C8A9E56}"/>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pic>
        <p:nvPicPr>
          <p:cNvPr id="21" name="Gráfico 20" descr="Cámara">
            <a:extLst>
              <a:ext uri="{FF2B5EF4-FFF2-40B4-BE49-F238E27FC236}">
                <a16:creationId xmlns="" xmlns:a16="http://schemas.microsoft.com/office/drawing/2014/main" id="{2039894C-F88E-4D98-899F-8970E3FC5FD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2640" y="601832"/>
            <a:ext cx="1062000" cy="1062000"/>
          </a:xfrm>
          <a:prstGeom prst="rect">
            <a:avLst/>
          </a:prstGeom>
        </p:spPr>
      </p:pic>
      <p:sp>
        <p:nvSpPr>
          <p:cNvPr id="24" name="Título 5">
            <a:extLst>
              <a:ext uri="{FF2B5EF4-FFF2-40B4-BE49-F238E27FC236}">
                <a16:creationId xmlns="" xmlns:a16="http://schemas.microsoft.com/office/drawing/2014/main" id="{B51B3283-41B3-4BC5-B068-0DE6AF7B3A57}"/>
              </a:ext>
            </a:extLst>
          </p:cNvPr>
          <p:cNvSpPr>
            <a:spLocks noGrp="1"/>
          </p:cNvSpPr>
          <p:nvPr>
            <p:ph type="title"/>
          </p:nvPr>
        </p:nvSpPr>
        <p:spPr/>
        <p:txBody>
          <a:bodyPr/>
          <a:lstStyle/>
          <a:p>
            <a:r>
              <a:rPr lang="es-MX" b="1" dirty="0"/>
              <a:t>Estadísticas clave</a:t>
            </a:r>
          </a:p>
        </p:txBody>
      </p:sp>
      <p:cxnSp>
        <p:nvCxnSpPr>
          <p:cNvPr id="20" name="Conector recto 19"/>
          <p:cNvCxnSpPr>
            <a:cxnSpLocks/>
          </p:cNvCxnSpPr>
          <p:nvPr/>
        </p:nvCxnSpPr>
        <p:spPr>
          <a:xfrm>
            <a:off x="5619891" y="3989951"/>
            <a:ext cx="5478793"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6574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Pinturas</a:t>
            </a:r>
          </a:p>
        </p:txBody>
      </p:sp>
      <p:sp>
        <p:nvSpPr>
          <p:cNvPr id="5" name="Marcador de número de diapositiva 4"/>
          <p:cNvSpPr>
            <a:spLocks noGrp="1"/>
          </p:cNvSpPr>
          <p:nvPr>
            <p:ph type="sldNum" sz="quarter" idx="12"/>
          </p:nvPr>
        </p:nvSpPr>
        <p:spPr/>
        <p:txBody>
          <a:bodyPr/>
          <a:lstStyle/>
          <a:p>
            <a:fld id="{01464491-0347-46A0-80D2-6D5F5A3A80C2}" type="slidenum">
              <a:rPr lang="es-MX" smtClean="0"/>
              <a:t>82</a:t>
            </a:fld>
            <a:endParaRPr lang="es-MX"/>
          </a:p>
        </p:txBody>
      </p:sp>
      <p:pic>
        <p:nvPicPr>
          <p:cNvPr id="6" name="Picture 2">
            <a:extLst>
              <a:ext uri="{FF2B5EF4-FFF2-40B4-BE49-F238E27FC236}">
                <a16:creationId xmlns="" xmlns:a16="http://schemas.microsoft.com/office/drawing/2014/main" id="{9515DCA8-A15F-40D1-A8B2-3C76C3B88824}"/>
              </a:ext>
            </a:extLst>
          </p:cNvPr>
          <p:cNvPicPr>
            <a:picLocks noChangeAspect="1" noChangeArrowheads="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auto">
          <a:xfrm>
            <a:off x="5812558" y="4564232"/>
            <a:ext cx="1253204" cy="1253204"/>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pie de página 4">
            <a:extLst>
              <a:ext uri="{FF2B5EF4-FFF2-40B4-BE49-F238E27FC236}">
                <a16:creationId xmlns="" xmlns:a16="http://schemas.microsoft.com/office/drawing/2014/main" id="{6AB77918-FD1E-4A02-A3CF-770D0B7F05D1}"/>
              </a:ext>
            </a:extLst>
          </p:cNvPr>
          <p:cNvSpPr>
            <a:spLocks noGrp="1"/>
          </p:cNvSpPr>
          <p:nvPr>
            <p:ph type="ftr" sz="quarter" idx="11"/>
          </p:nvPr>
        </p:nvSpPr>
        <p:spPr>
          <a:xfrm>
            <a:off x="508000" y="6356350"/>
            <a:ext cx="4114800" cy="365125"/>
          </a:xfrm>
          <a:prstGeom prst="rect">
            <a:avLst/>
          </a:prstGeom>
        </p:spPr>
        <p:txBody>
          <a:bodyPr/>
          <a:lstStyle>
            <a:lvl1pPr>
              <a:defRPr sz="1200">
                <a:solidFill>
                  <a:schemeClr val="tx1">
                    <a:lumMod val="50000"/>
                    <a:lumOff val="50000"/>
                  </a:schemeClr>
                </a:solidFill>
              </a:defRPr>
            </a:lvl1pPr>
          </a:lstStyle>
          <a:p>
            <a:r>
              <a:rPr lang="es-MX"/>
              <a:t>Encuesta para la medición de la piratería en México. Abril 2017</a:t>
            </a:r>
          </a:p>
        </p:txBody>
      </p:sp>
    </p:spTree>
    <p:extLst>
      <p:ext uri="{BB962C8B-B14F-4D97-AF65-F5344CB8AC3E}">
        <p14:creationId xmlns:p14="http://schemas.microsoft.com/office/powerpoint/2010/main" val="22636867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83</a:t>
            </a:fld>
            <a:endParaRPr lang="es-MX"/>
          </a:p>
        </p:txBody>
      </p:sp>
      <p:sp>
        <p:nvSpPr>
          <p:cNvPr id="7" name="Marcador de pie de página 3">
            <a:extLst>
              <a:ext uri="{FF2B5EF4-FFF2-40B4-BE49-F238E27FC236}">
                <a16:creationId xmlns="" xmlns:a16="http://schemas.microsoft.com/office/drawing/2014/main" id="{B56A4C2F-BE92-4A5E-B46B-44B567D2637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9" name="Gráfico 8">
            <a:extLst>
              <a:ext uri="{FF2B5EF4-FFF2-40B4-BE49-F238E27FC236}">
                <a16:creationId xmlns="" xmlns:a16="http://schemas.microsoft.com/office/drawing/2014/main" id="{9C767036-5FFD-4FC9-9A24-EAFA26C91AB3}"/>
              </a:ext>
            </a:extLst>
          </p:cNvPr>
          <p:cNvGraphicFramePr/>
          <p:nvPr>
            <p:extLst>
              <p:ext uri="{D42A27DB-BD31-4B8C-83A1-F6EECF244321}">
                <p14:modId xmlns:p14="http://schemas.microsoft.com/office/powerpoint/2010/main" val="290765819"/>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9">
            <a:extLst>
              <a:ext uri="{FF2B5EF4-FFF2-40B4-BE49-F238E27FC236}">
                <a16:creationId xmlns="" xmlns:a16="http://schemas.microsoft.com/office/drawing/2014/main" id="{CCDD5D0A-4781-4E6E-A46B-719A0E9FEF34}"/>
              </a:ext>
            </a:extLst>
          </p:cNvPr>
          <p:cNvSpPr/>
          <p:nvPr/>
        </p:nvSpPr>
        <p:spPr>
          <a:xfrm>
            <a:off x="8347645" y="2137129"/>
            <a:ext cx="2582301" cy="3600986"/>
          </a:xfrm>
          <a:prstGeom prst="rect">
            <a:avLst/>
          </a:prstGeom>
        </p:spPr>
        <p:txBody>
          <a:bodyPr wrap="square">
            <a:spAutoFit/>
          </a:bodyPr>
          <a:lstStyle/>
          <a:p>
            <a:pPr algn="ctr"/>
            <a:r>
              <a:rPr lang="es-MX" sz="2800" b="1" dirty="0">
                <a:solidFill>
                  <a:srgbClr val="398E92"/>
                </a:solidFill>
              </a:rPr>
              <a:t>0.8 m (47.1%)</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0.2 m (12%)</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1.7 m</a:t>
            </a:r>
          </a:p>
          <a:p>
            <a:pPr algn="ctr"/>
            <a:r>
              <a:rPr lang="es-MX" b="1" dirty="0">
                <a:solidFill>
                  <a:srgbClr val="7F7F7F"/>
                </a:solidFill>
              </a:rPr>
              <a:t>Usuarios de pinturas físicas</a:t>
            </a:r>
          </a:p>
        </p:txBody>
      </p:sp>
      <p:sp>
        <p:nvSpPr>
          <p:cNvPr id="14" name="Título 3">
            <a:extLst>
              <a:ext uri="{FF2B5EF4-FFF2-40B4-BE49-F238E27FC236}">
                <a16:creationId xmlns="" xmlns:a16="http://schemas.microsoft.com/office/drawing/2014/main" id="{2591E603-5207-445C-96F3-29CFC08132D6}"/>
              </a:ext>
            </a:extLst>
          </p:cNvPr>
          <p:cNvSpPr>
            <a:spLocks noGrp="1"/>
          </p:cNvSpPr>
          <p:nvPr>
            <p:ph type="title"/>
          </p:nvPr>
        </p:nvSpPr>
        <p:spPr>
          <a:xfrm>
            <a:off x="838200" y="365126"/>
            <a:ext cx="8897471" cy="1136803"/>
          </a:xfrm>
        </p:spPr>
        <p:txBody>
          <a:bodyPr/>
          <a:lstStyle/>
          <a:p>
            <a:r>
              <a:rPr lang="es-MX" sz="3000" dirty="0"/>
              <a:t>Los consumidores de </a:t>
            </a:r>
            <a:r>
              <a:rPr lang="es-MX" sz="3000" b="1" dirty="0"/>
              <a:t>pinturas pirata físicas</a:t>
            </a:r>
            <a:r>
              <a:rPr lang="es-MX" sz="3000" dirty="0"/>
              <a:t> equivalen al </a:t>
            </a:r>
            <a:r>
              <a:rPr lang="es-MX" sz="3000" b="1" dirty="0"/>
              <a:t>59% </a:t>
            </a:r>
            <a:r>
              <a:rPr lang="es-MX" sz="3000" dirty="0"/>
              <a:t>de los consumidores de pinturas físicas</a:t>
            </a:r>
          </a:p>
        </p:txBody>
      </p:sp>
      <p:pic>
        <p:nvPicPr>
          <p:cNvPr id="15" name="Gráfico 14" descr="Tienda">
            <a:extLst>
              <a:ext uri="{FF2B5EF4-FFF2-40B4-BE49-F238E27FC236}">
                <a16:creationId xmlns="" xmlns:a16="http://schemas.microsoft.com/office/drawing/2014/main" id="{75EA6C19-C6A2-4375-9EB9-DB9670EDE7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239418" y="900329"/>
            <a:ext cx="601600" cy="601600"/>
          </a:xfrm>
          <a:prstGeom prst="rect">
            <a:avLst/>
          </a:prstGeom>
        </p:spPr>
      </p:pic>
      <p:pic>
        <p:nvPicPr>
          <p:cNvPr id="11" name="Picture 2">
            <a:extLst>
              <a:ext uri="{FF2B5EF4-FFF2-40B4-BE49-F238E27FC236}">
                <a16:creationId xmlns="" xmlns:a16="http://schemas.microsoft.com/office/drawing/2014/main" id="{B88B59C5-2FD5-4976-ADDF-65D9A7ADC955}"/>
              </a:ext>
            </a:extLst>
          </p:cNvPr>
          <p:cNvPicPr>
            <a:picLocks noChangeAspect="1" noChangeArrowheads="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auto">
          <a:xfrm>
            <a:off x="10100596" y="412823"/>
            <a:ext cx="1253204" cy="1253204"/>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 xmlns:a16="http://schemas.microsoft.com/office/drawing/2014/main" id="{7879ECEC-010B-4B5F-9DA0-4BEABC4597D6}"/>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39229044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84</a:t>
            </a:fld>
            <a:endParaRPr lang="es-MX"/>
          </a:p>
        </p:txBody>
      </p:sp>
      <p:pic>
        <p:nvPicPr>
          <p:cNvPr id="13" name="Gráfico 12" descr="Descargar desde la nube">
            <a:extLst>
              <a:ext uri="{FF2B5EF4-FFF2-40B4-BE49-F238E27FC236}">
                <a16:creationId xmlns="" xmlns:a16="http://schemas.microsoft.com/office/drawing/2014/main" id="{B48A1A61-692A-4209-8B8D-95DBE03D9E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239818" y="933527"/>
            <a:ext cx="601200" cy="601200"/>
          </a:xfrm>
          <a:prstGeom prst="rect">
            <a:avLst/>
          </a:prstGeom>
        </p:spPr>
      </p:pic>
      <p:sp>
        <p:nvSpPr>
          <p:cNvPr id="7" name="Marcador de pie de página 3">
            <a:extLst>
              <a:ext uri="{FF2B5EF4-FFF2-40B4-BE49-F238E27FC236}">
                <a16:creationId xmlns="" xmlns:a16="http://schemas.microsoft.com/office/drawing/2014/main" id="{B56A4C2F-BE92-4A5E-B46B-44B567D2637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9" name="Gráfico 8">
            <a:extLst>
              <a:ext uri="{FF2B5EF4-FFF2-40B4-BE49-F238E27FC236}">
                <a16:creationId xmlns="" xmlns:a16="http://schemas.microsoft.com/office/drawing/2014/main" id="{9C767036-5FFD-4FC9-9A24-EAFA26C91AB3}"/>
              </a:ext>
            </a:extLst>
          </p:cNvPr>
          <p:cNvGraphicFramePr/>
          <p:nvPr>
            <p:extLst>
              <p:ext uri="{D42A27DB-BD31-4B8C-83A1-F6EECF244321}">
                <p14:modId xmlns:p14="http://schemas.microsoft.com/office/powerpoint/2010/main" val="4063212625"/>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9">
            <a:extLst>
              <a:ext uri="{FF2B5EF4-FFF2-40B4-BE49-F238E27FC236}">
                <a16:creationId xmlns="" xmlns:a16="http://schemas.microsoft.com/office/drawing/2014/main" id="{CCDD5D0A-4781-4E6E-A46B-719A0E9FEF34}"/>
              </a:ext>
            </a:extLst>
          </p:cNvPr>
          <p:cNvSpPr/>
          <p:nvPr/>
        </p:nvSpPr>
        <p:spPr>
          <a:xfrm>
            <a:off x="8347645" y="2759588"/>
            <a:ext cx="2582301" cy="2339102"/>
          </a:xfrm>
          <a:prstGeom prst="rect">
            <a:avLst/>
          </a:prstGeom>
        </p:spPr>
        <p:txBody>
          <a:bodyPr wrap="square">
            <a:spAutoFit/>
          </a:bodyPr>
          <a:lstStyle/>
          <a:p>
            <a:pPr algn="ctr"/>
            <a:r>
              <a:rPr lang="es-MX" sz="2800" b="1" dirty="0">
                <a:solidFill>
                  <a:srgbClr val="398E92"/>
                </a:solidFill>
              </a:rPr>
              <a:t>0.8 m (25%)</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3.2 m</a:t>
            </a:r>
          </a:p>
          <a:p>
            <a:pPr algn="ctr"/>
            <a:r>
              <a:rPr lang="es-MX" b="1" dirty="0">
                <a:solidFill>
                  <a:srgbClr val="7F7F7F"/>
                </a:solidFill>
              </a:rPr>
              <a:t>Usuarios de pinturas digitales</a:t>
            </a:r>
          </a:p>
        </p:txBody>
      </p:sp>
      <p:sp>
        <p:nvSpPr>
          <p:cNvPr id="11" name="Título 3">
            <a:extLst>
              <a:ext uri="{FF2B5EF4-FFF2-40B4-BE49-F238E27FC236}">
                <a16:creationId xmlns="" xmlns:a16="http://schemas.microsoft.com/office/drawing/2014/main" id="{01B8505D-56A2-4042-BA3D-0ED7447B5A5F}"/>
              </a:ext>
            </a:extLst>
          </p:cNvPr>
          <p:cNvSpPr>
            <a:spLocks noGrp="1"/>
          </p:cNvSpPr>
          <p:nvPr>
            <p:ph type="title"/>
          </p:nvPr>
        </p:nvSpPr>
        <p:spPr>
          <a:xfrm>
            <a:off x="838200" y="365126"/>
            <a:ext cx="8969188" cy="1136803"/>
          </a:xfrm>
        </p:spPr>
        <p:txBody>
          <a:bodyPr/>
          <a:lstStyle/>
          <a:p>
            <a:r>
              <a:rPr lang="es-MX" sz="3000" dirty="0"/>
              <a:t>Los consumidores de </a:t>
            </a:r>
            <a:r>
              <a:rPr lang="es-MX" sz="3000" b="1" dirty="0"/>
              <a:t>pinturas pirata digitales</a:t>
            </a:r>
            <a:r>
              <a:rPr lang="es-MX" sz="3000" i="1" dirty="0"/>
              <a:t> </a:t>
            </a:r>
            <a:r>
              <a:rPr lang="es-MX" sz="3000" dirty="0"/>
              <a:t>equivalen al </a:t>
            </a:r>
            <a:r>
              <a:rPr lang="es-MX" sz="3000" b="1" dirty="0"/>
              <a:t>25% </a:t>
            </a:r>
            <a:r>
              <a:rPr lang="es-MX" sz="3000" dirty="0"/>
              <a:t>de los consumidores de pinturas digitales</a:t>
            </a:r>
          </a:p>
        </p:txBody>
      </p:sp>
      <p:pic>
        <p:nvPicPr>
          <p:cNvPr id="12" name="Picture 2">
            <a:extLst>
              <a:ext uri="{FF2B5EF4-FFF2-40B4-BE49-F238E27FC236}">
                <a16:creationId xmlns="" xmlns:a16="http://schemas.microsoft.com/office/drawing/2014/main" id="{9F77D314-78D6-40D5-A262-B0DAEA9DF1B9}"/>
              </a:ext>
            </a:extLst>
          </p:cNvPr>
          <p:cNvPicPr>
            <a:picLocks noChangeAspect="1" noChangeArrowheads="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auto">
          <a:xfrm>
            <a:off x="10100596" y="412823"/>
            <a:ext cx="1253204" cy="1253204"/>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 xmlns:a16="http://schemas.microsoft.com/office/drawing/2014/main" id="{FDC323FB-AF5C-4CB3-9B32-32FEB9B4A777}"/>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237658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85</a:t>
            </a:fld>
            <a:endParaRPr lang="es-MX"/>
          </a:p>
        </p:txBody>
      </p:sp>
      <p:sp>
        <p:nvSpPr>
          <p:cNvPr id="7" name="Marcador de pie de página 3">
            <a:extLst>
              <a:ext uri="{FF2B5EF4-FFF2-40B4-BE49-F238E27FC236}">
                <a16:creationId xmlns="" xmlns:a16="http://schemas.microsoft.com/office/drawing/2014/main" id="{B56A4C2F-BE92-4A5E-B46B-44B567D2637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9" name="Gráfico 8">
            <a:extLst>
              <a:ext uri="{FF2B5EF4-FFF2-40B4-BE49-F238E27FC236}">
                <a16:creationId xmlns="" xmlns:a16="http://schemas.microsoft.com/office/drawing/2014/main" id="{9C767036-5FFD-4FC9-9A24-EAFA26C91AB3}"/>
              </a:ext>
            </a:extLst>
          </p:cNvPr>
          <p:cNvGraphicFramePr/>
          <p:nvPr>
            <p:extLst>
              <p:ext uri="{D42A27DB-BD31-4B8C-83A1-F6EECF244321}">
                <p14:modId xmlns:p14="http://schemas.microsoft.com/office/powerpoint/2010/main" val="4113093119"/>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9">
            <a:extLst>
              <a:ext uri="{FF2B5EF4-FFF2-40B4-BE49-F238E27FC236}">
                <a16:creationId xmlns="" xmlns:a16="http://schemas.microsoft.com/office/drawing/2014/main" id="{CCDD5D0A-4781-4E6E-A46B-719A0E9FEF34}"/>
              </a:ext>
            </a:extLst>
          </p:cNvPr>
          <p:cNvSpPr/>
          <p:nvPr/>
        </p:nvSpPr>
        <p:spPr>
          <a:xfrm>
            <a:off x="8347645" y="2137129"/>
            <a:ext cx="2582301" cy="3323987"/>
          </a:xfrm>
          <a:prstGeom prst="rect">
            <a:avLst/>
          </a:prstGeom>
        </p:spPr>
        <p:txBody>
          <a:bodyPr wrap="square">
            <a:spAutoFit/>
          </a:bodyPr>
          <a:lstStyle/>
          <a:p>
            <a:pPr algn="ctr"/>
            <a:r>
              <a:rPr lang="es-MX" sz="2800" b="1" dirty="0">
                <a:solidFill>
                  <a:srgbClr val="398E92"/>
                </a:solidFill>
              </a:rPr>
              <a:t>1.2 m (27.8%)</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0.2 m (4.5%)</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4.5 m</a:t>
            </a:r>
          </a:p>
          <a:p>
            <a:pPr algn="ctr"/>
            <a:r>
              <a:rPr lang="es-MX" b="1" dirty="0">
                <a:solidFill>
                  <a:srgbClr val="7F7F7F"/>
                </a:solidFill>
              </a:rPr>
              <a:t>Usuarios de pinturas</a:t>
            </a:r>
          </a:p>
        </p:txBody>
      </p:sp>
      <p:sp>
        <p:nvSpPr>
          <p:cNvPr id="14" name="Título 3">
            <a:extLst>
              <a:ext uri="{FF2B5EF4-FFF2-40B4-BE49-F238E27FC236}">
                <a16:creationId xmlns="" xmlns:a16="http://schemas.microsoft.com/office/drawing/2014/main" id="{2591E603-5207-445C-96F3-29CFC08132D6}"/>
              </a:ext>
            </a:extLst>
          </p:cNvPr>
          <p:cNvSpPr>
            <a:spLocks noGrp="1"/>
          </p:cNvSpPr>
          <p:nvPr>
            <p:ph type="title"/>
          </p:nvPr>
        </p:nvSpPr>
        <p:spPr>
          <a:xfrm>
            <a:off x="838200" y="365126"/>
            <a:ext cx="8897471" cy="1136803"/>
          </a:xfrm>
        </p:spPr>
        <p:txBody>
          <a:bodyPr/>
          <a:lstStyle/>
          <a:p>
            <a:r>
              <a:rPr lang="es-MX" sz="3000" dirty="0"/>
              <a:t>Los consumidores de </a:t>
            </a:r>
            <a:r>
              <a:rPr lang="es-MX" sz="3000" b="1" dirty="0"/>
              <a:t>pinturas pirata </a:t>
            </a:r>
            <a:r>
              <a:rPr lang="es-MX" sz="3000" dirty="0"/>
              <a:t>equivalen al </a:t>
            </a:r>
            <a:r>
              <a:rPr lang="es-MX" b="1" dirty="0"/>
              <a:t>32</a:t>
            </a:r>
            <a:r>
              <a:rPr lang="es-MX" sz="3000" b="1" dirty="0"/>
              <a:t>% </a:t>
            </a:r>
            <a:r>
              <a:rPr lang="es-MX" sz="3000" dirty="0"/>
              <a:t>de los consumidores de pinturas</a:t>
            </a:r>
          </a:p>
        </p:txBody>
      </p:sp>
      <p:pic>
        <p:nvPicPr>
          <p:cNvPr id="11" name="Picture 2">
            <a:extLst>
              <a:ext uri="{FF2B5EF4-FFF2-40B4-BE49-F238E27FC236}">
                <a16:creationId xmlns="" xmlns:a16="http://schemas.microsoft.com/office/drawing/2014/main" id="{B88B59C5-2FD5-4976-ADDF-65D9A7ADC955}"/>
              </a:ext>
            </a:extLst>
          </p:cNvPr>
          <p:cNvPicPr>
            <a:picLocks noChangeAspect="1" noChangeArrowheads="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bwMode="auto">
          <a:xfrm>
            <a:off x="10100596" y="412823"/>
            <a:ext cx="1253204" cy="1253204"/>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 xmlns:a16="http://schemas.microsoft.com/office/drawing/2014/main" id="{7879ECEC-010B-4B5F-9DA0-4BEABC4597D6}"/>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17568670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86</a:t>
            </a:fld>
            <a:endParaRPr lang="es-MX" dirty="0"/>
          </a:p>
        </p:txBody>
      </p:sp>
      <p:sp>
        <p:nvSpPr>
          <p:cNvPr id="9" name="Rectángulo 8"/>
          <p:cNvSpPr/>
          <p:nvPr/>
        </p:nvSpPr>
        <p:spPr>
          <a:xfrm>
            <a:off x="838200" y="1850292"/>
            <a:ext cx="3303452" cy="33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600" b="1" dirty="0">
                <a:solidFill>
                  <a:srgbClr val="17342F"/>
                </a:solidFill>
              </a:rPr>
              <a:t>Se estima que en los últimos 12 meses</a:t>
            </a:r>
          </a:p>
          <a:p>
            <a:pPr algn="ctr">
              <a:spcBef>
                <a:spcPts val="300"/>
              </a:spcBef>
            </a:pPr>
            <a:endParaRPr lang="es-MX" sz="1100" dirty="0">
              <a:solidFill>
                <a:srgbClr val="17342F"/>
              </a:solidFill>
            </a:endParaRPr>
          </a:p>
          <a:p>
            <a:pPr algn="ctr">
              <a:spcBef>
                <a:spcPts val="300"/>
              </a:spcBef>
            </a:pPr>
            <a:r>
              <a:rPr lang="es-MX" sz="4000" b="1" dirty="0">
                <a:solidFill>
                  <a:schemeClr val="tx2">
                    <a:lumMod val="75000"/>
                    <a:lumOff val="25000"/>
                  </a:schemeClr>
                </a:solidFill>
              </a:rPr>
              <a:t>1.4 millones </a:t>
            </a:r>
            <a:endParaRPr lang="es-MX" dirty="0">
              <a:solidFill>
                <a:schemeClr val="tx2">
                  <a:lumMod val="75000"/>
                  <a:lumOff val="25000"/>
                </a:schemeClr>
              </a:solidFill>
            </a:endParaRPr>
          </a:p>
          <a:p>
            <a:pPr algn="ctr">
              <a:spcBef>
                <a:spcPts val="300"/>
              </a:spcBef>
            </a:pPr>
            <a:r>
              <a:rPr lang="es-MX" sz="2800" b="1" dirty="0">
                <a:solidFill>
                  <a:schemeClr val="tx2">
                    <a:lumMod val="75000"/>
                    <a:lumOff val="25000"/>
                  </a:schemeClr>
                </a:solidFill>
              </a:rPr>
              <a:t>(2.7%)</a:t>
            </a:r>
            <a:endParaRPr lang="es-MX" sz="2800" dirty="0">
              <a:solidFill>
                <a:srgbClr val="17342F"/>
              </a:solidFill>
            </a:endParaRPr>
          </a:p>
          <a:p>
            <a:pPr algn="ctr">
              <a:spcBef>
                <a:spcPts val="300"/>
              </a:spcBef>
            </a:pPr>
            <a:r>
              <a:rPr lang="es-MX" b="1" dirty="0">
                <a:solidFill>
                  <a:srgbClr val="17342F"/>
                </a:solidFill>
              </a:rPr>
              <a:t>de mexicanos mayores de edad</a:t>
            </a:r>
          </a:p>
          <a:p>
            <a:pPr algn="ctr">
              <a:spcBef>
                <a:spcPts val="300"/>
              </a:spcBef>
            </a:pPr>
            <a:endParaRPr lang="es-MX" b="1" dirty="0">
              <a:solidFill>
                <a:srgbClr val="17342F"/>
              </a:solidFill>
            </a:endParaRPr>
          </a:p>
          <a:p>
            <a:pPr algn="ctr">
              <a:spcBef>
                <a:spcPts val="300"/>
              </a:spcBef>
            </a:pPr>
            <a:r>
              <a:rPr lang="es-MX" sz="2800" b="1" dirty="0">
                <a:solidFill>
                  <a:srgbClr val="17342F"/>
                </a:solidFill>
              </a:rPr>
              <a:t>adquirieron </a:t>
            </a:r>
            <a:r>
              <a:rPr lang="es-MX" sz="3200" b="1" dirty="0">
                <a:solidFill>
                  <a:srgbClr val="FF0000"/>
                </a:solidFill>
              </a:rPr>
              <a:t>pinturas pirata </a:t>
            </a:r>
            <a:endParaRPr lang="es-MX" sz="2800" b="1" dirty="0">
              <a:solidFill>
                <a:srgbClr val="FF0000"/>
              </a:solidFill>
            </a:endParaRPr>
          </a:p>
        </p:txBody>
      </p:sp>
      <p:sp>
        <p:nvSpPr>
          <p:cNvPr id="11" name="Rectángulo 10"/>
          <p:cNvSpPr/>
          <p:nvPr/>
        </p:nvSpPr>
        <p:spPr>
          <a:xfrm>
            <a:off x="5464910" y="2443905"/>
            <a:ext cx="5823200"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2400" b="1" dirty="0">
                <a:solidFill>
                  <a:srgbClr val="398E92"/>
                </a:solidFill>
              </a:rPr>
              <a:t>1 millones (59%  </a:t>
            </a:r>
            <a:r>
              <a:rPr lang="es-MX" sz="1400" b="1" dirty="0">
                <a:solidFill>
                  <a:srgbClr val="398E92"/>
                </a:solidFill>
              </a:rPr>
              <a:t>de los consumidores de pinturas físicas</a:t>
            </a:r>
            <a:r>
              <a:rPr lang="es-MX" sz="2400" b="1" dirty="0">
                <a:solidFill>
                  <a:srgbClr val="398E92"/>
                </a:solidFill>
              </a:rPr>
              <a:t>)</a:t>
            </a:r>
          </a:p>
          <a:p>
            <a:r>
              <a:rPr lang="es-MX" sz="1100" dirty="0">
                <a:solidFill>
                  <a:srgbClr val="17342F"/>
                </a:solidFill>
              </a:rPr>
              <a:t>lo hicieron comprando </a:t>
            </a:r>
            <a:r>
              <a:rPr lang="es-MX" b="1" dirty="0">
                <a:solidFill>
                  <a:srgbClr val="398E92"/>
                </a:solidFill>
              </a:rPr>
              <a:t>en persona</a:t>
            </a:r>
            <a:r>
              <a:rPr lang="es-MX" sz="1100" dirty="0">
                <a:solidFill>
                  <a:srgbClr val="17342F"/>
                </a:solidFill>
              </a:rPr>
              <a:t>.</a:t>
            </a:r>
          </a:p>
          <a:p>
            <a:endParaRPr lang="es-MX" sz="1050" dirty="0">
              <a:solidFill>
                <a:srgbClr val="17342F"/>
              </a:solidFill>
            </a:endParaRPr>
          </a:p>
          <a:p>
            <a:endParaRPr lang="es-MX" sz="1050" dirty="0">
              <a:solidFill>
                <a:srgbClr val="17342F"/>
              </a:solidFill>
            </a:endParaRPr>
          </a:p>
          <a:p>
            <a:endParaRPr lang="es-MX" sz="1050" dirty="0">
              <a:solidFill>
                <a:srgbClr val="17342F"/>
              </a:solidFill>
            </a:endParaRPr>
          </a:p>
        </p:txBody>
      </p:sp>
      <p:cxnSp>
        <p:nvCxnSpPr>
          <p:cNvPr id="14" name="Conector recto 13"/>
          <p:cNvCxnSpPr>
            <a:cxnSpLocks/>
          </p:cNvCxnSpPr>
          <p:nvPr/>
        </p:nvCxnSpPr>
        <p:spPr>
          <a:xfrm>
            <a:off x="4274948" y="2006235"/>
            <a:ext cx="0" cy="4138180"/>
          </a:xfrm>
          <a:prstGeom prst="line">
            <a:avLst/>
          </a:prstGeom>
          <a:ln w="28575">
            <a:solidFill>
              <a:srgbClr val="1F394D"/>
            </a:solidFill>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5486509" y="4400127"/>
            <a:ext cx="5896193"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2400" b="1" dirty="0">
                <a:solidFill>
                  <a:srgbClr val="398E92"/>
                </a:solidFill>
              </a:rPr>
              <a:t>0.8 millones</a:t>
            </a:r>
            <a:r>
              <a:rPr lang="es-MX" sz="2400" b="1" dirty="0">
                <a:solidFill>
                  <a:schemeClr val="bg2"/>
                </a:solidFill>
              </a:rPr>
              <a:t>  </a:t>
            </a:r>
            <a:r>
              <a:rPr lang="es-MX" sz="2400" b="1" dirty="0">
                <a:solidFill>
                  <a:srgbClr val="398E92"/>
                </a:solidFill>
              </a:rPr>
              <a:t>(25% </a:t>
            </a:r>
            <a:r>
              <a:rPr lang="es-MX" sz="1400" b="1" dirty="0">
                <a:solidFill>
                  <a:srgbClr val="398E92"/>
                </a:solidFill>
              </a:rPr>
              <a:t>de los consumidores de pinturas digitales</a:t>
            </a:r>
            <a:r>
              <a:rPr lang="es-MX" sz="2400" b="1" dirty="0">
                <a:solidFill>
                  <a:srgbClr val="398E92"/>
                </a:solidFill>
              </a:rPr>
              <a:t>) </a:t>
            </a:r>
            <a:r>
              <a:rPr lang="es-MX" sz="1100" dirty="0">
                <a:solidFill>
                  <a:srgbClr val="17342F"/>
                </a:solidFill>
              </a:rPr>
              <a:t>lo hicieron comprando </a:t>
            </a:r>
            <a:r>
              <a:rPr lang="es-MX" b="1" dirty="0">
                <a:solidFill>
                  <a:srgbClr val="398E92"/>
                </a:solidFill>
              </a:rPr>
              <a:t>en</a:t>
            </a:r>
            <a:r>
              <a:rPr lang="es-MX" sz="1100" dirty="0">
                <a:solidFill>
                  <a:srgbClr val="398E92"/>
                </a:solidFill>
              </a:rPr>
              <a:t> </a:t>
            </a:r>
            <a:r>
              <a:rPr lang="es-MX" b="1" dirty="0">
                <a:solidFill>
                  <a:srgbClr val="398E92"/>
                </a:solidFill>
              </a:rPr>
              <a:t>internet</a:t>
            </a:r>
          </a:p>
          <a:p>
            <a:endParaRPr lang="es-MX" sz="1100" b="1" dirty="0">
              <a:solidFill>
                <a:srgbClr val="398E92"/>
              </a:solidFill>
            </a:endParaRPr>
          </a:p>
          <a:p>
            <a:r>
              <a:rPr lang="es-MX" sz="1100" b="1" dirty="0">
                <a:solidFill>
                  <a:srgbClr val="FF0000"/>
                </a:solidFill>
              </a:rPr>
              <a:t>En esta categoría no fue posible estimar la proporción de consumidores </a:t>
            </a:r>
            <a:r>
              <a:rPr lang="es-MX" sz="1100" b="1" i="1" dirty="0">
                <a:solidFill>
                  <a:srgbClr val="FF0000"/>
                </a:solidFill>
              </a:rPr>
              <a:t>NO declarados de</a:t>
            </a:r>
            <a:r>
              <a:rPr lang="es-MX" sz="1100" b="1" dirty="0">
                <a:solidFill>
                  <a:srgbClr val="FF0000"/>
                </a:solidFill>
              </a:rPr>
              <a:t> pinturas pirata digital por la diversidad de sitios y formatos.</a:t>
            </a:r>
            <a:endParaRPr lang="es-MX" sz="1100" dirty="0">
              <a:solidFill>
                <a:srgbClr val="FF0000"/>
              </a:solidFill>
            </a:endParaRPr>
          </a:p>
          <a:p>
            <a:endParaRPr lang="es-MX" sz="1100" dirty="0">
              <a:solidFill>
                <a:srgbClr val="17342F"/>
              </a:solidFill>
            </a:endParaRPr>
          </a:p>
        </p:txBody>
      </p:sp>
      <p:pic>
        <p:nvPicPr>
          <p:cNvPr id="26" name="Gráfico 25" descr="Señal de negación"/>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781025" y="5175578"/>
            <a:ext cx="1170665" cy="1170665"/>
          </a:xfrm>
          <a:prstGeom prst="rect">
            <a:avLst/>
          </a:prstGeom>
        </p:spPr>
      </p:pic>
      <p:pic>
        <p:nvPicPr>
          <p:cNvPr id="33" name="Gráfico 32"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94456" y="3872132"/>
            <a:ext cx="527995" cy="527995"/>
          </a:xfrm>
          <a:prstGeom prst="rect">
            <a:avLst/>
          </a:prstGeom>
        </p:spPr>
      </p:pic>
      <p:pic>
        <p:nvPicPr>
          <p:cNvPr id="34" name="Gráfico 33"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007164" y="3867092"/>
            <a:ext cx="527995" cy="527995"/>
          </a:xfrm>
          <a:prstGeom prst="rect">
            <a:avLst/>
          </a:prstGeom>
        </p:spPr>
      </p:pic>
      <p:pic>
        <p:nvPicPr>
          <p:cNvPr id="35" name="Gráfico 34"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26523" y="3872132"/>
            <a:ext cx="527995" cy="527995"/>
          </a:xfrm>
          <a:prstGeom prst="rect">
            <a:avLst/>
          </a:prstGeom>
        </p:spPr>
      </p:pic>
      <p:pic>
        <p:nvPicPr>
          <p:cNvPr id="36" name="Gráfico 35"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997669" y="3863419"/>
            <a:ext cx="527995" cy="527995"/>
          </a:xfrm>
          <a:prstGeom prst="rect">
            <a:avLst/>
          </a:prstGeom>
        </p:spPr>
      </p:pic>
      <p:pic>
        <p:nvPicPr>
          <p:cNvPr id="37" name="Gráfico 36"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517028" y="3868459"/>
            <a:ext cx="527995" cy="527995"/>
          </a:xfrm>
          <a:prstGeom prst="rect">
            <a:avLst/>
          </a:prstGeom>
        </p:spPr>
      </p:pic>
      <p:pic>
        <p:nvPicPr>
          <p:cNvPr id="38" name="Gráfico 37"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29736" y="3863419"/>
            <a:ext cx="527995" cy="527995"/>
          </a:xfrm>
          <a:prstGeom prst="rect">
            <a:avLst/>
          </a:prstGeom>
        </p:spPr>
      </p:pic>
      <p:pic>
        <p:nvPicPr>
          <p:cNvPr id="47" name="Gráfico 46" descr="Descargar desde la nube"/>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62001" y="4444006"/>
            <a:ext cx="936000" cy="936000"/>
          </a:xfrm>
          <a:prstGeom prst="rect">
            <a:avLst/>
          </a:prstGeom>
        </p:spPr>
      </p:pic>
      <p:pic>
        <p:nvPicPr>
          <p:cNvPr id="8194" name="Picture 2"/>
          <p:cNvPicPr>
            <a:picLocks noChangeAspect="1" noChangeArrowheads="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bwMode="auto">
          <a:xfrm>
            <a:off x="10100596" y="212908"/>
            <a:ext cx="1253204" cy="1253204"/>
          </a:xfrm>
          <a:prstGeom prst="rect">
            <a:avLst/>
          </a:prstGeom>
          <a:noFill/>
          <a:extLst>
            <a:ext uri="{909E8E84-426E-40DD-AFC4-6F175D3DCCD1}">
              <a14:hiddenFill xmlns:a14="http://schemas.microsoft.com/office/drawing/2010/main">
                <a:solidFill>
                  <a:srgbClr val="FFFFFF"/>
                </a:solidFill>
              </a14:hiddenFill>
            </a:ext>
          </a:extLst>
        </p:spPr>
      </p:pic>
      <p:pic>
        <p:nvPicPr>
          <p:cNvPr id="20" name="Gráfico 19" descr="Tienda">
            <a:extLst>
              <a:ext uri="{FF2B5EF4-FFF2-40B4-BE49-F238E27FC236}">
                <a16:creationId xmlns="" xmlns:a16="http://schemas.microsoft.com/office/drawing/2014/main" id="{A5A33CE3-84A6-43CF-948C-1C1E64DAFD9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456910" y="2210754"/>
            <a:ext cx="1008000" cy="1008000"/>
          </a:xfrm>
          <a:prstGeom prst="rect">
            <a:avLst/>
          </a:prstGeom>
        </p:spPr>
      </p:pic>
      <p:sp>
        <p:nvSpPr>
          <p:cNvPr id="19" name="Marcador de pie de página 3">
            <a:extLst>
              <a:ext uri="{FF2B5EF4-FFF2-40B4-BE49-F238E27FC236}">
                <a16:creationId xmlns="" xmlns:a16="http://schemas.microsoft.com/office/drawing/2014/main" id="{0EB1D60F-F1D7-46D2-858A-1B05D3513037}"/>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a:solidFill>
                  <a:srgbClr val="1E384C"/>
                </a:solidFill>
                <a:latin typeface="Corbel" panose="020B0503020204020204" pitchFamily="34" charset="0"/>
              </a:rPr>
              <a:t>Encuesta para la medición de la piratería en México. Abril 2017</a:t>
            </a:r>
            <a:endParaRPr lang="es-MX" sz="1200" dirty="0"/>
          </a:p>
        </p:txBody>
      </p:sp>
      <p:sp>
        <p:nvSpPr>
          <p:cNvPr id="21" name="Título 5">
            <a:extLst>
              <a:ext uri="{FF2B5EF4-FFF2-40B4-BE49-F238E27FC236}">
                <a16:creationId xmlns="" xmlns:a16="http://schemas.microsoft.com/office/drawing/2014/main" id="{B509E5EA-ED10-4CD1-BB58-F0D1C78DF433}"/>
              </a:ext>
            </a:extLst>
          </p:cNvPr>
          <p:cNvSpPr>
            <a:spLocks noGrp="1"/>
          </p:cNvSpPr>
          <p:nvPr>
            <p:ph type="title"/>
          </p:nvPr>
        </p:nvSpPr>
        <p:spPr/>
        <p:txBody>
          <a:bodyPr/>
          <a:lstStyle/>
          <a:p>
            <a:r>
              <a:rPr lang="es-MX" b="1" dirty="0"/>
              <a:t>Estadísticas clave</a:t>
            </a:r>
          </a:p>
        </p:txBody>
      </p:sp>
      <p:cxnSp>
        <p:nvCxnSpPr>
          <p:cNvPr id="22" name="Conector recto 21"/>
          <p:cNvCxnSpPr>
            <a:cxnSpLocks/>
          </p:cNvCxnSpPr>
          <p:nvPr/>
        </p:nvCxnSpPr>
        <p:spPr>
          <a:xfrm>
            <a:off x="5619891" y="3989951"/>
            <a:ext cx="5478793"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0991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Esculturas</a:t>
            </a:r>
          </a:p>
        </p:txBody>
      </p:sp>
      <p:sp>
        <p:nvSpPr>
          <p:cNvPr id="5" name="Marcador de número de diapositiva 4"/>
          <p:cNvSpPr>
            <a:spLocks noGrp="1"/>
          </p:cNvSpPr>
          <p:nvPr>
            <p:ph type="sldNum" sz="quarter" idx="12"/>
          </p:nvPr>
        </p:nvSpPr>
        <p:spPr/>
        <p:txBody>
          <a:bodyPr/>
          <a:lstStyle/>
          <a:p>
            <a:fld id="{01464491-0347-46A0-80D2-6D5F5A3A80C2}" type="slidenum">
              <a:rPr lang="es-MX" smtClean="0"/>
              <a:t>87</a:t>
            </a:fld>
            <a:endParaRPr lang="es-MX"/>
          </a:p>
        </p:txBody>
      </p:sp>
      <p:pic>
        <p:nvPicPr>
          <p:cNvPr id="8" name="Gráfico 7" descr="Profesor">
            <a:extLst>
              <a:ext uri="{FF2B5EF4-FFF2-40B4-BE49-F238E27FC236}">
                <a16:creationId xmlns="" xmlns:a16="http://schemas.microsoft.com/office/drawing/2014/main" id="{75AB780D-3CA0-4386-94DE-0F657E1174B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219" t="1787" r="23196" b="49351"/>
          <a:stretch/>
        </p:blipFill>
        <p:spPr>
          <a:xfrm>
            <a:off x="5944029" y="4564232"/>
            <a:ext cx="1121733" cy="1022861"/>
          </a:xfrm>
          <a:prstGeom prst="rect">
            <a:avLst/>
          </a:prstGeom>
        </p:spPr>
      </p:pic>
      <p:sp>
        <p:nvSpPr>
          <p:cNvPr id="7" name="Marcador de pie de página 4">
            <a:extLst>
              <a:ext uri="{FF2B5EF4-FFF2-40B4-BE49-F238E27FC236}">
                <a16:creationId xmlns="" xmlns:a16="http://schemas.microsoft.com/office/drawing/2014/main" id="{F7837E84-EC33-4D1D-9D0C-8CAA0E243418}"/>
              </a:ext>
            </a:extLst>
          </p:cNvPr>
          <p:cNvSpPr>
            <a:spLocks noGrp="1"/>
          </p:cNvSpPr>
          <p:nvPr>
            <p:ph type="ftr" sz="quarter" idx="11"/>
          </p:nvPr>
        </p:nvSpPr>
        <p:spPr>
          <a:xfrm>
            <a:off x="508000" y="6356350"/>
            <a:ext cx="4114800" cy="365125"/>
          </a:xfrm>
          <a:prstGeom prst="rect">
            <a:avLst/>
          </a:prstGeom>
        </p:spPr>
        <p:txBody>
          <a:bodyPr/>
          <a:lstStyle>
            <a:lvl1pPr>
              <a:defRPr sz="1200">
                <a:solidFill>
                  <a:schemeClr val="tx1">
                    <a:lumMod val="50000"/>
                    <a:lumOff val="50000"/>
                  </a:schemeClr>
                </a:solidFill>
              </a:defRPr>
            </a:lvl1pPr>
          </a:lstStyle>
          <a:p>
            <a:r>
              <a:rPr lang="es-MX"/>
              <a:t>Encuesta para la medición de la piratería en México. Abril 2017</a:t>
            </a:r>
          </a:p>
        </p:txBody>
      </p:sp>
    </p:spTree>
    <p:extLst>
      <p:ext uri="{BB962C8B-B14F-4D97-AF65-F5344CB8AC3E}">
        <p14:creationId xmlns:p14="http://schemas.microsoft.com/office/powerpoint/2010/main" val="42909072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88</a:t>
            </a:fld>
            <a:endParaRPr lang="es-MX"/>
          </a:p>
        </p:txBody>
      </p:sp>
      <p:pic>
        <p:nvPicPr>
          <p:cNvPr id="12" name="Gráfico 11" descr="Tienda">
            <a:extLst>
              <a:ext uri="{FF2B5EF4-FFF2-40B4-BE49-F238E27FC236}">
                <a16:creationId xmlns="" xmlns:a16="http://schemas.microsoft.com/office/drawing/2014/main" id="{33BB0B1E-5CF7-458D-A65A-C715879FDC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239418" y="900329"/>
            <a:ext cx="601600" cy="601600"/>
          </a:xfrm>
          <a:prstGeom prst="rect">
            <a:avLst/>
          </a:prstGeom>
        </p:spPr>
      </p:pic>
      <p:sp>
        <p:nvSpPr>
          <p:cNvPr id="7" name="Marcador de pie de página 3">
            <a:extLst>
              <a:ext uri="{FF2B5EF4-FFF2-40B4-BE49-F238E27FC236}">
                <a16:creationId xmlns="" xmlns:a16="http://schemas.microsoft.com/office/drawing/2014/main" id="{FAC60FF6-6D2D-49B3-B866-BF3F82FCB66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9" name="Gráfico 8">
            <a:extLst>
              <a:ext uri="{FF2B5EF4-FFF2-40B4-BE49-F238E27FC236}">
                <a16:creationId xmlns="" xmlns:a16="http://schemas.microsoft.com/office/drawing/2014/main" id="{C06E4D76-85E1-4AF6-834C-344CD3E26378}"/>
              </a:ext>
            </a:extLst>
          </p:cNvPr>
          <p:cNvGraphicFramePr/>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9">
            <a:extLst>
              <a:ext uri="{FF2B5EF4-FFF2-40B4-BE49-F238E27FC236}">
                <a16:creationId xmlns="" xmlns:a16="http://schemas.microsoft.com/office/drawing/2014/main" id="{0624B2DA-A285-4DCD-BB4F-B21A3755ACBE}"/>
              </a:ext>
            </a:extLst>
          </p:cNvPr>
          <p:cNvSpPr/>
          <p:nvPr/>
        </p:nvSpPr>
        <p:spPr>
          <a:xfrm>
            <a:off x="8347645" y="2137129"/>
            <a:ext cx="2582301" cy="3600986"/>
          </a:xfrm>
          <a:prstGeom prst="rect">
            <a:avLst/>
          </a:prstGeom>
        </p:spPr>
        <p:txBody>
          <a:bodyPr wrap="square">
            <a:spAutoFit/>
          </a:bodyPr>
          <a:lstStyle/>
          <a:p>
            <a:pPr algn="ctr"/>
            <a:r>
              <a:rPr lang="es-MX" sz="2800" b="1" dirty="0">
                <a:solidFill>
                  <a:srgbClr val="398E92"/>
                </a:solidFill>
              </a:rPr>
              <a:t>0.7 m (70%)</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0.1 m (10%)</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1 m</a:t>
            </a:r>
          </a:p>
          <a:p>
            <a:pPr algn="ctr"/>
            <a:r>
              <a:rPr lang="es-MX" b="1" dirty="0">
                <a:solidFill>
                  <a:srgbClr val="7F7F7F"/>
                </a:solidFill>
              </a:rPr>
              <a:t>Usuarios de esculturas físicas</a:t>
            </a:r>
          </a:p>
        </p:txBody>
      </p:sp>
      <p:sp>
        <p:nvSpPr>
          <p:cNvPr id="14" name="Título 3">
            <a:extLst>
              <a:ext uri="{FF2B5EF4-FFF2-40B4-BE49-F238E27FC236}">
                <a16:creationId xmlns="" xmlns:a16="http://schemas.microsoft.com/office/drawing/2014/main" id="{C1095CE5-06C6-4874-B502-D1028DC556DC}"/>
              </a:ext>
            </a:extLst>
          </p:cNvPr>
          <p:cNvSpPr>
            <a:spLocks noGrp="1"/>
          </p:cNvSpPr>
          <p:nvPr>
            <p:ph type="title"/>
          </p:nvPr>
        </p:nvSpPr>
        <p:spPr>
          <a:xfrm>
            <a:off x="838200" y="365126"/>
            <a:ext cx="9157447" cy="1136803"/>
          </a:xfrm>
        </p:spPr>
        <p:txBody>
          <a:bodyPr/>
          <a:lstStyle/>
          <a:p>
            <a:r>
              <a:rPr lang="es-MX" sz="3000" dirty="0"/>
              <a:t>Los consumidores de </a:t>
            </a:r>
            <a:r>
              <a:rPr lang="es-MX" sz="3000" b="1" dirty="0"/>
              <a:t>esculturas pirata físicas </a:t>
            </a:r>
            <a:r>
              <a:rPr lang="es-MX" sz="3000" dirty="0"/>
              <a:t>equivalen al </a:t>
            </a:r>
            <a:r>
              <a:rPr lang="es-MX" sz="3000" b="1" dirty="0"/>
              <a:t>80% </a:t>
            </a:r>
            <a:r>
              <a:rPr lang="es-MX" sz="3000" dirty="0"/>
              <a:t>de los consumidores de esculturas físicas</a:t>
            </a:r>
          </a:p>
        </p:txBody>
      </p:sp>
      <p:pic>
        <p:nvPicPr>
          <p:cNvPr id="11" name="Gráfico 10" descr="Profesor">
            <a:extLst>
              <a:ext uri="{FF2B5EF4-FFF2-40B4-BE49-F238E27FC236}">
                <a16:creationId xmlns="" xmlns:a16="http://schemas.microsoft.com/office/drawing/2014/main" id="{B5598363-44A2-4D77-8CB9-62CF54B803D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23219" t="1787" r="23196" b="49351"/>
          <a:stretch/>
        </p:blipFill>
        <p:spPr>
          <a:xfrm>
            <a:off x="10231824" y="479068"/>
            <a:ext cx="1121733" cy="1022861"/>
          </a:xfrm>
          <a:prstGeom prst="rect">
            <a:avLst/>
          </a:prstGeom>
        </p:spPr>
      </p:pic>
      <p:sp>
        <p:nvSpPr>
          <p:cNvPr id="13" name="CuadroTexto 12">
            <a:extLst>
              <a:ext uri="{FF2B5EF4-FFF2-40B4-BE49-F238E27FC236}">
                <a16:creationId xmlns="" xmlns:a16="http://schemas.microsoft.com/office/drawing/2014/main" id="{4F9257A5-1C00-4B14-880B-8B7C1AA0E151}"/>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9501661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89</a:t>
            </a:fld>
            <a:endParaRPr lang="es-MX"/>
          </a:p>
        </p:txBody>
      </p:sp>
      <p:pic>
        <p:nvPicPr>
          <p:cNvPr id="13" name="Gráfico 12" descr="Descargar desde la nube">
            <a:extLst>
              <a:ext uri="{FF2B5EF4-FFF2-40B4-BE49-F238E27FC236}">
                <a16:creationId xmlns="" xmlns:a16="http://schemas.microsoft.com/office/drawing/2014/main" id="{B48A1A61-692A-4209-8B8D-95DBE03D9E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353557" y="933527"/>
            <a:ext cx="601200" cy="601200"/>
          </a:xfrm>
          <a:prstGeom prst="rect">
            <a:avLst/>
          </a:prstGeom>
        </p:spPr>
      </p:pic>
      <p:sp>
        <p:nvSpPr>
          <p:cNvPr id="7" name="Marcador de pie de página 3">
            <a:extLst>
              <a:ext uri="{FF2B5EF4-FFF2-40B4-BE49-F238E27FC236}">
                <a16:creationId xmlns="" xmlns:a16="http://schemas.microsoft.com/office/drawing/2014/main" id="{B56A4C2F-BE92-4A5E-B46B-44B567D2637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9" name="Gráfico 8">
            <a:extLst>
              <a:ext uri="{FF2B5EF4-FFF2-40B4-BE49-F238E27FC236}">
                <a16:creationId xmlns="" xmlns:a16="http://schemas.microsoft.com/office/drawing/2014/main" id="{9C767036-5FFD-4FC9-9A24-EAFA26C91AB3}"/>
              </a:ext>
            </a:extLst>
          </p:cNvPr>
          <p:cNvGraphicFramePr/>
          <p:nvPr>
            <p:extLst>
              <p:ext uri="{D42A27DB-BD31-4B8C-83A1-F6EECF244321}">
                <p14:modId xmlns:p14="http://schemas.microsoft.com/office/powerpoint/2010/main" val="3321628922"/>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9">
            <a:extLst>
              <a:ext uri="{FF2B5EF4-FFF2-40B4-BE49-F238E27FC236}">
                <a16:creationId xmlns="" xmlns:a16="http://schemas.microsoft.com/office/drawing/2014/main" id="{CCDD5D0A-4781-4E6E-A46B-719A0E9FEF34}"/>
              </a:ext>
            </a:extLst>
          </p:cNvPr>
          <p:cNvSpPr/>
          <p:nvPr/>
        </p:nvSpPr>
        <p:spPr>
          <a:xfrm>
            <a:off x="8347645" y="2759588"/>
            <a:ext cx="2582301" cy="2339102"/>
          </a:xfrm>
          <a:prstGeom prst="rect">
            <a:avLst/>
          </a:prstGeom>
        </p:spPr>
        <p:txBody>
          <a:bodyPr wrap="square">
            <a:spAutoFit/>
          </a:bodyPr>
          <a:lstStyle/>
          <a:p>
            <a:pPr algn="ctr"/>
            <a:r>
              <a:rPr lang="es-MX" sz="2800" b="1" dirty="0">
                <a:solidFill>
                  <a:srgbClr val="398E92"/>
                </a:solidFill>
              </a:rPr>
              <a:t>0.6 m (31.6%)</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1.9 m</a:t>
            </a:r>
          </a:p>
          <a:p>
            <a:pPr algn="ctr"/>
            <a:r>
              <a:rPr lang="es-MX" b="1" dirty="0">
                <a:solidFill>
                  <a:srgbClr val="7F7F7F"/>
                </a:solidFill>
              </a:rPr>
              <a:t>Usuarios de esculturas digitales</a:t>
            </a:r>
          </a:p>
        </p:txBody>
      </p:sp>
      <p:sp>
        <p:nvSpPr>
          <p:cNvPr id="11" name="Título 3">
            <a:extLst>
              <a:ext uri="{FF2B5EF4-FFF2-40B4-BE49-F238E27FC236}">
                <a16:creationId xmlns="" xmlns:a16="http://schemas.microsoft.com/office/drawing/2014/main" id="{01B8505D-56A2-4042-BA3D-0ED7447B5A5F}"/>
              </a:ext>
            </a:extLst>
          </p:cNvPr>
          <p:cNvSpPr>
            <a:spLocks noGrp="1"/>
          </p:cNvSpPr>
          <p:nvPr>
            <p:ph type="title"/>
          </p:nvPr>
        </p:nvSpPr>
        <p:spPr>
          <a:xfrm>
            <a:off x="838200" y="365126"/>
            <a:ext cx="9247094" cy="1136803"/>
          </a:xfrm>
        </p:spPr>
        <p:txBody>
          <a:bodyPr/>
          <a:lstStyle/>
          <a:p>
            <a:r>
              <a:rPr lang="es-MX" sz="3000" dirty="0"/>
              <a:t>Los consumidores de </a:t>
            </a:r>
            <a:r>
              <a:rPr lang="es-MX" sz="3000" b="1" dirty="0"/>
              <a:t>esculturas pirata digitales</a:t>
            </a:r>
            <a:r>
              <a:rPr lang="es-MX" sz="3000" b="1" i="1" dirty="0"/>
              <a:t> </a:t>
            </a:r>
            <a:r>
              <a:rPr lang="es-MX" sz="3000" dirty="0"/>
              <a:t>equivalen al </a:t>
            </a:r>
            <a:r>
              <a:rPr lang="es-MX" sz="3000" b="1" dirty="0"/>
              <a:t>32% </a:t>
            </a:r>
            <a:r>
              <a:rPr lang="es-MX" sz="3000" dirty="0"/>
              <a:t>de los consumidores de esculturas digitales</a:t>
            </a:r>
          </a:p>
        </p:txBody>
      </p:sp>
      <p:pic>
        <p:nvPicPr>
          <p:cNvPr id="12" name="Gráfico 11" descr="Profesor">
            <a:extLst>
              <a:ext uri="{FF2B5EF4-FFF2-40B4-BE49-F238E27FC236}">
                <a16:creationId xmlns="" xmlns:a16="http://schemas.microsoft.com/office/drawing/2014/main" id="{6540B0F9-27A5-4F1F-91CC-F79F92B94EE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23219" t="1787" r="23196" b="49351"/>
          <a:stretch/>
        </p:blipFill>
        <p:spPr>
          <a:xfrm>
            <a:off x="10231824" y="479068"/>
            <a:ext cx="1121733" cy="1022861"/>
          </a:xfrm>
          <a:prstGeom prst="rect">
            <a:avLst/>
          </a:prstGeom>
        </p:spPr>
      </p:pic>
      <p:sp>
        <p:nvSpPr>
          <p:cNvPr id="14" name="CuadroTexto 13">
            <a:extLst>
              <a:ext uri="{FF2B5EF4-FFF2-40B4-BE49-F238E27FC236}">
                <a16:creationId xmlns="" xmlns:a16="http://schemas.microsoft.com/office/drawing/2014/main" id="{43482969-D234-4592-B72F-A66ECA2842E8}"/>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2465399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ítulo 35"/>
          <p:cNvSpPr>
            <a:spLocks noGrp="1"/>
          </p:cNvSpPr>
          <p:nvPr>
            <p:ph type="title"/>
          </p:nvPr>
        </p:nvSpPr>
        <p:spPr>
          <a:xfrm>
            <a:off x="838200" y="365126"/>
            <a:ext cx="9175812" cy="1136803"/>
          </a:xfrm>
        </p:spPr>
        <p:txBody>
          <a:bodyPr/>
          <a:lstStyle/>
          <a:p>
            <a:r>
              <a:rPr lang="es-MX" sz="3200" dirty="0"/>
              <a:t>Se estima que </a:t>
            </a:r>
            <a:r>
              <a:rPr lang="es-MX" sz="3200" b="1" dirty="0"/>
              <a:t>4.8 millones </a:t>
            </a:r>
            <a:r>
              <a:rPr lang="es-MX" sz="3200" dirty="0"/>
              <a:t>de mexicanos consumieron </a:t>
            </a:r>
            <a:r>
              <a:rPr lang="es-MX" sz="3200" b="1" i="1" dirty="0"/>
              <a:t>software</a:t>
            </a:r>
            <a:r>
              <a:rPr lang="es-MX" sz="3200" b="1" dirty="0"/>
              <a:t> pirata </a:t>
            </a:r>
            <a:r>
              <a:rPr lang="es-MX" sz="3200" dirty="0"/>
              <a:t>el año pasado</a:t>
            </a:r>
          </a:p>
        </p:txBody>
      </p:sp>
      <p:graphicFrame>
        <p:nvGraphicFramePr>
          <p:cNvPr id="11" name="Marcador de contenido 10">
            <a:extLst>
              <a:ext uri="{FF2B5EF4-FFF2-40B4-BE49-F238E27FC236}">
                <a16:creationId xmlns="" xmlns:a16="http://schemas.microsoft.com/office/drawing/2014/main" id="{679A3405-8036-4CEC-ADF8-0A371446C12A}"/>
              </a:ext>
            </a:extLst>
          </p:cNvPr>
          <p:cNvGraphicFramePr>
            <a:graphicFrameLocks noGrp="1"/>
          </p:cNvGraphicFramePr>
          <p:nvPr>
            <p:ph idx="4294967295"/>
            <p:extLst>
              <p:ext uri="{D42A27DB-BD31-4B8C-83A1-F6EECF244321}">
                <p14:modId xmlns:p14="http://schemas.microsoft.com/office/powerpoint/2010/main" val="746892106"/>
              </p:ext>
            </p:extLst>
          </p:nvPr>
        </p:nvGraphicFramePr>
        <p:xfrm>
          <a:off x="1474694" y="1681163"/>
          <a:ext cx="5266765"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número de diapositiva 4"/>
          <p:cNvSpPr>
            <a:spLocks noGrp="1"/>
          </p:cNvSpPr>
          <p:nvPr>
            <p:ph type="sldNum" sz="quarter" idx="12"/>
          </p:nvPr>
        </p:nvSpPr>
        <p:spPr>
          <a:xfrm>
            <a:off x="8610600" y="6356350"/>
            <a:ext cx="2743200" cy="365125"/>
          </a:xfrm>
        </p:spPr>
        <p:txBody>
          <a:bodyPr/>
          <a:lstStyle/>
          <a:p>
            <a:fld id="{01464491-0347-46A0-80D2-6D5F5A3A80C2}" type="slidenum">
              <a:rPr lang="es-MX" smtClean="0"/>
              <a:pPr/>
              <a:t>9</a:t>
            </a:fld>
            <a:endParaRPr lang="es-MX" dirty="0"/>
          </a:p>
        </p:txBody>
      </p:sp>
      <p:sp>
        <p:nvSpPr>
          <p:cNvPr id="22" name="Rectángulo 21"/>
          <p:cNvSpPr/>
          <p:nvPr/>
        </p:nvSpPr>
        <p:spPr>
          <a:xfrm>
            <a:off x="7399899" y="2267146"/>
            <a:ext cx="2582301" cy="3323987"/>
          </a:xfrm>
          <a:prstGeom prst="rect">
            <a:avLst/>
          </a:prstGeom>
        </p:spPr>
        <p:txBody>
          <a:bodyPr wrap="square">
            <a:spAutoFit/>
          </a:bodyPr>
          <a:lstStyle/>
          <a:p>
            <a:pPr algn="ctr"/>
            <a:r>
              <a:rPr lang="es-MX" sz="2800" b="1" dirty="0">
                <a:solidFill>
                  <a:srgbClr val="398E92"/>
                </a:solidFill>
              </a:rPr>
              <a:t>3.5 m (6.7%)</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1.3 m (2.6%)</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46.8 m (90.7%)</a:t>
            </a:r>
          </a:p>
          <a:p>
            <a:pPr algn="ctr"/>
            <a:r>
              <a:rPr lang="es-MX" b="1" dirty="0">
                <a:solidFill>
                  <a:srgbClr val="7F7F7F"/>
                </a:solidFill>
              </a:rPr>
              <a:t>No piratas</a:t>
            </a:r>
          </a:p>
        </p:txBody>
      </p:sp>
      <p:pic>
        <p:nvPicPr>
          <p:cNvPr id="8" name="Gráfico 7">
            <a:extLst>
              <a:ext uri="{FF2B5EF4-FFF2-40B4-BE49-F238E27FC236}">
                <a16:creationId xmlns="" xmlns:a16="http://schemas.microsoft.com/office/drawing/2014/main" id="{2FD67F56-5BC0-4404-94DD-A9B8CFC1CE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77818" y="439929"/>
            <a:ext cx="1062000" cy="1062000"/>
          </a:xfrm>
          <a:prstGeom prst="rect">
            <a:avLst/>
          </a:prstGeom>
        </p:spPr>
      </p:pic>
      <p:sp>
        <p:nvSpPr>
          <p:cNvPr id="7" name="Marcador de pie de página 3">
            <a:extLst>
              <a:ext uri="{FF2B5EF4-FFF2-40B4-BE49-F238E27FC236}">
                <a16:creationId xmlns="" xmlns:a16="http://schemas.microsoft.com/office/drawing/2014/main" id="{2C857AE0-CF95-4B53-88DE-17772169EBB2}"/>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16554127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90</a:t>
            </a:fld>
            <a:endParaRPr lang="es-MX"/>
          </a:p>
        </p:txBody>
      </p:sp>
      <p:sp>
        <p:nvSpPr>
          <p:cNvPr id="7" name="Marcador de pie de página 3">
            <a:extLst>
              <a:ext uri="{FF2B5EF4-FFF2-40B4-BE49-F238E27FC236}">
                <a16:creationId xmlns="" xmlns:a16="http://schemas.microsoft.com/office/drawing/2014/main" id="{FAC60FF6-6D2D-49B3-B866-BF3F82FCB66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graphicFrame>
        <p:nvGraphicFramePr>
          <p:cNvPr id="9" name="Gráfico 8">
            <a:extLst>
              <a:ext uri="{FF2B5EF4-FFF2-40B4-BE49-F238E27FC236}">
                <a16:creationId xmlns="" xmlns:a16="http://schemas.microsoft.com/office/drawing/2014/main" id="{C06E4D76-85E1-4AF6-834C-344CD3E26378}"/>
              </a:ext>
            </a:extLst>
          </p:cNvPr>
          <p:cNvGraphicFramePr/>
          <p:nvPr>
            <p:extLst>
              <p:ext uri="{D42A27DB-BD31-4B8C-83A1-F6EECF244321}">
                <p14:modId xmlns:p14="http://schemas.microsoft.com/office/powerpoint/2010/main" val="3843991490"/>
              </p:ext>
            </p:extLst>
          </p:nvPr>
        </p:nvGraphicFramePr>
        <p:xfrm>
          <a:off x="1727201" y="1749437"/>
          <a:ext cx="6059948" cy="437637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9">
            <a:extLst>
              <a:ext uri="{FF2B5EF4-FFF2-40B4-BE49-F238E27FC236}">
                <a16:creationId xmlns="" xmlns:a16="http://schemas.microsoft.com/office/drawing/2014/main" id="{0624B2DA-A285-4DCD-BB4F-B21A3755ACBE}"/>
              </a:ext>
            </a:extLst>
          </p:cNvPr>
          <p:cNvSpPr/>
          <p:nvPr/>
        </p:nvSpPr>
        <p:spPr>
          <a:xfrm>
            <a:off x="8347645" y="2137129"/>
            <a:ext cx="2582301" cy="3323987"/>
          </a:xfrm>
          <a:prstGeom prst="rect">
            <a:avLst/>
          </a:prstGeom>
        </p:spPr>
        <p:txBody>
          <a:bodyPr wrap="square">
            <a:spAutoFit/>
          </a:bodyPr>
          <a:lstStyle/>
          <a:p>
            <a:pPr algn="ctr"/>
            <a:r>
              <a:rPr lang="es-MX" sz="2800" b="1" dirty="0">
                <a:solidFill>
                  <a:srgbClr val="398E92"/>
                </a:solidFill>
              </a:rPr>
              <a:t>0.9 m (35.8%)</a:t>
            </a:r>
          </a:p>
          <a:p>
            <a:pPr algn="ctr"/>
            <a:r>
              <a:rPr lang="es-MX" b="1" dirty="0">
                <a:solidFill>
                  <a:srgbClr val="FF0066"/>
                </a:solidFill>
              </a:rPr>
              <a:t>Consumidores de piratería declarados </a:t>
            </a:r>
          </a:p>
          <a:p>
            <a:pPr algn="ctr"/>
            <a:endParaRPr lang="es-MX" b="1" dirty="0">
              <a:solidFill>
                <a:srgbClr val="FF0066"/>
              </a:solidFill>
            </a:endParaRPr>
          </a:p>
          <a:p>
            <a:pPr algn="ctr"/>
            <a:r>
              <a:rPr lang="es-MX" sz="2800" b="1" dirty="0">
                <a:solidFill>
                  <a:srgbClr val="398E92"/>
                </a:solidFill>
              </a:rPr>
              <a:t>0.1 m (4%)</a:t>
            </a:r>
          </a:p>
          <a:p>
            <a:pPr algn="ctr"/>
            <a:r>
              <a:rPr lang="es-MX" b="1" dirty="0">
                <a:solidFill>
                  <a:srgbClr val="FF75AD"/>
                </a:solidFill>
              </a:rPr>
              <a:t>Consumidores de piratería no declarados </a:t>
            </a:r>
          </a:p>
          <a:p>
            <a:pPr algn="ctr"/>
            <a:endParaRPr lang="es-MX" b="1" dirty="0">
              <a:solidFill>
                <a:srgbClr val="FF0066"/>
              </a:solidFill>
            </a:endParaRPr>
          </a:p>
          <a:p>
            <a:pPr algn="ctr"/>
            <a:r>
              <a:rPr lang="es-MX" sz="2800" b="1" dirty="0">
                <a:solidFill>
                  <a:srgbClr val="398E92"/>
                </a:solidFill>
              </a:rPr>
              <a:t>2.5 m</a:t>
            </a:r>
          </a:p>
          <a:p>
            <a:pPr algn="ctr"/>
            <a:r>
              <a:rPr lang="es-MX" b="1" dirty="0">
                <a:solidFill>
                  <a:srgbClr val="7F7F7F"/>
                </a:solidFill>
              </a:rPr>
              <a:t>Usuarios de esculturas</a:t>
            </a:r>
          </a:p>
        </p:txBody>
      </p:sp>
      <p:sp>
        <p:nvSpPr>
          <p:cNvPr id="14" name="Título 3">
            <a:extLst>
              <a:ext uri="{FF2B5EF4-FFF2-40B4-BE49-F238E27FC236}">
                <a16:creationId xmlns="" xmlns:a16="http://schemas.microsoft.com/office/drawing/2014/main" id="{C1095CE5-06C6-4874-B502-D1028DC556DC}"/>
              </a:ext>
            </a:extLst>
          </p:cNvPr>
          <p:cNvSpPr>
            <a:spLocks noGrp="1"/>
          </p:cNvSpPr>
          <p:nvPr>
            <p:ph type="title"/>
          </p:nvPr>
        </p:nvSpPr>
        <p:spPr>
          <a:xfrm>
            <a:off x="838200" y="365126"/>
            <a:ext cx="9157447" cy="1136803"/>
          </a:xfrm>
        </p:spPr>
        <p:txBody>
          <a:bodyPr/>
          <a:lstStyle/>
          <a:p>
            <a:r>
              <a:rPr lang="es-MX" sz="3000" dirty="0"/>
              <a:t>Los consumidores de </a:t>
            </a:r>
            <a:r>
              <a:rPr lang="es-MX" sz="3000" b="1" dirty="0"/>
              <a:t>esculturas pirata </a:t>
            </a:r>
            <a:r>
              <a:rPr lang="es-MX" sz="3000" dirty="0"/>
              <a:t>equivalen al </a:t>
            </a:r>
            <a:r>
              <a:rPr lang="es-MX" b="1" dirty="0"/>
              <a:t>40</a:t>
            </a:r>
            <a:r>
              <a:rPr lang="es-MX" sz="3000" b="1" dirty="0"/>
              <a:t>% </a:t>
            </a:r>
            <a:r>
              <a:rPr lang="es-MX" sz="3000" dirty="0"/>
              <a:t>de los consumidores de esculturas</a:t>
            </a:r>
          </a:p>
        </p:txBody>
      </p:sp>
      <p:pic>
        <p:nvPicPr>
          <p:cNvPr id="11" name="Gráfico 10" descr="Profesor">
            <a:extLst>
              <a:ext uri="{FF2B5EF4-FFF2-40B4-BE49-F238E27FC236}">
                <a16:creationId xmlns="" xmlns:a16="http://schemas.microsoft.com/office/drawing/2014/main" id="{B5598363-44A2-4D77-8CB9-62CF54B803D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23219" t="1787" r="23196" b="49351"/>
          <a:stretch/>
        </p:blipFill>
        <p:spPr>
          <a:xfrm>
            <a:off x="10231824" y="479068"/>
            <a:ext cx="1121733" cy="1022861"/>
          </a:xfrm>
          <a:prstGeom prst="rect">
            <a:avLst/>
          </a:prstGeom>
        </p:spPr>
      </p:pic>
      <p:sp>
        <p:nvSpPr>
          <p:cNvPr id="13" name="CuadroTexto 12">
            <a:extLst>
              <a:ext uri="{FF2B5EF4-FFF2-40B4-BE49-F238E27FC236}">
                <a16:creationId xmlns="" xmlns:a16="http://schemas.microsoft.com/office/drawing/2014/main" id="{4F9257A5-1C00-4B14-880B-8B7C1AA0E151}"/>
              </a:ext>
            </a:extLst>
          </p:cNvPr>
          <p:cNvSpPr txBox="1"/>
          <p:nvPr/>
        </p:nvSpPr>
        <p:spPr>
          <a:xfrm>
            <a:off x="2759312" y="6096316"/>
            <a:ext cx="6670416" cy="292388"/>
          </a:xfrm>
          <a:prstGeom prst="rect">
            <a:avLst/>
          </a:prstGeom>
          <a:noFill/>
        </p:spPr>
        <p:txBody>
          <a:bodyPr wrap="none" rtlCol="0">
            <a:spAutoFit/>
          </a:bodyPr>
          <a:lstStyle/>
          <a:p>
            <a:r>
              <a:rPr lang="es-MX" sz="1300" dirty="0"/>
              <a:t>*Los porcentajes representan a la población equivalente del total de usuarios de esta categoría</a:t>
            </a:r>
          </a:p>
        </p:txBody>
      </p:sp>
    </p:spTree>
    <p:extLst>
      <p:ext uri="{BB962C8B-B14F-4D97-AF65-F5344CB8AC3E}">
        <p14:creationId xmlns:p14="http://schemas.microsoft.com/office/powerpoint/2010/main" val="13377035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01464491-0347-46A0-80D2-6D5F5A3A80C2}" type="slidenum">
              <a:rPr lang="es-MX" smtClean="0"/>
              <a:t>91</a:t>
            </a:fld>
            <a:endParaRPr lang="es-MX" dirty="0"/>
          </a:p>
        </p:txBody>
      </p:sp>
      <p:sp>
        <p:nvSpPr>
          <p:cNvPr id="9" name="Rectángulo 8"/>
          <p:cNvSpPr/>
          <p:nvPr/>
        </p:nvSpPr>
        <p:spPr>
          <a:xfrm>
            <a:off x="838200" y="1850292"/>
            <a:ext cx="3303452" cy="33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600" b="1" dirty="0">
                <a:solidFill>
                  <a:srgbClr val="17342F"/>
                </a:solidFill>
              </a:rPr>
              <a:t>Se estima que en los últimos 12 meses</a:t>
            </a:r>
          </a:p>
          <a:p>
            <a:pPr algn="ctr">
              <a:spcBef>
                <a:spcPts val="300"/>
              </a:spcBef>
            </a:pPr>
            <a:endParaRPr lang="es-MX" sz="1100" dirty="0">
              <a:solidFill>
                <a:srgbClr val="17342F"/>
              </a:solidFill>
            </a:endParaRPr>
          </a:p>
          <a:p>
            <a:pPr algn="ctr">
              <a:spcBef>
                <a:spcPts val="300"/>
              </a:spcBef>
            </a:pPr>
            <a:r>
              <a:rPr lang="es-MX" sz="4000" b="1" dirty="0">
                <a:solidFill>
                  <a:schemeClr val="tx2">
                    <a:lumMod val="75000"/>
                    <a:lumOff val="25000"/>
                  </a:schemeClr>
                </a:solidFill>
              </a:rPr>
              <a:t>1 millón </a:t>
            </a:r>
            <a:endParaRPr lang="es-MX" dirty="0">
              <a:solidFill>
                <a:schemeClr val="tx2">
                  <a:lumMod val="75000"/>
                  <a:lumOff val="25000"/>
                </a:schemeClr>
              </a:solidFill>
            </a:endParaRPr>
          </a:p>
          <a:p>
            <a:pPr algn="ctr">
              <a:spcBef>
                <a:spcPts val="300"/>
              </a:spcBef>
            </a:pPr>
            <a:r>
              <a:rPr lang="es-MX" sz="2800" b="1" dirty="0">
                <a:solidFill>
                  <a:schemeClr val="tx2">
                    <a:lumMod val="75000"/>
                    <a:lumOff val="25000"/>
                  </a:schemeClr>
                </a:solidFill>
              </a:rPr>
              <a:t>(1.9%)</a:t>
            </a:r>
            <a:endParaRPr lang="es-MX" sz="2800" dirty="0">
              <a:solidFill>
                <a:srgbClr val="17342F"/>
              </a:solidFill>
            </a:endParaRPr>
          </a:p>
          <a:p>
            <a:pPr algn="ctr">
              <a:spcBef>
                <a:spcPts val="300"/>
              </a:spcBef>
            </a:pPr>
            <a:r>
              <a:rPr lang="es-MX" b="1" dirty="0">
                <a:solidFill>
                  <a:srgbClr val="17342F"/>
                </a:solidFill>
              </a:rPr>
              <a:t>de mexicanos mayores de edad</a:t>
            </a:r>
          </a:p>
          <a:p>
            <a:pPr algn="ctr">
              <a:spcBef>
                <a:spcPts val="300"/>
              </a:spcBef>
            </a:pPr>
            <a:endParaRPr lang="es-MX" b="1" dirty="0">
              <a:solidFill>
                <a:srgbClr val="17342F"/>
              </a:solidFill>
            </a:endParaRPr>
          </a:p>
          <a:p>
            <a:pPr algn="ctr">
              <a:spcBef>
                <a:spcPts val="300"/>
              </a:spcBef>
            </a:pPr>
            <a:r>
              <a:rPr lang="es-MX" sz="2800" b="1" dirty="0">
                <a:solidFill>
                  <a:srgbClr val="17342F"/>
                </a:solidFill>
              </a:rPr>
              <a:t>adquirieron </a:t>
            </a:r>
            <a:r>
              <a:rPr lang="es-MX" sz="3200" b="1" dirty="0">
                <a:solidFill>
                  <a:srgbClr val="FF0000"/>
                </a:solidFill>
              </a:rPr>
              <a:t>esculturas pirata </a:t>
            </a:r>
            <a:endParaRPr lang="es-MX" sz="2800" b="1" dirty="0">
              <a:solidFill>
                <a:srgbClr val="FF0000"/>
              </a:solidFill>
            </a:endParaRPr>
          </a:p>
        </p:txBody>
      </p:sp>
      <p:sp>
        <p:nvSpPr>
          <p:cNvPr id="11" name="Rectángulo 10"/>
          <p:cNvSpPr/>
          <p:nvPr/>
        </p:nvSpPr>
        <p:spPr>
          <a:xfrm>
            <a:off x="5464909" y="2380843"/>
            <a:ext cx="5974056"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2400" b="1" dirty="0">
                <a:solidFill>
                  <a:srgbClr val="398E92"/>
                </a:solidFill>
              </a:rPr>
              <a:t>0.8 millones (80% </a:t>
            </a:r>
            <a:r>
              <a:rPr lang="es-MX" sz="1400" b="1" dirty="0">
                <a:solidFill>
                  <a:srgbClr val="398E92"/>
                </a:solidFill>
              </a:rPr>
              <a:t>de los consumidores de esculturas en físico</a:t>
            </a:r>
            <a:r>
              <a:rPr lang="es-MX" sz="2400" b="1" dirty="0">
                <a:solidFill>
                  <a:srgbClr val="398E92"/>
                </a:solidFill>
              </a:rPr>
              <a:t>)</a:t>
            </a:r>
          </a:p>
          <a:p>
            <a:r>
              <a:rPr lang="es-MX" sz="1100" dirty="0">
                <a:solidFill>
                  <a:srgbClr val="17342F"/>
                </a:solidFill>
              </a:rPr>
              <a:t>lo hicieron comprando </a:t>
            </a:r>
            <a:r>
              <a:rPr lang="es-MX" b="1" dirty="0">
                <a:solidFill>
                  <a:srgbClr val="398E92"/>
                </a:solidFill>
              </a:rPr>
              <a:t>en persona</a:t>
            </a:r>
            <a:r>
              <a:rPr lang="es-MX" sz="1100" dirty="0">
                <a:solidFill>
                  <a:srgbClr val="17342F"/>
                </a:solidFill>
              </a:rPr>
              <a:t>.</a:t>
            </a:r>
          </a:p>
          <a:p>
            <a:endParaRPr lang="es-MX" sz="1050" dirty="0">
              <a:solidFill>
                <a:srgbClr val="17342F"/>
              </a:solidFill>
            </a:endParaRPr>
          </a:p>
          <a:p>
            <a:endParaRPr lang="es-MX" sz="1050" dirty="0">
              <a:solidFill>
                <a:srgbClr val="17342F"/>
              </a:solidFill>
            </a:endParaRPr>
          </a:p>
          <a:p>
            <a:endParaRPr lang="es-MX" sz="1050" dirty="0">
              <a:solidFill>
                <a:srgbClr val="17342F"/>
              </a:solidFill>
            </a:endParaRPr>
          </a:p>
        </p:txBody>
      </p:sp>
      <p:cxnSp>
        <p:nvCxnSpPr>
          <p:cNvPr id="14" name="Conector recto 13"/>
          <p:cNvCxnSpPr>
            <a:cxnSpLocks/>
          </p:cNvCxnSpPr>
          <p:nvPr/>
        </p:nvCxnSpPr>
        <p:spPr>
          <a:xfrm>
            <a:off x="4274948" y="2006235"/>
            <a:ext cx="0" cy="4138180"/>
          </a:xfrm>
          <a:prstGeom prst="line">
            <a:avLst/>
          </a:prstGeom>
          <a:ln w="28575">
            <a:solidFill>
              <a:srgbClr val="1F394D"/>
            </a:solidFill>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5486509" y="4400127"/>
            <a:ext cx="5867047" cy="126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s-MX" sz="2400" b="1" dirty="0">
                <a:solidFill>
                  <a:srgbClr val="398E92"/>
                </a:solidFill>
              </a:rPr>
              <a:t>0.6 millones</a:t>
            </a:r>
            <a:r>
              <a:rPr lang="es-MX" sz="2400" b="1" dirty="0">
                <a:solidFill>
                  <a:schemeClr val="bg2"/>
                </a:solidFill>
              </a:rPr>
              <a:t>  </a:t>
            </a:r>
            <a:r>
              <a:rPr lang="es-MX" sz="2400" b="1" dirty="0">
                <a:solidFill>
                  <a:srgbClr val="398E92"/>
                </a:solidFill>
              </a:rPr>
              <a:t>(32% </a:t>
            </a:r>
            <a:r>
              <a:rPr lang="es-MX" sz="1400" b="1" dirty="0">
                <a:solidFill>
                  <a:srgbClr val="398E92"/>
                </a:solidFill>
              </a:rPr>
              <a:t>de los consumidores de esculturas digitales</a:t>
            </a:r>
            <a:r>
              <a:rPr lang="es-MX" sz="2400" b="1" dirty="0">
                <a:solidFill>
                  <a:srgbClr val="398E92"/>
                </a:solidFill>
              </a:rPr>
              <a:t>) </a:t>
            </a:r>
            <a:r>
              <a:rPr lang="es-MX" sz="1100" dirty="0">
                <a:solidFill>
                  <a:srgbClr val="17342F"/>
                </a:solidFill>
              </a:rPr>
              <a:t>lo hicieron comprando </a:t>
            </a:r>
            <a:r>
              <a:rPr lang="es-MX" b="1" dirty="0">
                <a:solidFill>
                  <a:srgbClr val="398E92"/>
                </a:solidFill>
              </a:rPr>
              <a:t>en</a:t>
            </a:r>
            <a:r>
              <a:rPr lang="es-MX" sz="1100" dirty="0">
                <a:solidFill>
                  <a:srgbClr val="398E92"/>
                </a:solidFill>
              </a:rPr>
              <a:t> </a:t>
            </a:r>
            <a:r>
              <a:rPr lang="es-MX" b="1" dirty="0">
                <a:solidFill>
                  <a:srgbClr val="398E92"/>
                </a:solidFill>
              </a:rPr>
              <a:t>internet.</a:t>
            </a:r>
          </a:p>
          <a:p>
            <a:endParaRPr lang="es-MX" sz="1100" b="1" dirty="0">
              <a:solidFill>
                <a:srgbClr val="398E92"/>
              </a:solidFill>
            </a:endParaRPr>
          </a:p>
          <a:p>
            <a:r>
              <a:rPr lang="es-MX" sz="1100" b="1" dirty="0">
                <a:solidFill>
                  <a:srgbClr val="FF0000"/>
                </a:solidFill>
              </a:rPr>
              <a:t>En esta categoría no fue posible estimar la proporción de consumidores </a:t>
            </a:r>
            <a:r>
              <a:rPr lang="es-MX" sz="1100" b="1" i="1" dirty="0">
                <a:solidFill>
                  <a:srgbClr val="FF0000"/>
                </a:solidFill>
              </a:rPr>
              <a:t>NO declarados de</a:t>
            </a:r>
            <a:r>
              <a:rPr lang="es-MX" sz="1100" b="1" dirty="0">
                <a:solidFill>
                  <a:srgbClr val="FF0000"/>
                </a:solidFill>
              </a:rPr>
              <a:t> esculturas pirata digital por la diversidad de sitios y formatos.</a:t>
            </a:r>
            <a:endParaRPr lang="es-MX" sz="1100" dirty="0">
              <a:solidFill>
                <a:srgbClr val="FF0000"/>
              </a:solidFill>
            </a:endParaRPr>
          </a:p>
          <a:p>
            <a:endParaRPr lang="es-MX" sz="1100" dirty="0">
              <a:solidFill>
                <a:srgbClr val="17342F"/>
              </a:solidFill>
            </a:endParaRPr>
          </a:p>
          <a:p>
            <a:endParaRPr lang="es-MX" sz="1100" dirty="0">
              <a:solidFill>
                <a:srgbClr val="17342F"/>
              </a:solidFill>
            </a:endParaRPr>
          </a:p>
        </p:txBody>
      </p:sp>
      <p:pic>
        <p:nvPicPr>
          <p:cNvPr id="26" name="Gráfico 25" descr="Señal de negación"/>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781025" y="5175578"/>
            <a:ext cx="1170665" cy="1170665"/>
          </a:xfrm>
          <a:prstGeom prst="rect">
            <a:avLst/>
          </a:prstGeom>
        </p:spPr>
      </p:pic>
      <p:pic>
        <p:nvPicPr>
          <p:cNvPr id="33" name="Gráfico 32"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94456" y="3872132"/>
            <a:ext cx="527995" cy="527995"/>
          </a:xfrm>
          <a:prstGeom prst="rect">
            <a:avLst/>
          </a:prstGeom>
        </p:spPr>
      </p:pic>
      <p:pic>
        <p:nvPicPr>
          <p:cNvPr id="34" name="Gráfico 33"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007164" y="3867092"/>
            <a:ext cx="527995" cy="527995"/>
          </a:xfrm>
          <a:prstGeom prst="rect">
            <a:avLst/>
          </a:prstGeom>
        </p:spPr>
      </p:pic>
      <p:pic>
        <p:nvPicPr>
          <p:cNvPr id="35" name="Gráfico 34"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26523" y="3872132"/>
            <a:ext cx="527995" cy="527995"/>
          </a:xfrm>
          <a:prstGeom prst="rect">
            <a:avLst/>
          </a:prstGeom>
        </p:spPr>
      </p:pic>
      <p:pic>
        <p:nvPicPr>
          <p:cNvPr id="36" name="Gráfico 35"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997669" y="3863419"/>
            <a:ext cx="527995" cy="527995"/>
          </a:xfrm>
          <a:prstGeom prst="rect">
            <a:avLst/>
          </a:prstGeom>
        </p:spPr>
      </p:pic>
      <p:pic>
        <p:nvPicPr>
          <p:cNvPr id="37" name="Gráfico 36"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517028" y="3868459"/>
            <a:ext cx="527995" cy="527995"/>
          </a:xfrm>
          <a:prstGeom prst="rect">
            <a:avLst/>
          </a:prstGeom>
        </p:spPr>
      </p:pic>
      <p:pic>
        <p:nvPicPr>
          <p:cNvPr id="38" name="Gráfico 37" descr="Usuario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29736" y="3863419"/>
            <a:ext cx="527995" cy="527995"/>
          </a:xfrm>
          <a:prstGeom prst="rect">
            <a:avLst/>
          </a:prstGeom>
        </p:spPr>
      </p:pic>
      <p:pic>
        <p:nvPicPr>
          <p:cNvPr id="47" name="Gráfico 46" descr="Descargar desde la nube"/>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62001" y="4444006"/>
            <a:ext cx="936000" cy="936000"/>
          </a:xfrm>
          <a:prstGeom prst="rect">
            <a:avLst/>
          </a:prstGeom>
        </p:spPr>
      </p:pic>
      <p:pic>
        <p:nvPicPr>
          <p:cNvPr id="19" name="Gráfico 18" descr="Tienda">
            <a:extLst>
              <a:ext uri="{FF2B5EF4-FFF2-40B4-BE49-F238E27FC236}">
                <a16:creationId xmlns="" xmlns:a16="http://schemas.microsoft.com/office/drawing/2014/main" id="{44BE618B-2FCB-49DF-8E27-BBFDD8D82C2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456910" y="2243885"/>
            <a:ext cx="1008000" cy="1008000"/>
          </a:xfrm>
          <a:prstGeom prst="rect">
            <a:avLst/>
          </a:prstGeom>
        </p:spPr>
      </p:pic>
      <p:pic>
        <p:nvPicPr>
          <p:cNvPr id="6" name="Gráfico 5" descr="Profesor">
            <a:extLst>
              <a:ext uri="{FF2B5EF4-FFF2-40B4-BE49-F238E27FC236}">
                <a16:creationId xmlns="" xmlns:a16="http://schemas.microsoft.com/office/drawing/2014/main" id="{4CDD8406-708E-4844-B72D-C042646AA6AE}"/>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23219" t="1787" r="23196" b="49351"/>
          <a:stretch/>
        </p:blipFill>
        <p:spPr>
          <a:xfrm>
            <a:off x="10231824" y="479068"/>
            <a:ext cx="1121733" cy="1022861"/>
          </a:xfrm>
          <a:prstGeom prst="rect">
            <a:avLst/>
          </a:prstGeom>
        </p:spPr>
      </p:pic>
      <p:sp>
        <p:nvSpPr>
          <p:cNvPr id="21" name="Marcador de pie de página 3">
            <a:extLst>
              <a:ext uri="{FF2B5EF4-FFF2-40B4-BE49-F238E27FC236}">
                <a16:creationId xmlns="" xmlns:a16="http://schemas.microsoft.com/office/drawing/2014/main" id="{3D8B4FA1-4B3A-41C4-973A-BBBDF3F4BDB9}"/>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a:solidFill>
                  <a:srgbClr val="1E384C"/>
                </a:solidFill>
                <a:latin typeface="Corbel" panose="020B0503020204020204" pitchFamily="34" charset="0"/>
              </a:rPr>
              <a:t>Encuesta para la medición de la piratería en México. Abril 2017</a:t>
            </a:r>
            <a:endParaRPr lang="es-MX" sz="1200" dirty="0"/>
          </a:p>
        </p:txBody>
      </p:sp>
      <p:sp>
        <p:nvSpPr>
          <p:cNvPr id="22" name="Título 5">
            <a:extLst>
              <a:ext uri="{FF2B5EF4-FFF2-40B4-BE49-F238E27FC236}">
                <a16:creationId xmlns="" xmlns:a16="http://schemas.microsoft.com/office/drawing/2014/main" id="{A5A8A205-D4D6-4FA2-8130-BA1FD1B80123}"/>
              </a:ext>
            </a:extLst>
          </p:cNvPr>
          <p:cNvSpPr>
            <a:spLocks noGrp="1"/>
          </p:cNvSpPr>
          <p:nvPr>
            <p:ph type="title"/>
          </p:nvPr>
        </p:nvSpPr>
        <p:spPr/>
        <p:txBody>
          <a:bodyPr/>
          <a:lstStyle/>
          <a:p>
            <a:r>
              <a:rPr lang="es-MX" b="1" dirty="0"/>
              <a:t>Estadísticas clave</a:t>
            </a:r>
          </a:p>
        </p:txBody>
      </p:sp>
      <p:cxnSp>
        <p:nvCxnSpPr>
          <p:cNvPr id="20" name="Conector recto 19"/>
          <p:cNvCxnSpPr>
            <a:cxnSpLocks/>
          </p:cNvCxnSpPr>
          <p:nvPr/>
        </p:nvCxnSpPr>
        <p:spPr>
          <a:xfrm>
            <a:off x="5619891" y="3989951"/>
            <a:ext cx="5478793"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6777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MX" sz="4800" dirty="0"/>
              <a:t>Actitudes y Opiniones</a:t>
            </a:r>
          </a:p>
        </p:txBody>
      </p:sp>
      <p:sp>
        <p:nvSpPr>
          <p:cNvPr id="5" name="Marcador de número de diapositiva 4"/>
          <p:cNvSpPr>
            <a:spLocks noGrp="1"/>
          </p:cNvSpPr>
          <p:nvPr>
            <p:ph type="sldNum" sz="quarter" idx="12"/>
          </p:nvPr>
        </p:nvSpPr>
        <p:spPr/>
        <p:txBody>
          <a:bodyPr/>
          <a:lstStyle/>
          <a:p>
            <a:fld id="{01464491-0347-46A0-80D2-6D5F5A3A80C2}" type="slidenum">
              <a:rPr lang="es-MX" smtClean="0"/>
              <a:t>92</a:t>
            </a:fld>
            <a:endParaRPr lang="es-MX"/>
          </a:p>
        </p:txBody>
      </p:sp>
      <p:sp>
        <p:nvSpPr>
          <p:cNvPr id="6" name="Marcador de pie de página 4">
            <a:extLst>
              <a:ext uri="{FF2B5EF4-FFF2-40B4-BE49-F238E27FC236}">
                <a16:creationId xmlns="" xmlns:a16="http://schemas.microsoft.com/office/drawing/2014/main" id="{377C68B2-AAA2-4715-829F-08312737758D}"/>
              </a:ext>
            </a:extLst>
          </p:cNvPr>
          <p:cNvSpPr>
            <a:spLocks noGrp="1"/>
          </p:cNvSpPr>
          <p:nvPr>
            <p:ph type="ftr" sz="quarter" idx="11"/>
          </p:nvPr>
        </p:nvSpPr>
        <p:spPr>
          <a:xfrm>
            <a:off x="508000" y="6356350"/>
            <a:ext cx="4114800" cy="365125"/>
          </a:xfrm>
          <a:prstGeom prst="rect">
            <a:avLst/>
          </a:prstGeom>
        </p:spPr>
        <p:txBody>
          <a:bodyPr/>
          <a:lstStyle>
            <a:lvl1pPr>
              <a:defRPr sz="1200">
                <a:solidFill>
                  <a:schemeClr val="tx1">
                    <a:lumMod val="50000"/>
                    <a:lumOff val="50000"/>
                  </a:schemeClr>
                </a:solidFill>
              </a:defRPr>
            </a:lvl1pPr>
          </a:lstStyle>
          <a:p>
            <a:r>
              <a:rPr lang="es-MX" dirty="0"/>
              <a:t>Encuesta para la medición de la piratería en México. Abril 2017</a:t>
            </a:r>
          </a:p>
        </p:txBody>
      </p:sp>
    </p:spTree>
    <p:extLst>
      <p:ext uri="{BB962C8B-B14F-4D97-AF65-F5344CB8AC3E}">
        <p14:creationId xmlns:p14="http://schemas.microsoft.com/office/powerpoint/2010/main" val="29724999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AC520A7-26D8-4A97-B7CA-0FFA9EBB238B}"/>
              </a:ext>
            </a:extLst>
          </p:cNvPr>
          <p:cNvSpPr>
            <a:spLocks noGrp="1"/>
          </p:cNvSpPr>
          <p:nvPr>
            <p:ph type="title"/>
          </p:nvPr>
        </p:nvSpPr>
        <p:spPr/>
        <p:txBody>
          <a:bodyPr/>
          <a:lstStyle/>
          <a:p>
            <a:r>
              <a:rPr lang="es-MX" dirty="0"/>
              <a:t>Las </a:t>
            </a:r>
            <a:r>
              <a:rPr lang="es-MX" b="1" dirty="0"/>
              <a:t>mujeres</a:t>
            </a:r>
            <a:r>
              <a:rPr lang="es-MX" dirty="0"/>
              <a:t> consumen ligeramente </a:t>
            </a:r>
            <a:r>
              <a:rPr lang="es-MX" b="1" dirty="0"/>
              <a:t>meno</a:t>
            </a:r>
            <a:r>
              <a:rPr lang="es-MX" dirty="0"/>
              <a:t>s productos </a:t>
            </a:r>
            <a:r>
              <a:rPr lang="es-MX" b="1" dirty="0"/>
              <a:t>pirata</a:t>
            </a:r>
            <a:r>
              <a:rPr lang="es-MX" dirty="0"/>
              <a:t> que los hombres</a:t>
            </a:r>
          </a:p>
        </p:txBody>
      </p:sp>
      <p:sp>
        <p:nvSpPr>
          <p:cNvPr id="3" name="Marcador de número de diapositiva 2">
            <a:extLst>
              <a:ext uri="{FF2B5EF4-FFF2-40B4-BE49-F238E27FC236}">
                <a16:creationId xmlns="" xmlns:a16="http://schemas.microsoft.com/office/drawing/2014/main" id="{4BE88417-A2DE-4B19-A291-E5F6B348D235}"/>
              </a:ext>
            </a:extLst>
          </p:cNvPr>
          <p:cNvSpPr>
            <a:spLocks noGrp="1"/>
          </p:cNvSpPr>
          <p:nvPr>
            <p:ph type="sldNum" sz="quarter" idx="12"/>
          </p:nvPr>
        </p:nvSpPr>
        <p:spPr/>
        <p:txBody>
          <a:bodyPr/>
          <a:lstStyle/>
          <a:p>
            <a:fld id="{01464491-0347-46A0-80D2-6D5F5A3A80C2}" type="slidenum">
              <a:rPr lang="es-MX" smtClean="0"/>
              <a:t>93</a:t>
            </a:fld>
            <a:endParaRPr lang="es-MX"/>
          </a:p>
        </p:txBody>
      </p:sp>
      <p:graphicFrame>
        <p:nvGraphicFramePr>
          <p:cNvPr id="4" name="Gráfico 3">
            <a:extLst>
              <a:ext uri="{FF2B5EF4-FFF2-40B4-BE49-F238E27FC236}">
                <a16:creationId xmlns="" xmlns:a16="http://schemas.microsoft.com/office/drawing/2014/main" id="{FFCA2414-5AFF-479D-B226-1B3910FAD38B}"/>
              </a:ext>
            </a:extLst>
          </p:cNvPr>
          <p:cNvGraphicFramePr/>
          <p:nvPr>
            <p:extLst>
              <p:ext uri="{D42A27DB-BD31-4B8C-83A1-F6EECF244321}">
                <p14:modId xmlns:p14="http://schemas.microsoft.com/office/powerpoint/2010/main" val="2917064641"/>
              </p:ext>
            </p:extLst>
          </p:nvPr>
        </p:nvGraphicFramePr>
        <p:xfrm>
          <a:off x="1980000" y="1875600"/>
          <a:ext cx="9763200" cy="437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pie de página 3">
            <a:extLst>
              <a:ext uri="{FF2B5EF4-FFF2-40B4-BE49-F238E27FC236}">
                <a16:creationId xmlns="" xmlns:a16="http://schemas.microsoft.com/office/drawing/2014/main" id="{F851BBB1-1D38-4EDA-817E-70DB57400C28}"/>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6250517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C450C5-1177-44EC-A781-7701570679D4}"/>
              </a:ext>
            </a:extLst>
          </p:cNvPr>
          <p:cNvSpPr>
            <a:spLocks noGrp="1"/>
          </p:cNvSpPr>
          <p:nvPr>
            <p:ph type="title"/>
          </p:nvPr>
        </p:nvSpPr>
        <p:spPr/>
        <p:txBody>
          <a:bodyPr/>
          <a:lstStyle/>
          <a:p>
            <a:r>
              <a:rPr lang="es-MX" dirty="0"/>
              <a:t>Las personas de </a:t>
            </a:r>
            <a:r>
              <a:rPr lang="es-MX" b="1" dirty="0"/>
              <a:t>60 años y más </a:t>
            </a:r>
            <a:r>
              <a:rPr lang="es-MX" dirty="0"/>
              <a:t>son las que </a:t>
            </a:r>
            <a:r>
              <a:rPr lang="es-MX" b="1" dirty="0"/>
              <a:t>menos piratería</a:t>
            </a:r>
            <a:r>
              <a:rPr lang="es-MX" dirty="0"/>
              <a:t> consumen</a:t>
            </a:r>
          </a:p>
        </p:txBody>
      </p:sp>
      <p:sp>
        <p:nvSpPr>
          <p:cNvPr id="3" name="Marcador de número de diapositiva 2">
            <a:extLst>
              <a:ext uri="{FF2B5EF4-FFF2-40B4-BE49-F238E27FC236}">
                <a16:creationId xmlns="" xmlns:a16="http://schemas.microsoft.com/office/drawing/2014/main" id="{3F633137-36D8-44B0-B053-4C844A5D8D02}"/>
              </a:ext>
            </a:extLst>
          </p:cNvPr>
          <p:cNvSpPr>
            <a:spLocks noGrp="1"/>
          </p:cNvSpPr>
          <p:nvPr>
            <p:ph type="sldNum" sz="quarter" idx="12"/>
          </p:nvPr>
        </p:nvSpPr>
        <p:spPr/>
        <p:txBody>
          <a:bodyPr/>
          <a:lstStyle/>
          <a:p>
            <a:fld id="{01464491-0347-46A0-80D2-6D5F5A3A80C2}" type="slidenum">
              <a:rPr lang="es-MX" smtClean="0"/>
              <a:t>94</a:t>
            </a:fld>
            <a:endParaRPr lang="es-MX"/>
          </a:p>
        </p:txBody>
      </p:sp>
      <p:graphicFrame>
        <p:nvGraphicFramePr>
          <p:cNvPr id="4" name="Gráfico 3">
            <a:extLst>
              <a:ext uri="{FF2B5EF4-FFF2-40B4-BE49-F238E27FC236}">
                <a16:creationId xmlns="" xmlns:a16="http://schemas.microsoft.com/office/drawing/2014/main" id="{A662DEBA-305E-4D28-9E8C-CF7F2E6378CC}"/>
              </a:ext>
            </a:extLst>
          </p:cNvPr>
          <p:cNvGraphicFramePr/>
          <p:nvPr>
            <p:extLst>
              <p:ext uri="{D42A27DB-BD31-4B8C-83A1-F6EECF244321}">
                <p14:modId xmlns:p14="http://schemas.microsoft.com/office/powerpoint/2010/main" val="3770866186"/>
              </p:ext>
            </p:extLst>
          </p:nvPr>
        </p:nvGraphicFramePr>
        <p:xfrm>
          <a:off x="3021106" y="2168185"/>
          <a:ext cx="6696000" cy="403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pie de página 3">
            <a:extLst>
              <a:ext uri="{FF2B5EF4-FFF2-40B4-BE49-F238E27FC236}">
                <a16:creationId xmlns="" xmlns:a16="http://schemas.microsoft.com/office/drawing/2014/main" id="{615383E2-1481-42A7-B7DC-0E7C14028C01}"/>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26608151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83B1028-81B1-4038-863C-718485CB85FE}"/>
              </a:ext>
            </a:extLst>
          </p:cNvPr>
          <p:cNvSpPr>
            <a:spLocks noGrp="1"/>
          </p:cNvSpPr>
          <p:nvPr>
            <p:ph type="title"/>
          </p:nvPr>
        </p:nvSpPr>
        <p:spPr/>
        <p:txBody>
          <a:bodyPr/>
          <a:lstStyle/>
          <a:p>
            <a:r>
              <a:rPr lang="es-MX" dirty="0"/>
              <a:t>Aquellos que </a:t>
            </a:r>
            <a:r>
              <a:rPr lang="es-MX" b="1" dirty="0"/>
              <a:t>no tienen escolaridad</a:t>
            </a:r>
            <a:r>
              <a:rPr lang="es-MX" dirty="0"/>
              <a:t>, seguido por quienes tienen primaria, son quienes menos piratería consumen</a:t>
            </a:r>
          </a:p>
        </p:txBody>
      </p:sp>
      <p:sp>
        <p:nvSpPr>
          <p:cNvPr id="3" name="Marcador de número de diapositiva 2">
            <a:extLst>
              <a:ext uri="{FF2B5EF4-FFF2-40B4-BE49-F238E27FC236}">
                <a16:creationId xmlns="" xmlns:a16="http://schemas.microsoft.com/office/drawing/2014/main" id="{5C7C76EC-7736-4E87-B875-6C715E17CB26}"/>
              </a:ext>
            </a:extLst>
          </p:cNvPr>
          <p:cNvSpPr>
            <a:spLocks noGrp="1"/>
          </p:cNvSpPr>
          <p:nvPr>
            <p:ph type="sldNum" sz="quarter" idx="12"/>
          </p:nvPr>
        </p:nvSpPr>
        <p:spPr/>
        <p:txBody>
          <a:bodyPr/>
          <a:lstStyle/>
          <a:p>
            <a:fld id="{01464491-0347-46A0-80D2-6D5F5A3A80C2}" type="slidenum">
              <a:rPr lang="es-MX" smtClean="0"/>
              <a:t>95</a:t>
            </a:fld>
            <a:endParaRPr lang="es-MX"/>
          </a:p>
        </p:txBody>
      </p:sp>
      <p:graphicFrame>
        <p:nvGraphicFramePr>
          <p:cNvPr id="4" name="Gráfico 3">
            <a:extLst>
              <a:ext uri="{FF2B5EF4-FFF2-40B4-BE49-F238E27FC236}">
                <a16:creationId xmlns="" xmlns:a16="http://schemas.microsoft.com/office/drawing/2014/main" id="{B0B27329-8E51-4741-BDC3-B8D636229E6C}"/>
              </a:ext>
            </a:extLst>
          </p:cNvPr>
          <p:cNvGraphicFramePr/>
          <p:nvPr>
            <p:extLst>
              <p:ext uri="{D42A27DB-BD31-4B8C-83A1-F6EECF244321}">
                <p14:modId xmlns:p14="http://schemas.microsoft.com/office/powerpoint/2010/main" val="2864212673"/>
              </p:ext>
            </p:extLst>
          </p:nvPr>
        </p:nvGraphicFramePr>
        <p:xfrm>
          <a:off x="2922245" y="1900652"/>
          <a:ext cx="6336000" cy="43560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pie de página 3">
            <a:extLst>
              <a:ext uri="{FF2B5EF4-FFF2-40B4-BE49-F238E27FC236}">
                <a16:creationId xmlns="" xmlns:a16="http://schemas.microsoft.com/office/drawing/2014/main" id="{F323150F-E5BD-434E-933C-BBB23E2BA39F}"/>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15438100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CC8E406-E14B-4E70-BA03-957011111475}"/>
              </a:ext>
            </a:extLst>
          </p:cNvPr>
          <p:cNvSpPr>
            <a:spLocks noGrp="1"/>
          </p:cNvSpPr>
          <p:nvPr>
            <p:ph type="title"/>
          </p:nvPr>
        </p:nvSpPr>
        <p:spPr/>
        <p:txBody>
          <a:bodyPr/>
          <a:lstStyle/>
          <a:p>
            <a:r>
              <a:rPr lang="es-MX" dirty="0" smtClean="0"/>
              <a:t>No hay grandes diferencias por NSE entre quienes no consumen </a:t>
            </a:r>
            <a:r>
              <a:rPr lang="es-MX" dirty="0" err="1" smtClean="0"/>
              <a:t>pirateria</a:t>
            </a:r>
            <a:endParaRPr lang="es-MX" dirty="0"/>
          </a:p>
        </p:txBody>
      </p:sp>
      <p:sp>
        <p:nvSpPr>
          <p:cNvPr id="3" name="Marcador de número de diapositiva 2">
            <a:extLst>
              <a:ext uri="{FF2B5EF4-FFF2-40B4-BE49-F238E27FC236}">
                <a16:creationId xmlns="" xmlns:a16="http://schemas.microsoft.com/office/drawing/2014/main" id="{930CFEC2-9571-4F15-B0FF-02F33B3C790E}"/>
              </a:ext>
            </a:extLst>
          </p:cNvPr>
          <p:cNvSpPr>
            <a:spLocks noGrp="1"/>
          </p:cNvSpPr>
          <p:nvPr>
            <p:ph type="sldNum" sz="quarter" idx="12"/>
          </p:nvPr>
        </p:nvSpPr>
        <p:spPr/>
        <p:txBody>
          <a:bodyPr/>
          <a:lstStyle/>
          <a:p>
            <a:fld id="{01464491-0347-46A0-80D2-6D5F5A3A80C2}" type="slidenum">
              <a:rPr lang="es-MX" smtClean="0"/>
              <a:t>96</a:t>
            </a:fld>
            <a:endParaRPr lang="es-MX"/>
          </a:p>
        </p:txBody>
      </p:sp>
      <p:graphicFrame>
        <p:nvGraphicFramePr>
          <p:cNvPr id="4" name="Gráfico 3">
            <a:extLst>
              <a:ext uri="{FF2B5EF4-FFF2-40B4-BE49-F238E27FC236}">
                <a16:creationId xmlns="" xmlns:a16="http://schemas.microsoft.com/office/drawing/2014/main" id="{EF379917-57C5-48D9-A461-CC43D0325483}"/>
              </a:ext>
            </a:extLst>
          </p:cNvPr>
          <p:cNvGraphicFramePr/>
          <p:nvPr>
            <p:extLst>
              <p:ext uri="{D42A27DB-BD31-4B8C-83A1-F6EECF244321}">
                <p14:modId xmlns:p14="http://schemas.microsoft.com/office/powerpoint/2010/main" val="2899936938"/>
              </p:ext>
            </p:extLst>
          </p:nvPr>
        </p:nvGraphicFramePr>
        <p:xfrm>
          <a:off x="3021106" y="2168185"/>
          <a:ext cx="6696000" cy="403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pie de página 3">
            <a:extLst>
              <a:ext uri="{FF2B5EF4-FFF2-40B4-BE49-F238E27FC236}">
                <a16:creationId xmlns="" xmlns:a16="http://schemas.microsoft.com/office/drawing/2014/main" id="{3069AB6D-3BAE-4C07-8A5C-7F30BE46C187}"/>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Tree>
    <p:extLst>
      <p:ext uri="{BB962C8B-B14F-4D97-AF65-F5344CB8AC3E}">
        <p14:creationId xmlns:p14="http://schemas.microsoft.com/office/powerpoint/2010/main" val="36224573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p:cNvGraphicFramePr/>
          <p:nvPr>
            <p:extLst>
              <p:ext uri="{D42A27DB-BD31-4B8C-83A1-F6EECF244321}">
                <p14:modId xmlns:p14="http://schemas.microsoft.com/office/powerpoint/2010/main" val="4132273104"/>
              </p:ext>
            </p:extLst>
          </p:nvPr>
        </p:nvGraphicFramePr>
        <p:xfrm>
          <a:off x="668157" y="2439077"/>
          <a:ext cx="4615137" cy="2983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Gráfico 38"/>
          <p:cNvGraphicFramePr/>
          <p:nvPr>
            <p:extLst>
              <p:ext uri="{D42A27DB-BD31-4B8C-83A1-F6EECF244321}">
                <p14:modId xmlns:p14="http://schemas.microsoft.com/office/powerpoint/2010/main" val="892034356"/>
              </p:ext>
            </p:extLst>
          </p:nvPr>
        </p:nvGraphicFramePr>
        <p:xfrm>
          <a:off x="6926986" y="2439076"/>
          <a:ext cx="4615137" cy="2983733"/>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número de diapositiva 4"/>
          <p:cNvSpPr>
            <a:spLocks noGrp="1"/>
          </p:cNvSpPr>
          <p:nvPr>
            <p:ph type="sldNum" sz="quarter" idx="12"/>
          </p:nvPr>
        </p:nvSpPr>
        <p:spPr/>
        <p:txBody>
          <a:bodyPr/>
          <a:lstStyle/>
          <a:p>
            <a:fld id="{01464491-0347-46A0-80D2-6D5F5A3A80C2}" type="slidenum">
              <a:rPr lang="es-MX" smtClean="0"/>
              <a:pPr/>
              <a:t>97</a:t>
            </a:fld>
            <a:endParaRPr lang="es-MX"/>
          </a:p>
        </p:txBody>
      </p:sp>
      <p:sp>
        <p:nvSpPr>
          <p:cNvPr id="7" name="CuadroTexto 6"/>
          <p:cNvSpPr txBox="1"/>
          <p:nvPr/>
        </p:nvSpPr>
        <p:spPr>
          <a:xfrm>
            <a:off x="1429211" y="2131301"/>
            <a:ext cx="3191002" cy="307777"/>
          </a:xfrm>
          <a:prstGeom prst="rect">
            <a:avLst/>
          </a:prstGeom>
          <a:noFill/>
        </p:spPr>
        <p:txBody>
          <a:bodyPr wrap="none" rtlCol="0">
            <a:spAutoFit/>
          </a:bodyPr>
          <a:lstStyle/>
          <a:p>
            <a:pPr algn="ctr"/>
            <a:r>
              <a:rPr lang="es-MX" sz="1400" b="1" dirty="0"/>
              <a:t>Entrevistados que no compraron pirata</a:t>
            </a:r>
          </a:p>
        </p:txBody>
      </p:sp>
      <p:sp>
        <p:nvSpPr>
          <p:cNvPr id="14" name="Rectángulo 13"/>
          <p:cNvSpPr/>
          <p:nvPr/>
        </p:nvSpPr>
        <p:spPr>
          <a:xfrm>
            <a:off x="5328549" y="2760427"/>
            <a:ext cx="1546696" cy="5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600" b="1" dirty="0">
                <a:solidFill>
                  <a:schemeClr val="tx1"/>
                </a:solidFill>
                <a:latin typeface="Corbel" panose="020B0503020204020204" pitchFamily="34" charset="0"/>
              </a:rPr>
              <a:t>Familia</a:t>
            </a:r>
          </a:p>
        </p:txBody>
      </p:sp>
      <p:sp>
        <p:nvSpPr>
          <p:cNvPr id="15" name="Rectángulo 14"/>
          <p:cNvSpPr/>
          <p:nvPr/>
        </p:nvSpPr>
        <p:spPr>
          <a:xfrm>
            <a:off x="5319926" y="3667187"/>
            <a:ext cx="1546696" cy="5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600" b="1" dirty="0">
                <a:solidFill>
                  <a:schemeClr val="tx1"/>
                </a:solidFill>
                <a:latin typeface="Corbel" panose="020B0503020204020204" pitchFamily="34" charset="0"/>
              </a:rPr>
              <a:t>Pareja</a:t>
            </a:r>
          </a:p>
        </p:txBody>
      </p:sp>
      <p:sp>
        <p:nvSpPr>
          <p:cNvPr id="16" name="Rectángulo 15"/>
          <p:cNvSpPr/>
          <p:nvPr/>
        </p:nvSpPr>
        <p:spPr>
          <a:xfrm>
            <a:off x="5211141" y="4573947"/>
            <a:ext cx="1764267" cy="5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600" b="1" dirty="0">
                <a:solidFill>
                  <a:schemeClr val="tx1"/>
                </a:solidFill>
                <a:latin typeface="Corbel" panose="020B0503020204020204" pitchFamily="34" charset="0"/>
              </a:rPr>
              <a:t>Mejor amigo(a)</a:t>
            </a:r>
          </a:p>
        </p:txBody>
      </p:sp>
      <p:sp>
        <p:nvSpPr>
          <p:cNvPr id="18" name="Rectángulo 17"/>
          <p:cNvSpPr/>
          <p:nvPr/>
        </p:nvSpPr>
        <p:spPr>
          <a:xfrm>
            <a:off x="4904601" y="2118508"/>
            <a:ext cx="2377348" cy="15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algn="ctr">
              <a:spcBef>
                <a:spcPts val="300"/>
              </a:spcBef>
            </a:pPr>
            <a:r>
              <a:rPr lang="es-MX" sz="1050" b="1" dirty="0">
                <a:solidFill>
                  <a:schemeClr val="tx1"/>
                </a:solidFill>
                <a:latin typeface="Corbel" panose="020B0503020204020204" pitchFamily="34" charset="0"/>
              </a:rPr>
              <a:t>¿Considera usted que su… diría(n) que comprar un producto pirata es?(%) </a:t>
            </a:r>
          </a:p>
        </p:txBody>
      </p:sp>
      <p:sp>
        <p:nvSpPr>
          <p:cNvPr id="19" name="CuadroTexto 18"/>
          <p:cNvSpPr txBox="1"/>
          <p:nvPr/>
        </p:nvSpPr>
        <p:spPr>
          <a:xfrm>
            <a:off x="7681842" y="2131301"/>
            <a:ext cx="2955360" cy="307777"/>
          </a:xfrm>
          <a:prstGeom prst="rect">
            <a:avLst/>
          </a:prstGeom>
          <a:noFill/>
        </p:spPr>
        <p:txBody>
          <a:bodyPr wrap="none" rtlCol="0">
            <a:spAutoFit/>
          </a:bodyPr>
          <a:lstStyle/>
          <a:p>
            <a:pPr algn="ctr"/>
            <a:r>
              <a:rPr lang="es-MX" sz="1400" b="1" dirty="0"/>
              <a:t>Entrevistados que compraron pirata</a:t>
            </a:r>
          </a:p>
        </p:txBody>
      </p:sp>
      <p:sp>
        <p:nvSpPr>
          <p:cNvPr id="21" name="CuadroTexto 20"/>
          <p:cNvSpPr txBox="1"/>
          <p:nvPr/>
        </p:nvSpPr>
        <p:spPr>
          <a:xfrm>
            <a:off x="4620213" y="5936681"/>
            <a:ext cx="3145413" cy="246221"/>
          </a:xfrm>
          <a:prstGeom prst="rect">
            <a:avLst/>
          </a:prstGeom>
          <a:noFill/>
        </p:spPr>
        <p:txBody>
          <a:bodyPr wrap="none" rtlCol="0">
            <a:spAutoFit/>
          </a:bodyPr>
          <a:lstStyle/>
          <a:p>
            <a:r>
              <a:rPr lang="es-MX" sz="1000" b="1" dirty="0"/>
              <a:t>*El porcentaje restante corresponde a la opción </a:t>
            </a:r>
            <a:r>
              <a:rPr lang="es-MX" sz="1000" b="1" dirty="0" err="1"/>
              <a:t>Ns</a:t>
            </a:r>
            <a:r>
              <a:rPr lang="es-MX" sz="1000" b="1" dirty="0"/>
              <a:t>/</a:t>
            </a:r>
            <a:r>
              <a:rPr lang="es-MX" sz="1000" b="1" dirty="0" err="1"/>
              <a:t>Nc</a:t>
            </a:r>
            <a:endParaRPr lang="es-MX" sz="1000" b="1" dirty="0"/>
          </a:p>
        </p:txBody>
      </p:sp>
      <p:graphicFrame>
        <p:nvGraphicFramePr>
          <p:cNvPr id="34" name="Tabla 33"/>
          <p:cNvGraphicFramePr>
            <a:graphicFrameLocks noGrp="1"/>
          </p:cNvGraphicFramePr>
          <p:nvPr>
            <p:extLst>
              <p:ext uri="{D42A27DB-BD31-4B8C-83A1-F6EECF244321}">
                <p14:modId xmlns:p14="http://schemas.microsoft.com/office/powerpoint/2010/main" val="3135236300"/>
              </p:ext>
            </p:extLst>
          </p:nvPr>
        </p:nvGraphicFramePr>
        <p:xfrm>
          <a:off x="3373588" y="5684681"/>
          <a:ext cx="6434648" cy="252000"/>
        </p:xfrm>
        <a:graphic>
          <a:graphicData uri="http://schemas.openxmlformats.org/drawingml/2006/table">
            <a:tbl>
              <a:tblPr firstRow="1" bandRow="1">
                <a:tableStyleId>{5C22544A-7EE6-4342-B048-85BDC9FD1C3A}</a:tableStyleId>
              </a:tblPr>
              <a:tblGrid>
                <a:gridCol w="298295">
                  <a:extLst>
                    <a:ext uri="{9D8B030D-6E8A-4147-A177-3AD203B41FA5}">
                      <a16:colId xmlns="" xmlns:a16="http://schemas.microsoft.com/office/drawing/2014/main" val="2304653641"/>
                    </a:ext>
                  </a:extLst>
                </a:gridCol>
                <a:gridCol w="1278407">
                  <a:extLst>
                    <a:ext uri="{9D8B030D-6E8A-4147-A177-3AD203B41FA5}">
                      <a16:colId xmlns="" xmlns:a16="http://schemas.microsoft.com/office/drawing/2014/main" val="3084357604"/>
                    </a:ext>
                  </a:extLst>
                </a:gridCol>
                <a:gridCol w="298295">
                  <a:extLst>
                    <a:ext uri="{9D8B030D-6E8A-4147-A177-3AD203B41FA5}">
                      <a16:colId xmlns="" xmlns:a16="http://schemas.microsoft.com/office/drawing/2014/main" val="3584282606"/>
                    </a:ext>
                  </a:extLst>
                </a:gridCol>
                <a:gridCol w="1278407">
                  <a:extLst>
                    <a:ext uri="{9D8B030D-6E8A-4147-A177-3AD203B41FA5}">
                      <a16:colId xmlns="" xmlns:a16="http://schemas.microsoft.com/office/drawing/2014/main" val="948236847"/>
                    </a:ext>
                  </a:extLst>
                </a:gridCol>
                <a:gridCol w="298295">
                  <a:extLst>
                    <a:ext uri="{9D8B030D-6E8A-4147-A177-3AD203B41FA5}">
                      <a16:colId xmlns="" xmlns:a16="http://schemas.microsoft.com/office/drawing/2014/main" val="548391452"/>
                    </a:ext>
                  </a:extLst>
                </a:gridCol>
                <a:gridCol w="1278407">
                  <a:extLst>
                    <a:ext uri="{9D8B030D-6E8A-4147-A177-3AD203B41FA5}">
                      <a16:colId xmlns="" xmlns:a16="http://schemas.microsoft.com/office/drawing/2014/main" val="4106698443"/>
                    </a:ext>
                  </a:extLst>
                </a:gridCol>
                <a:gridCol w="298295">
                  <a:extLst>
                    <a:ext uri="{9D8B030D-6E8A-4147-A177-3AD203B41FA5}">
                      <a16:colId xmlns="" xmlns:a16="http://schemas.microsoft.com/office/drawing/2014/main" val="2290183576"/>
                    </a:ext>
                  </a:extLst>
                </a:gridCol>
                <a:gridCol w="1406247">
                  <a:extLst>
                    <a:ext uri="{9D8B030D-6E8A-4147-A177-3AD203B41FA5}">
                      <a16:colId xmlns="" xmlns:a16="http://schemas.microsoft.com/office/drawing/2014/main" val="3079698160"/>
                    </a:ext>
                  </a:extLst>
                </a:gridCol>
              </a:tblGrid>
              <a:tr h="252000">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lumOff val="25000"/>
                      </a:schemeClr>
                    </a:solidFill>
                  </a:tcPr>
                </a:tc>
                <a:tc>
                  <a:txBody>
                    <a:bodyPr/>
                    <a:lstStyle/>
                    <a:p>
                      <a:pPr algn="l"/>
                      <a:r>
                        <a:rPr lang="es-MX" sz="900" b="0" dirty="0">
                          <a:solidFill>
                            <a:schemeClr val="tx1"/>
                          </a:solidFill>
                        </a:rPr>
                        <a:t>No tiene nada de malo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algn="l"/>
                      <a:r>
                        <a:rPr lang="es-MX" sz="900" b="0" dirty="0">
                          <a:solidFill>
                            <a:schemeClr val="tx1"/>
                          </a:solidFill>
                        </a:rPr>
                        <a:t>Un poco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353"/>
                    </a:solidFill>
                  </a:tcPr>
                </a:tc>
                <a:tc>
                  <a:txBody>
                    <a:bodyPr/>
                    <a:lstStyle/>
                    <a:p>
                      <a:pPr algn="l"/>
                      <a:r>
                        <a:rPr lang="es-MX" sz="900" b="0" dirty="0">
                          <a:solidFill>
                            <a:schemeClr val="tx1"/>
                          </a:solidFill>
                        </a:rPr>
                        <a:t>Algo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pPr algn="l"/>
                      <a:r>
                        <a:rPr lang="es-MX" sz="900" b="0" dirty="0">
                          <a:solidFill>
                            <a:schemeClr val="tx1"/>
                          </a:solidFill>
                        </a:rPr>
                        <a:t>Muy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39980540"/>
                  </a:ext>
                </a:extLst>
              </a:tr>
            </a:tbl>
          </a:graphicData>
        </a:graphic>
      </p:graphicFrame>
      <p:sp>
        <p:nvSpPr>
          <p:cNvPr id="17" name="Marcador de pie de página 3">
            <a:extLst>
              <a:ext uri="{FF2B5EF4-FFF2-40B4-BE49-F238E27FC236}">
                <a16:creationId xmlns="" xmlns:a16="http://schemas.microsoft.com/office/drawing/2014/main" id="{6826F187-90EE-4F13-A34D-F26186C35C88}"/>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a:solidFill>
                  <a:srgbClr val="1E384C"/>
                </a:solidFill>
                <a:latin typeface="Corbel" panose="020B0503020204020204" pitchFamily="34" charset="0"/>
              </a:rPr>
              <a:t>Encuesta para la medición de la piratería en México. Abril 2017</a:t>
            </a:r>
            <a:endParaRPr lang="es-MX" sz="1200" dirty="0"/>
          </a:p>
        </p:txBody>
      </p:sp>
      <p:sp>
        <p:nvSpPr>
          <p:cNvPr id="3" name="CuadroTexto 2">
            <a:extLst>
              <a:ext uri="{FF2B5EF4-FFF2-40B4-BE49-F238E27FC236}">
                <a16:creationId xmlns="" xmlns:a16="http://schemas.microsoft.com/office/drawing/2014/main" id="{0793E661-FBB1-4296-BCE6-973134E775A5}"/>
              </a:ext>
            </a:extLst>
          </p:cNvPr>
          <p:cNvSpPr txBox="1"/>
          <p:nvPr/>
        </p:nvSpPr>
        <p:spPr>
          <a:xfrm>
            <a:off x="3812648" y="1661045"/>
            <a:ext cx="4578497" cy="369332"/>
          </a:xfrm>
          <a:prstGeom prst="rect">
            <a:avLst/>
          </a:prstGeom>
          <a:noFill/>
        </p:spPr>
        <p:txBody>
          <a:bodyPr wrap="none" rtlCol="0">
            <a:spAutoFit/>
          </a:bodyPr>
          <a:lstStyle/>
          <a:p>
            <a:pPr algn="ctr"/>
            <a:r>
              <a:rPr lang="es-MX" b="1" i="1" dirty="0">
                <a:solidFill>
                  <a:schemeClr val="tx1">
                    <a:lumMod val="75000"/>
                    <a:lumOff val="25000"/>
                  </a:schemeClr>
                </a:solidFill>
              </a:rPr>
              <a:t>Opiniones del círculo social sobre la piratería</a:t>
            </a:r>
          </a:p>
        </p:txBody>
      </p:sp>
      <p:sp>
        <p:nvSpPr>
          <p:cNvPr id="6" name="Título 5">
            <a:extLst>
              <a:ext uri="{FF2B5EF4-FFF2-40B4-BE49-F238E27FC236}">
                <a16:creationId xmlns="" xmlns:a16="http://schemas.microsoft.com/office/drawing/2014/main" id="{DB621F5D-CAB4-4F15-A519-5958B1602411}"/>
              </a:ext>
            </a:extLst>
          </p:cNvPr>
          <p:cNvSpPr>
            <a:spLocks noGrp="1"/>
          </p:cNvSpPr>
          <p:nvPr>
            <p:ph type="title"/>
          </p:nvPr>
        </p:nvSpPr>
        <p:spPr>
          <a:xfrm>
            <a:off x="838200" y="365126"/>
            <a:ext cx="10618694" cy="1136803"/>
          </a:xfrm>
        </p:spPr>
        <p:txBody>
          <a:bodyPr/>
          <a:lstStyle/>
          <a:p>
            <a:r>
              <a:rPr lang="es-MX" sz="3200" dirty="0"/>
              <a:t>Menos de la </a:t>
            </a:r>
            <a:r>
              <a:rPr lang="es-MX" sz="3200" b="1" dirty="0"/>
              <a:t>mitad </a:t>
            </a:r>
            <a:r>
              <a:rPr lang="es-MX" sz="3200" dirty="0"/>
              <a:t>de los consumidores de piratería piensan que su </a:t>
            </a:r>
            <a:r>
              <a:rPr lang="es-MX" sz="3200" b="1" dirty="0"/>
              <a:t>entorno social </a:t>
            </a:r>
            <a:r>
              <a:rPr lang="es-MX" sz="3200" dirty="0"/>
              <a:t>ve la piratería como algo </a:t>
            </a:r>
            <a:r>
              <a:rPr lang="es-MX" sz="3200" b="1" dirty="0"/>
              <a:t>malo</a:t>
            </a:r>
          </a:p>
        </p:txBody>
      </p:sp>
    </p:spTree>
    <p:extLst>
      <p:ext uri="{BB962C8B-B14F-4D97-AF65-F5344CB8AC3E}">
        <p14:creationId xmlns:p14="http://schemas.microsoft.com/office/powerpoint/2010/main" val="9062564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5302959" y="2646692"/>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comprar películas pirata en la calle…</a:t>
            </a:r>
          </a:p>
        </p:txBody>
      </p:sp>
      <p:graphicFrame>
        <p:nvGraphicFramePr>
          <p:cNvPr id="9" name="Gráfico 8"/>
          <p:cNvGraphicFramePr/>
          <p:nvPr>
            <p:extLst>
              <p:ext uri="{D42A27DB-BD31-4B8C-83A1-F6EECF244321}">
                <p14:modId xmlns:p14="http://schemas.microsoft.com/office/powerpoint/2010/main" val="3015099263"/>
              </p:ext>
            </p:extLst>
          </p:nvPr>
        </p:nvGraphicFramePr>
        <p:xfrm>
          <a:off x="687821" y="2415304"/>
          <a:ext cx="4615137" cy="2983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Gráfico 38"/>
          <p:cNvGraphicFramePr/>
          <p:nvPr>
            <p:extLst>
              <p:ext uri="{D42A27DB-BD31-4B8C-83A1-F6EECF244321}">
                <p14:modId xmlns:p14="http://schemas.microsoft.com/office/powerpoint/2010/main" val="4050401913"/>
              </p:ext>
            </p:extLst>
          </p:nvPr>
        </p:nvGraphicFramePr>
        <p:xfrm>
          <a:off x="6946650" y="2415303"/>
          <a:ext cx="4615137" cy="2983733"/>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número de diapositiva 4"/>
          <p:cNvSpPr>
            <a:spLocks noGrp="1"/>
          </p:cNvSpPr>
          <p:nvPr>
            <p:ph type="sldNum" sz="quarter" idx="12"/>
          </p:nvPr>
        </p:nvSpPr>
        <p:spPr/>
        <p:txBody>
          <a:bodyPr/>
          <a:lstStyle/>
          <a:p>
            <a:fld id="{01464491-0347-46A0-80D2-6D5F5A3A80C2}" type="slidenum">
              <a:rPr lang="es-MX" smtClean="0"/>
              <a:pPr/>
              <a:t>98</a:t>
            </a:fld>
            <a:endParaRPr lang="es-MX"/>
          </a:p>
        </p:txBody>
      </p:sp>
      <p:sp>
        <p:nvSpPr>
          <p:cNvPr id="7" name="CuadroTexto 6"/>
          <p:cNvSpPr txBox="1"/>
          <p:nvPr/>
        </p:nvSpPr>
        <p:spPr>
          <a:xfrm>
            <a:off x="1448875" y="2107528"/>
            <a:ext cx="3191002" cy="307777"/>
          </a:xfrm>
          <a:prstGeom prst="rect">
            <a:avLst/>
          </a:prstGeom>
          <a:noFill/>
        </p:spPr>
        <p:txBody>
          <a:bodyPr wrap="none" rtlCol="0">
            <a:spAutoFit/>
          </a:bodyPr>
          <a:lstStyle/>
          <a:p>
            <a:pPr algn="ctr"/>
            <a:r>
              <a:rPr lang="es-MX" sz="1400" b="1" dirty="0"/>
              <a:t>Entrevistados que no compraron pirata</a:t>
            </a:r>
          </a:p>
        </p:txBody>
      </p:sp>
      <p:sp>
        <p:nvSpPr>
          <p:cNvPr id="18" name="Rectángulo 17"/>
          <p:cNvSpPr/>
          <p:nvPr/>
        </p:nvSpPr>
        <p:spPr>
          <a:xfrm>
            <a:off x="4924265" y="2094735"/>
            <a:ext cx="2377348" cy="15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algn="ctr">
              <a:spcBef>
                <a:spcPts val="300"/>
              </a:spcBef>
            </a:pPr>
            <a:r>
              <a:rPr lang="es-MX" sz="1050" b="1" dirty="0">
                <a:solidFill>
                  <a:schemeClr val="tx1"/>
                </a:solidFill>
                <a:latin typeface="Corbel" panose="020B0503020204020204" pitchFamily="34" charset="0"/>
              </a:rPr>
              <a:t>¿Hasta qué punto está mal…?</a:t>
            </a:r>
          </a:p>
          <a:p>
            <a:pPr algn="ctr">
              <a:lnSpc>
                <a:spcPct val="80000"/>
              </a:lnSpc>
              <a:spcBef>
                <a:spcPts val="300"/>
              </a:spcBef>
            </a:pPr>
            <a:r>
              <a:rPr lang="es-MX" sz="1050" b="1" dirty="0">
                <a:solidFill>
                  <a:schemeClr val="tx1"/>
                </a:solidFill>
                <a:latin typeface="Corbel" panose="020B0503020204020204" pitchFamily="34" charset="0"/>
              </a:rPr>
              <a:t>(%)</a:t>
            </a:r>
          </a:p>
        </p:txBody>
      </p:sp>
      <p:sp>
        <p:nvSpPr>
          <p:cNvPr id="19" name="CuadroTexto 18"/>
          <p:cNvSpPr txBox="1"/>
          <p:nvPr/>
        </p:nvSpPr>
        <p:spPr>
          <a:xfrm>
            <a:off x="7701506" y="2107528"/>
            <a:ext cx="2955360" cy="307777"/>
          </a:xfrm>
          <a:prstGeom prst="rect">
            <a:avLst/>
          </a:prstGeom>
          <a:noFill/>
        </p:spPr>
        <p:txBody>
          <a:bodyPr wrap="none" rtlCol="0">
            <a:spAutoFit/>
          </a:bodyPr>
          <a:lstStyle/>
          <a:p>
            <a:pPr algn="ctr"/>
            <a:r>
              <a:rPr lang="es-MX" sz="1400" b="1" dirty="0"/>
              <a:t>Entrevistados que compraron pirata</a:t>
            </a:r>
          </a:p>
        </p:txBody>
      </p:sp>
      <p:sp>
        <p:nvSpPr>
          <p:cNvPr id="21" name="CuadroTexto 20"/>
          <p:cNvSpPr txBox="1"/>
          <p:nvPr/>
        </p:nvSpPr>
        <p:spPr>
          <a:xfrm>
            <a:off x="4528421" y="5923416"/>
            <a:ext cx="3145413" cy="246221"/>
          </a:xfrm>
          <a:prstGeom prst="rect">
            <a:avLst/>
          </a:prstGeom>
          <a:noFill/>
        </p:spPr>
        <p:txBody>
          <a:bodyPr wrap="none" rtlCol="0">
            <a:spAutoFit/>
          </a:bodyPr>
          <a:lstStyle/>
          <a:p>
            <a:r>
              <a:rPr lang="es-MX" sz="1000" b="1" dirty="0"/>
              <a:t>*El porcentaje restante corresponde a la opción </a:t>
            </a:r>
            <a:r>
              <a:rPr lang="es-MX" sz="1000" b="1" dirty="0" err="1"/>
              <a:t>Ns</a:t>
            </a:r>
            <a:r>
              <a:rPr lang="es-MX" sz="1000" b="1" dirty="0"/>
              <a:t>/</a:t>
            </a:r>
            <a:r>
              <a:rPr lang="es-MX" sz="1000" b="1" dirty="0" err="1"/>
              <a:t>Nc</a:t>
            </a:r>
            <a:endParaRPr lang="es-MX" sz="1000" b="1" dirty="0"/>
          </a:p>
        </p:txBody>
      </p:sp>
      <p:graphicFrame>
        <p:nvGraphicFramePr>
          <p:cNvPr id="34" name="Tabla 33"/>
          <p:cNvGraphicFramePr>
            <a:graphicFrameLocks noGrp="1"/>
          </p:cNvGraphicFramePr>
          <p:nvPr>
            <p:extLst>
              <p:ext uri="{D42A27DB-BD31-4B8C-83A1-F6EECF244321}">
                <p14:modId xmlns:p14="http://schemas.microsoft.com/office/powerpoint/2010/main" val="1493152134"/>
              </p:ext>
            </p:extLst>
          </p:nvPr>
        </p:nvGraphicFramePr>
        <p:xfrm>
          <a:off x="3370296" y="5666868"/>
          <a:ext cx="6434648" cy="252000"/>
        </p:xfrm>
        <a:graphic>
          <a:graphicData uri="http://schemas.openxmlformats.org/drawingml/2006/table">
            <a:tbl>
              <a:tblPr firstRow="1" bandRow="1">
                <a:tableStyleId>{5C22544A-7EE6-4342-B048-85BDC9FD1C3A}</a:tableStyleId>
              </a:tblPr>
              <a:tblGrid>
                <a:gridCol w="298295">
                  <a:extLst>
                    <a:ext uri="{9D8B030D-6E8A-4147-A177-3AD203B41FA5}">
                      <a16:colId xmlns="" xmlns:a16="http://schemas.microsoft.com/office/drawing/2014/main" val="2304653641"/>
                    </a:ext>
                  </a:extLst>
                </a:gridCol>
                <a:gridCol w="1278407">
                  <a:extLst>
                    <a:ext uri="{9D8B030D-6E8A-4147-A177-3AD203B41FA5}">
                      <a16:colId xmlns="" xmlns:a16="http://schemas.microsoft.com/office/drawing/2014/main" val="3084357604"/>
                    </a:ext>
                  </a:extLst>
                </a:gridCol>
                <a:gridCol w="298295">
                  <a:extLst>
                    <a:ext uri="{9D8B030D-6E8A-4147-A177-3AD203B41FA5}">
                      <a16:colId xmlns="" xmlns:a16="http://schemas.microsoft.com/office/drawing/2014/main" val="3584282606"/>
                    </a:ext>
                  </a:extLst>
                </a:gridCol>
                <a:gridCol w="1278407">
                  <a:extLst>
                    <a:ext uri="{9D8B030D-6E8A-4147-A177-3AD203B41FA5}">
                      <a16:colId xmlns="" xmlns:a16="http://schemas.microsoft.com/office/drawing/2014/main" val="948236847"/>
                    </a:ext>
                  </a:extLst>
                </a:gridCol>
                <a:gridCol w="298295">
                  <a:extLst>
                    <a:ext uri="{9D8B030D-6E8A-4147-A177-3AD203B41FA5}">
                      <a16:colId xmlns="" xmlns:a16="http://schemas.microsoft.com/office/drawing/2014/main" val="548391452"/>
                    </a:ext>
                  </a:extLst>
                </a:gridCol>
                <a:gridCol w="1278407">
                  <a:extLst>
                    <a:ext uri="{9D8B030D-6E8A-4147-A177-3AD203B41FA5}">
                      <a16:colId xmlns="" xmlns:a16="http://schemas.microsoft.com/office/drawing/2014/main" val="4106698443"/>
                    </a:ext>
                  </a:extLst>
                </a:gridCol>
                <a:gridCol w="298295">
                  <a:extLst>
                    <a:ext uri="{9D8B030D-6E8A-4147-A177-3AD203B41FA5}">
                      <a16:colId xmlns="" xmlns:a16="http://schemas.microsoft.com/office/drawing/2014/main" val="2290183576"/>
                    </a:ext>
                  </a:extLst>
                </a:gridCol>
                <a:gridCol w="1406247">
                  <a:extLst>
                    <a:ext uri="{9D8B030D-6E8A-4147-A177-3AD203B41FA5}">
                      <a16:colId xmlns="" xmlns:a16="http://schemas.microsoft.com/office/drawing/2014/main" val="3079698160"/>
                    </a:ext>
                  </a:extLst>
                </a:gridCol>
              </a:tblGrid>
              <a:tr h="252000">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66"/>
                    </a:solidFill>
                  </a:tcPr>
                </a:tc>
                <a:tc>
                  <a:txBody>
                    <a:bodyPr/>
                    <a:lstStyle/>
                    <a:p>
                      <a:pPr algn="l"/>
                      <a:r>
                        <a:rPr lang="es-MX" sz="900" b="0" dirty="0">
                          <a:solidFill>
                            <a:schemeClr val="tx1"/>
                          </a:solidFill>
                        </a:rPr>
                        <a:t>No tiene nada de malo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5AD"/>
                    </a:solidFill>
                  </a:tcPr>
                </a:tc>
                <a:tc>
                  <a:txBody>
                    <a:bodyPr/>
                    <a:lstStyle/>
                    <a:p>
                      <a:pPr algn="l"/>
                      <a:r>
                        <a:rPr lang="es-MX" sz="900" b="0" dirty="0">
                          <a:solidFill>
                            <a:schemeClr val="tx1"/>
                          </a:solidFill>
                        </a:rPr>
                        <a:t>Un poco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MX" sz="900" b="0" dirty="0">
                          <a:solidFill>
                            <a:schemeClr val="tx1"/>
                          </a:solidFill>
                        </a:rPr>
                        <a:t>Algo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l"/>
                      <a:r>
                        <a:rPr lang="es-MX" sz="900" b="0" dirty="0">
                          <a:solidFill>
                            <a:schemeClr val="tx1"/>
                          </a:solidFill>
                        </a:rPr>
                        <a:t>Muy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39980540"/>
                  </a:ext>
                </a:extLst>
              </a:tr>
            </a:tbl>
          </a:graphicData>
        </a:graphic>
      </p:graphicFrame>
      <p:sp>
        <p:nvSpPr>
          <p:cNvPr id="20" name="Rectángulo 19"/>
          <p:cNvSpPr/>
          <p:nvPr/>
        </p:nvSpPr>
        <p:spPr>
          <a:xfrm>
            <a:off x="5291094" y="3171476"/>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comprar productos de imitación…</a:t>
            </a:r>
          </a:p>
        </p:txBody>
      </p:sp>
      <p:sp>
        <p:nvSpPr>
          <p:cNvPr id="23" name="Rectángulo 22"/>
          <p:cNvSpPr/>
          <p:nvPr/>
        </p:nvSpPr>
        <p:spPr>
          <a:xfrm>
            <a:off x="5247398" y="3718743"/>
            <a:ext cx="1754814"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rPr>
              <a:t>… </a:t>
            </a:r>
            <a:r>
              <a:rPr lang="es-ES_tradnl" sz="1000" b="1" dirty="0">
                <a:solidFill>
                  <a:schemeClr val="tx1"/>
                </a:solidFill>
              </a:rPr>
              <a:t>escuchar o descargar música/canciones/videos en sitios pirata en internet</a:t>
            </a:r>
            <a:r>
              <a:rPr lang="es-MX" sz="1000" b="1" dirty="0">
                <a:solidFill>
                  <a:schemeClr val="tx1"/>
                </a:solidFill>
              </a:rPr>
              <a:t>…</a:t>
            </a:r>
          </a:p>
        </p:txBody>
      </p:sp>
      <p:sp>
        <p:nvSpPr>
          <p:cNvPr id="26" name="Rectángulo 25"/>
          <p:cNvSpPr/>
          <p:nvPr/>
        </p:nvSpPr>
        <p:spPr>
          <a:xfrm>
            <a:off x="5302959" y="4234229"/>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pagar algo en efectivo para que no cobren IVA…</a:t>
            </a:r>
          </a:p>
        </p:txBody>
      </p:sp>
      <p:sp>
        <p:nvSpPr>
          <p:cNvPr id="27" name="Rectángulo 26"/>
          <p:cNvSpPr/>
          <p:nvPr/>
        </p:nvSpPr>
        <p:spPr>
          <a:xfrm>
            <a:off x="5277916" y="4812150"/>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comprar discos pirata en la calle…</a:t>
            </a:r>
          </a:p>
        </p:txBody>
      </p:sp>
      <p:sp>
        <p:nvSpPr>
          <p:cNvPr id="24" name="CuadroTexto 23">
            <a:extLst>
              <a:ext uri="{FF2B5EF4-FFF2-40B4-BE49-F238E27FC236}">
                <a16:creationId xmlns="" xmlns:a16="http://schemas.microsoft.com/office/drawing/2014/main" id="{809F0393-F16E-4FD3-91B4-A2CD35C268D7}"/>
              </a:ext>
            </a:extLst>
          </p:cNvPr>
          <p:cNvSpPr txBox="1"/>
          <p:nvPr/>
        </p:nvSpPr>
        <p:spPr>
          <a:xfrm>
            <a:off x="3434330" y="1661045"/>
            <a:ext cx="5311199" cy="369332"/>
          </a:xfrm>
          <a:prstGeom prst="rect">
            <a:avLst/>
          </a:prstGeom>
          <a:noFill/>
        </p:spPr>
        <p:txBody>
          <a:bodyPr wrap="none" rtlCol="0">
            <a:spAutoFit/>
          </a:bodyPr>
          <a:lstStyle/>
          <a:p>
            <a:pPr algn="ctr"/>
            <a:r>
              <a:rPr lang="es-MX" b="1" i="1" dirty="0">
                <a:solidFill>
                  <a:schemeClr val="tx1">
                    <a:lumMod val="75000"/>
                    <a:lumOff val="25000"/>
                  </a:schemeClr>
                </a:solidFill>
              </a:rPr>
              <a:t>Valoración acerca de acciones prohibidas o indebidas</a:t>
            </a:r>
          </a:p>
        </p:txBody>
      </p:sp>
      <p:sp>
        <p:nvSpPr>
          <p:cNvPr id="25" name="Marcador de pie de página 3">
            <a:extLst>
              <a:ext uri="{FF2B5EF4-FFF2-40B4-BE49-F238E27FC236}">
                <a16:creationId xmlns="" xmlns:a16="http://schemas.microsoft.com/office/drawing/2014/main" id="{08802B27-3751-4567-B19C-66C5E60CB4BE}"/>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dirty="0">
                <a:solidFill>
                  <a:srgbClr val="1E384C"/>
                </a:solidFill>
                <a:latin typeface="Corbel" panose="020B0503020204020204" pitchFamily="34" charset="0"/>
              </a:rPr>
              <a:t>Encuesta para la medición de la piratería en México. Abril 2017</a:t>
            </a:r>
            <a:endParaRPr lang="es-MX" sz="1200" dirty="0"/>
          </a:p>
        </p:txBody>
      </p:sp>
      <p:sp>
        <p:nvSpPr>
          <p:cNvPr id="3" name="Título 2">
            <a:extLst>
              <a:ext uri="{FF2B5EF4-FFF2-40B4-BE49-F238E27FC236}">
                <a16:creationId xmlns="" xmlns:a16="http://schemas.microsoft.com/office/drawing/2014/main" id="{C96F0BD0-21B0-4B2B-980B-5B79E51761B2}"/>
              </a:ext>
            </a:extLst>
          </p:cNvPr>
          <p:cNvSpPr>
            <a:spLocks noGrp="1"/>
          </p:cNvSpPr>
          <p:nvPr>
            <p:ph type="title"/>
          </p:nvPr>
        </p:nvSpPr>
        <p:spPr>
          <a:xfrm>
            <a:off x="838200" y="365126"/>
            <a:ext cx="10515600" cy="1136803"/>
          </a:xfrm>
        </p:spPr>
        <p:txBody>
          <a:bodyPr/>
          <a:lstStyle/>
          <a:p>
            <a:r>
              <a:rPr lang="es-MX" sz="3200" dirty="0"/>
              <a:t>Una </a:t>
            </a:r>
            <a:r>
              <a:rPr lang="es-MX" sz="3200" b="1" dirty="0"/>
              <a:t>quinta parte </a:t>
            </a:r>
            <a:r>
              <a:rPr lang="es-MX" sz="3200" dirty="0"/>
              <a:t>de los que compraron pirata ven </a:t>
            </a:r>
            <a:r>
              <a:rPr lang="es-MX" sz="3200" b="1" dirty="0"/>
              <a:t>muy mal </a:t>
            </a:r>
            <a:r>
              <a:rPr lang="es-MX" sz="3200" dirty="0"/>
              <a:t>esta actividad. </a:t>
            </a:r>
            <a:r>
              <a:rPr lang="es-MX" sz="3200" b="1" dirty="0"/>
              <a:t>Similar</a:t>
            </a:r>
            <a:r>
              <a:rPr lang="es-MX" sz="3200" dirty="0"/>
              <a:t> a pagar en efectivo para evitar </a:t>
            </a:r>
            <a:r>
              <a:rPr lang="es-MX" sz="3200" b="1" dirty="0"/>
              <a:t>IVA</a:t>
            </a:r>
          </a:p>
        </p:txBody>
      </p:sp>
    </p:spTree>
    <p:extLst>
      <p:ext uri="{BB962C8B-B14F-4D97-AF65-F5344CB8AC3E}">
        <p14:creationId xmlns:p14="http://schemas.microsoft.com/office/powerpoint/2010/main" val="11874648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5283295" y="2652968"/>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ver o descargar películas, series de TV pirata en internet …</a:t>
            </a:r>
          </a:p>
        </p:txBody>
      </p:sp>
      <p:graphicFrame>
        <p:nvGraphicFramePr>
          <p:cNvPr id="9" name="Gráfico 8"/>
          <p:cNvGraphicFramePr/>
          <p:nvPr>
            <p:extLst>
              <p:ext uri="{D42A27DB-BD31-4B8C-83A1-F6EECF244321}">
                <p14:modId xmlns:p14="http://schemas.microsoft.com/office/powerpoint/2010/main" val="3568811564"/>
              </p:ext>
            </p:extLst>
          </p:nvPr>
        </p:nvGraphicFramePr>
        <p:xfrm>
          <a:off x="668157" y="2421580"/>
          <a:ext cx="4615137" cy="2983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Gráfico 38"/>
          <p:cNvGraphicFramePr/>
          <p:nvPr>
            <p:extLst>
              <p:ext uri="{D42A27DB-BD31-4B8C-83A1-F6EECF244321}">
                <p14:modId xmlns:p14="http://schemas.microsoft.com/office/powerpoint/2010/main" val="1887383049"/>
              </p:ext>
            </p:extLst>
          </p:nvPr>
        </p:nvGraphicFramePr>
        <p:xfrm>
          <a:off x="6926986" y="2421579"/>
          <a:ext cx="4615137" cy="2983733"/>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número de diapositiva 4"/>
          <p:cNvSpPr>
            <a:spLocks noGrp="1"/>
          </p:cNvSpPr>
          <p:nvPr>
            <p:ph type="sldNum" sz="quarter" idx="12"/>
          </p:nvPr>
        </p:nvSpPr>
        <p:spPr/>
        <p:txBody>
          <a:bodyPr/>
          <a:lstStyle/>
          <a:p>
            <a:fld id="{01464491-0347-46A0-80D2-6D5F5A3A80C2}" type="slidenum">
              <a:rPr lang="es-MX" smtClean="0"/>
              <a:pPr/>
              <a:t>99</a:t>
            </a:fld>
            <a:endParaRPr lang="es-MX"/>
          </a:p>
        </p:txBody>
      </p:sp>
      <p:sp>
        <p:nvSpPr>
          <p:cNvPr id="7" name="CuadroTexto 6"/>
          <p:cNvSpPr txBox="1"/>
          <p:nvPr/>
        </p:nvSpPr>
        <p:spPr>
          <a:xfrm>
            <a:off x="1429211" y="2113804"/>
            <a:ext cx="3191002" cy="307777"/>
          </a:xfrm>
          <a:prstGeom prst="rect">
            <a:avLst/>
          </a:prstGeom>
          <a:noFill/>
        </p:spPr>
        <p:txBody>
          <a:bodyPr wrap="none" rtlCol="0">
            <a:spAutoFit/>
          </a:bodyPr>
          <a:lstStyle/>
          <a:p>
            <a:pPr algn="ctr"/>
            <a:r>
              <a:rPr lang="es-MX" sz="1400" b="1" dirty="0"/>
              <a:t>Entrevistados que no compraron pirata</a:t>
            </a:r>
          </a:p>
        </p:txBody>
      </p:sp>
      <p:sp>
        <p:nvSpPr>
          <p:cNvPr id="18" name="Rectángulo 17"/>
          <p:cNvSpPr/>
          <p:nvPr/>
        </p:nvSpPr>
        <p:spPr>
          <a:xfrm>
            <a:off x="4904601" y="2101011"/>
            <a:ext cx="2377348" cy="15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algn="ctr">
              <a:spcBef>
                <a:spcPts val="300"/>
              </a:spcBef>
            </a:pPr>
            <a:r>
              <a:rPr lang="es-MX" sz="1050" b="1" dirty="0">
                <a:solidFill>
                  <a:schemeClr val="tx1"/>
                </a:solidFill>
                <a:latin typeface="Corbel" panose="020B0503020204020204" pitchFamily="34" charset="0"/>
              </a:rPr>
              <a:t>¿Hasta qué punto está mal…?</a:t>
            </a:r>
          </a:p>
          <a:p>
            <a:pPr algn="ctr">
              <a:lnSpc>
                <a:spcPct val="80000"/>
              </a:lnSpc>
              <a:spcBef>
                <a:spcPts val="300"/>
              </a:spcBef>
            </a:pPr>
            <a:r>
              <a:rPr lang="es-MX" sz="1050" b="1" dirty="0">
                <a:solidFill>
                  <a:schemeClr val="tx1"/>
                </a:solidFill>
                <a:latin typeface="Corbel" panose="020B0503020204020204" pitchFamily="34" charset="0"/>
              </a:rPr>
              <a:t>(%)</a:t>
            </a:r>
          </a:p>
        </p:txBody>
      </p:sp>
      <p:sp>
        <p:nvSpPr>
          <p:cNvPr id="19" name="CuadroTexto 18"/>
          <p:cNvSpPr txBox="1"/>
          <p:nvPr/>
        </p:nvSpPr>
        <p:spPr>
          <a:xfrm>
            <a:off x="7681842" y="2113804"/>
            <a:ext cx="2955360" cy="307777"/>
          </a:xfrm>
          <a:prstGeom prst="rect">
            <a:avLst/>
          </a:prstGeom>
          <a:noFill/>
        </p:spPr>
        <p:txBody>
          <a:bodyPr wrap="none" rtlCol="0">
            <a:spAutoFit/>
          </a:bodyPr>
          <a:lstStyle/>
          <a:p>
            <a:pPr algn="ctr"/>
            <a:r>
              <a:rPr lang="es-MX" sz="1400" b="1" dirty="0"/>
              <a:t>Entrevistados que compraron pirata</a:t>
            </a:r>
          </a:p>
        </p:txBody>
      </p:sp>
      <p:sp>
        <p:nvSpPr>
          <p:cNvPr id="21" name="CuadroTexto 20"/>
          <p:cNvSpPr txBox="1"/>
          <p:nvPr/>
        </p:nvSpPr>
        <p:spPr>
          <a:xfrm>
            <a:off x="4526597" y="5946399"/>
            <a:ext cx="3145413" cy="246221"/>
          </a:xfrm>
          <a:prstGeom prst="rect">
            <a:avLst/>
          </a:prstGeom>
          <a:noFill/>
        </p:spPr>
        <p:txBody>
          <a:bodyPr wrap="none" rtlCol="0">
            <a:spAutoFit/>
          </a:bodyPr>
          <a:lstStyle/>
          <a:p>
            <a:r>
              <a:rPr lang="es-MX" sz="1000" b="1" dirty="0"/>
              <a:t>*El porcentaje restante corresponde a la opción </a:t>
            </a:r>
            <a:r>
              <a:rPr lang="es-MX" sz="1000" b="1" dirty="0" err="1"/>
              <a:t>Ns</a:t>
            </a:r>
            <a:r>
              <a:rPr lang="es-MX" sz="1000" b="1" dirty="0"/>
              <a:t>/</a:t>
            </a:r>
            <a:r>
              <a:rPr lang="es-MX" sz="1000" b="1" dirty="0" err="1"/>
              <a:t>Nc</a:t>
            </a:r>
            <a:endParaRPr lang="es-MX" sz="1000" b="1" dirty="0"/>
          </a:p>
        </p:txBody>
      </p:sp>
      <p:graphicFrame>
        <p:nvGraphicFramePr>
          <p:cNvPr id="34" name="Tabla 33"/>
          <p:cNvGraphicFramePr>
            <a:graphicFrameLocks noGrp="1"/>
          </p:cNvGraphicFramePr>
          <p:nvPr>
            <p:extLst>
              <p:ext uri="{D42A27DB-BD31-4B8C-83A1-F6EECF244321}">
                <p14:modId xmlns:p14="http://schemas.microsoft.com/office/powerpoint/2010/main" val="23555675"/>
              </p:ext>
            </p:extLst>
          </p:nvPr>
        </p:nvGraphicFramePr>
        <p:xfrm>
          <a:off x="3359150" y="5664023"/>
          <a:ext cx="6434648" cy="252000"/>
        </p:xfrm>
        <a:graphic>
          <a:graphicData uri="http://schemas.openxmlformats.org/drawingml/2006/table">
            <a:tbl>
              <a:tblPr firstRow="1" bandRow="1">
                <a:tableStyleId>{5C22544A-7EE6-4342-B048-85BDC9FD1C3A}</a:tableStyleId>
              </a:tblPr>
              <a:tblGrid>
                <a:gridCol w="298295">
                  <a:extLst>
                    <a:ext uri="{9D8B030D-6E8A-4147-A177-3AD203B41FA5}">
                      <a16:colId xmlns="" xmlns:a16="http://schemas.microsoft.com/office/drawing/2014/main" val="2304653641"/>
                    </a:ext>
                  </a:extLst>
                </a:gridCol>
                <a:gridCol w="1278407">
                  <a:extLst>
                    <a:ext uri="{9D8B030D-6E8A-4147-A177-3AD203B41FA5}">
                      <a16:colId xmlns="" xmlns:a16="http://schemas.microsoft.com/office/drawing/2014/main" val="3084357604"/>
                    </a:ext>
                  </a:extLst>
                </a:gridCol>
                <a:gridCol w="298295">
                  <a:extLst>
                    <a:ext uri="{9D8B030D-6E8A-4147-A177-3AD203B41FA5}">
                      <a16:colId xmlns="" xmlns:a16="http://schemas.microsoft.com/office/drawing/2014/main" val="3584282606"/>
                    </a:ext>
                  </a:extLst>
                </a:gridCol>
                <a:gridCol w="1278407">
                  <a:extLst>
                    <a:ext uri="{9D8B030D-6E8A-4147-A177-3AD203B41FA5}">
                      <a16:colId xmlns="" xmlns:a16="http://schemas.microsoft.com/office/drawing/2014/main" val="948236847"/>
                    </a:ext>
                  </a:extLst>
                </a:gridCol>
                <a:gridCol w="298295">
                  <a:extLst>
                    <a:ext uri="{9D8B030D-6E8A-4147-A177-3AD203B41FA5}">
                      <a16:colId xmlns="" xmlns:a16="http://schemas.microsoft.com/office/drawing/2014/main" val="548391452"/>
                    </a:ext>
                  </a:extLst>
                </a:gridCol>
                <a:gridCol w="1278407">
                  <a:extLst>
                    <a:ext uri="{9D8B030D-6E8A-4147-A177-3AD203B41FA5}">
                      <a16:colId xmlns="" xmlns:a16="http://schemas.microsoft.com/office/drawing/2014/main" val="4106698443"/>
                    </a:ext>
                  </a:extLst>
                </a:gridCol>
                <a:gridCol w="298295">
                  <a:extLst>
                    <a:ext uri="{9D8B030D-6E8A-4147-A177-3AD203B41FA5}">
                      <a16:colId xmlns="" xmlns:a16="http://schemas.microsoft.com/office/drawing/2014/main" val="2290183576"/>
                    </a:ext>
                  </a:extLst>
                </a:gridCol>
                <a:gridCol w="1406247">
                  <a:extLst>
                    <a:ext uri="{9D8B030D-6E8A-4147-A177-3AD203B41FA5}">
                      <a16:colId xmlns="" xmlns:a16="http://schemas.microsoft.com/office/drawing/2014/main" val="3079698160"/>
                    </a:ext>
                  </a:extLst>
                </a:gridCol>
              </a:tblGrid>
              <a:tr h="252000">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66"/>
                    </a:solidFill>
                  </a:tcPr>
                </a:tc>
                <a:tc>
                  <a:txBody>
                    <a:bodyPr/>
                    <a:lstStyle/>
                    <a:p>
                      <a:pPr algn="l"/>
                      <a:r>
                        <a:rPr lang="es-MX" sz="900" b="0" dirty="0">
                          <a:solidFill>
                            <a:schemeClr val="tx1"/>
                          </a:solidFill>
                        </a:rPr>
                        <a:t>No tiene nada de malo</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5AD"/>
                    </a:solidFill>
                  </a:tcPr>
                </a:tc>
                <a:tc>
                  <a:txBody>
                    <a:bodyPr/>
                    <a:lstStyle/>
                    <a:p>
                      <a:pPr algn="l"/>
                      <a:r>
                        <a:rPr lang="es-MX" sz="900" b="0" dirty="0">
                          <a:solidFill>
                            <a:schemeClr val="tx1"/>
                          </a:solidFill>
                        </a:rPr>
                        <a:t>Un poco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r>
                        <a:rPr lang="es-MX" sz="900" b="0" dirty="0">
                          <a:solidFill>
                            <a:schemeClr val="tx1"/>
                          </a:solidFill>
                        </a:rPr>
                        <a:t>Algo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MX" sz="900" b="0" dirty="0">
                        <a:solidFill>
                          <a:schemeClr val="tx1"/>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l"/>
                      <a:r>
                        <a:rPr lang="es-MX" sz="900" b="0" dirty="0">
                          <a:solidFill>
                            <a:schemeClr val="tx1"/>
                          </a:solidFill>
                        </a:rPr>
                        <a:t>Muy mal</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39980540"/>
                  </a:ext>
                </a:extLst>
              </a:tr>
            </a:tbl>
          </a:graphicData>
        </a:graphic>
      </p:graphicFrame>
      <p:sp>
        <p:nvSpPr>
          <p:cNvPr id="20" name="Rectángulo 19"/>
          <p:cNvSpPr/>
          <p:nvPr/>
        </p:nvSpPr>
        <p:spPr>
          <a:xfrm>
            <a:off x="5271430" y="3177752"/>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tener un puesto ambulante sin pagar predial …</a:t>
            </a:r>
          </a:p>
        </p:txBody>
      </p:sp>
      <p:sp>
        <p:nvSpPr>
          <p:cNvPr id="23" name="Rectángulo 22"/>
          <p:cNvSpPr/>
          <p:nvPr/>
        </p:nvSpPr>
        <p:spPr>
          <a:xfrm>
            <a:off x="5215212" y="3712107"/>
            <a:ext cx="1779857"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a:solidFill>
                  <a:schemeClr val="tx1"/>
                </a:solidFill>
                <a:latin typeface="Corbel" panose="020B0503020204020204" pitchFamily="34" charset="0"/>
              </a:rPr>
              <a:t>… apartar un lugar de estacionamiento en la calle con ajas, botes, piedras…</a:t>
            </a:r>
            <a:endParaRPr lang="es-MX" sz="1000" b="1" dirty="0">
              <a:solidFill>
                <a:schemeClr val="tx1"/>
              </a:solidFill>
              <a:latin typeface="Corbel" panose="020B0503020204020204" pitchFamily="34" charset="0"/>
            </a:endParaRPr>
          </a:p>
        </p:txBody>
      </p:sp>
      <p:sp>
        <p:nvSpPr>
          <p:cNvPr id="26" name="Rectángulo 25"/>
          <p:cNvSpPr/>
          <p:nvPr/>
        </p:nvSpPr>
        <p:spPr>
          <a:xfrm>
            <a:off x="5283295" y="4240505"/>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usar la señal de internet/WiFi de alguien más sin su permiso…</a:t>
            </a:r>
          </a:p>
        </p:txBody>
      </p:sp>
      <p:sp>
        <p:nvSpPr>
          <p:cNvPr id="27" name="Rectángulo 26"/>
          <p:cNvSpPr/>
          <p:nvPr/>
        </p:nvSpPr>
        <p:spPr>
          <a:xfrm>
            <a:off x="5258252" y="4818426"/>
            <a:ext cx="1643692" cy="3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spcBef>
                <a:spcPts val="300"/>
              </a:spcBef>
            </a:pPr>
            <a:r>
              <a:rPr lang="es-MX" sz="1000" b="1" dirty="0">
                <a:solidFill>
                  <a:schemeClr val="tx1"/>
                </a:solidFill>
                <a:latin typeface="Corbel" panose="020B0503020204020204" pitchFamily="34" charset="0"/>
              </a:rPr>
              <a:t>… quedarse con el cambio extra si un cajero se equivoca…</a:t>
            </a:r>
          </a:p>
        </p:txBody>
      </p:sp>
      <p:sp>
        <p:nvSpPr>
          <p:cNvPr id="17" name="Marcador de pie de página 3">
            <a:extLst>
              <a:ext uri="{FF2B5EF4-FFF2-40B4-BE49-F238E27FC236}">
                <a16:creationId xmlns="" xmlns:a16="http://schemas.microsoft.com/office/drawing/2014/main" id="{0921039E-DEE7-4E85-A13D-3C16F9C4D3D2}"/>
              </a:ext>
            </a:extLst>
          </p:cNvPr>
          <p:cNvSpPr>
            <a:spLocks noGrp="1"/>
          </p:cNvSpPr>
          <p:nvPr>
            <p:ph type="ftr" sz="quarter" idx="4294967295"/>
          </p:nvPr>
        </p:nvSpPr>
        <p:spPr>
          <a:xfrm>
            <a:off x="3648722" y="6356350"/>
            <a:ext cx="4891596" cy="365125"/>
          </a:xfrm>
          <a:prstGeom prst="rect">
            <a:avLst/>
          </a:prstGeom>
        </p:spPr>
        <p:txBody>
          <a:bodyPr anchor="ctr"/>
          <a:lstStyle/>
          <a:p>
            <a:pPr algn="ctr"/>
            <a:r>
              <a:rPr lang="es-MX" sz="1200" b="1">
                <a:solidFill>
                  <a:srgbClr val="1E384C"/>
                </a:solidFill>
                <a:latin typeface="Corbel" panose="020B0503020204020204" pitchFamily="34" charset="0"/>
              </a:rPr>
              <a:t>Encuesta para la medición de la piratería en México. Abril 2017</a:t>
            </a:r>
            <a:endParaRPr lang="es-MX" sz="1200" dirty="0"/>
          </a:p>
        </p:txBody>
      </p:sp>
      <p:sp>
        <p:nvSpPr>
          <p:cNvPr id="24" name="CuadroTexto 23">
            <a:extLst>
              <a:ext uri="{FF2B5EF4-FFF2-40B4-BE49-F238E27FC236}">
                <a16:creationId xmlns="" xmlns:a16="http://schemas.microsoft.com/office/drawing/2014/main" id="{F66C6CE7-E36C-4B6B-8293-204AF898C21C}"/>
              </a:ext>
            </a:extLst>
          </p:cNvPr>
          <p:cNvSpPr txBox="1"/>
          <p:nvPr/>
        </p:nvSpPr>
        <p:spPr>
          <a:xfrm>
            <a:off x="3434330" y="1661045"/>
            <a:ext cx="5311199" cy="369332"/>
          </a:xfrm>
          <a:prstGeom prst="rect">
            <a:avLst/>
          </a:prstGeom>
          <a:noFill/>
        </p:spPr>
        <p:txBody>
          <a:bodyPr wrap="none" rtlCol="0">
            <a:spAutoFit/>
          </a:bodyPr>
          <a:lstStyle/>
          <a:p>
            <a:pPr algn="ctr"/>
            <a:r>
              <a:rPr lang="es-MX" b="1" i="1" dirty="0">
                <a:solidFill>
                  <a:schemeClr val="tx1">
                    <a:lumMod val="75000"/>
                    <a:lumOff val="25000"/>
                  </a:schemeClr>
                </a:solidFill>
              </a:rPr>
              <a:t>Valoración acerca de acciones prohibidas o indebidas</a:t>
            </a:r>
          </a:p>
        </p:txBody>
      </p:sp>
      <p:sp>
        <p:nvSpPr>
          <p:cNvPr id="4" name="Título 3">
            <a:extLst>
              <a:ext uri="{FF2B5EF4-FFF2-40B4-BE49-F238E27FC236}">
                <a16:creationId xmlns="" xmlns:a16="http://schemas.microsoft.com/office/drawing/2014/main" id="{AD6013A0-AC7D-4CA7-9B4C-8266B8E4FB15}"/>
              </a:ext>
            </a:extLst>
          </p:cNvPr>
          <p:cNvSpPr>
            <a:spLocks noGrp="1"/>
          </p:cNvSpPr>
          <p:nvPr>
            <p:ph type="title"/>
          </p:nvPr>
        </p:nvSpPr>
        <p:spPr>
          <a:xfrm>
            <a:off x="838200" y="365126"/>
            <a:ext cx="10515600" cy="1136803"/>
          </a:xfrm>
        </p:spPr>
        <p:txBody>
          <a:bodyPr/>
          <a:lstStyle/>
          <a:p>
            <a:r>
              <a:rPr lang="es-MX" sz="3200" b="1" dirty="0"/>
              <a:t>Menos de la mitad </a:t>
            </a:r>
            <a:r>
              <a:rPr lang="es-MX" sz="3200" dirty="0"/>
              <a:t>de los consumidores pirata ve muy mal estas actividades</a:t>
            </a:r>
          </a:p>
        </p:txBody>
      </p:sp>
    </p:spTree>
    <p:extLst>
      <p:ext uri="{BB962C8B-B14F-4D97-AF65-F5344CB8AC3E}">
        <p14:creationId xmlns:p14="http://schemas.microsoft.com/office/powerpoint/2010/main" val="496586426"/>
      </p:ext>
    </p:extLst>
  </p:cSld>
  <p:clrMapOvr>
    <a:masterClrMapping/>
  </p:clrMapOvr>
</p:sld>
</file>

<file path=ppt/theme/theme1.xml><?xml version="1.0" encoding="utf-8"?>
<a:theme xmlns:a="http://schemas.openxmlformats.org/drawingml/2006/main" name="Tema de Office">
  <a:themeElements>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alc">
    <a:dk1>
      <a:sysClr val="windowText" lastClr="000000"/>
    </a:dk1>
    <a:lt1>
      <a:sysClr val="window" lastClr="FFFFFF"/>
    </a:lt1>
    <a:dk2>
      <a:srgbClr val="1C4648"/>
    </a:dk2>
    <a:lt2>
      <a:srgbClr val="E3DED1"/>
    </a:lt2>
    <a:accent1>
      <a:srgbClr val="FFC000"/>
    </a:accent1>
    <a:accent2>
      <a:srgbClr val="FF0066"/>
    </a:accent2>
    <a:accent3>
      <a:srgbClr val="1B587C"/>
    </a:accent3>
    <a:accent4>
      <a:srgbClr val="4E8542"/>
    </a:accent4>
    <a:accent5>
      <a:srgbClr val="604878"/>
    </a:accent5>
    <a:accent6>
      <a:srgbClr val="002060"/>
    </a:accent6>
    <a:hlink>
      <a:srgbClr val="6B9F25"/>
    </a:hlink>
    <a:folHlink>
      <a:srgbClr val="B26B0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4924</TotalTime>
  <Words>6369</Words>
  <Application>Microsoft Office PowerPoint</Application>
  <PresentationFormat>Personalizado</PresentationFormat>
  <Paragraphs>944</Paragraphs>
  <Slides>112</Slides>
  <Notes>0</Notes>
  <HiddenSlides>0</HiddenSlides>
  <MMClips>0</MMClips>
  <ScaleCrop>false</ScaleCrop>
  <HeadingPairs>
    <vt:vector size="4" baseType="variant">
      <vt:variant>
        <vt:lpstr>Tema</vt:lpstr>
      </vt:variant>
      <vt:variant>
        <vt:i4>1</vt:i4>
      </vt:variant>
      <vt:variant>
        <vt:lpstr>Títulos de diapositiva</vt:lpstr>
      </vt:variant>
      <vt:variant>
        <vt:i4>112</vt:i4>
      </vt:variant>
    </vt:vector>
  </HeadingPairs>
  <TitlesOfParts>
    <vt:vector size="113" baseType="lpstr">
      <vt:lpstr>Tema de Office</vt:lpstr>
      <vt:lpstr>Encuesta para la medición de la piratería en México</vt:lpstr>
      <vt:lpstr>Presentación</vt:lpstr>
      <vt:lpstr>Metodología</vt:lpstr>
      <vt:lpstr>Principales Hallazgos</vt:lpstr>
      <vt:lpstr>Se estima que 41.9 millones de mexicanos consumieron algún tipo de piratería el último año</vt:lpstr>
      <vt:lpstr>Se estima que 37.5 millones de mexicanos consumieron música pirata el año pasado</vt:lpstr>
      <vt:lpstr>Se estima que 34.8 millones de mexicanos consumieron películas pirata el año pasado</vt:lpstr>
      <vt:lpstr>Se estima que 9 millones de mexicanos consumieron libros pirata el año pasado</vt:lpstr>
      <vt:lpstr>Se estima que 4.8 millones de mexicanos consumieron software pirata el año pasado</vt:lpstr>
      <vt:lpstr>Se estima que 3.4 millones de mexicanos consumieron fotografías pirata el año pasado</vt:lpstr>
      <vt:lpstr>Se estima que 1.4 millones de mexicanos consumieron pinturas pirata el año pasado</vt:lpstr>
      <vt:lpstr>Se estima que 1 millón de mexicanos consumieron esculturas pirata el año pasado</vt:lpstr>
      <vt:lpstr>Música</vt:lpstr>
      <vt:lpstr>Los consumidores de música pirata física equivalen al 94% de los consumidores de música física</vt:lpstr>
      <vt:lpstr>Los consumidores de música pirata digital equivalen al 76% de los usuarios de música digital</vt:lpstr>
      <vt:lpstr>Los consumidores de música pirata equivalen al 90% de los usuarios de música.</vt:lpstr>
      <vt:lpstr>Los hombres consumen más música pirata física que las mujeres</vt:lpstr>
      <vt:lpstr>Los mayores consumidores de música pirata física tienen entre 18 y 44 años</vt:lpstr>
      <vt:lpstr>Los mayores consumidores de música pirata física cursaron la preparatoria</vt:lpstr>
      <vt:lpstr>Los mayores consumidores de música pirata física tienen NSE C-</vt:lpstr>
      <vt:lpstr>El 81% de los consumidores de música pirata física consumen música más de una vez por semana. </vt:lpstr>
      <vt:lpstr>Los mayores consumidores de música pirata digital son hombres</vt:lpstr>
      <vt:lpstr>Los mayores consumidores de música pirata digital tienen entre 18 y 24 años</vt:lpstr>
      <vt:lpstr>Los mayores consumidores de música pirata digital tienen preparatoria o universidad</vt:lpstr>
      <vt:lpstr>Los mayores consumidores de música pirata digital tienen un NSE A/B/C+</vt:lpstr>
      <vt:lpstr>El 68% de los consumidores de música pirata digital consumen música más de una vez por semana</vt:lpstr>
      <vt:lpstr>El 41% de los consumidores de música pirata física lo hacen más de 4 veces al año</vt:lpstr>
      <vt:lpstr>El 40% de los consumidores de música pirata digital lo hacen más de 10 veces al año</vt:lpstr>
      <vt:lpstr>Se estima que los consumidores gastaron 5,537 mdp en música pirata física en el último año</vt:lpstr>
      <vt:lpstr>El 83% de los consumidores de música pirata digital lo hicieron gratuitamente</vt:lpstr>
      <vt:lpstr>La principal razón de consumo de música pirata física es el precio</vt:lpstr>
      <vt:lpstr>La principal razón de consumo de música pirata digital es la facilidad de adquisición</vt:lpstr>
      <vt:lpstr>Estadísticas clave</vt:lpstr>
      <vt:lpstr>Películas</vt:lpstr>
      <vt:lpstr>Los consumidores de películas pirata físicas equivalen al 97% de los consumidores de películas físicas</vt:lpstr>
      <vt:lpstr>Los consumidores de películas pirata digitales equivalen al 62% de los consumidores de películas digitales</vt:lpstr>
      <vt:lpstr>Los consumidores de películas pirata equivalen al 89% de los consumidores de películas</vt:lpstr>
      <vt:lpstr>Hombres y mujeres consumen casi la misma cantidad de películas pirata físicas</vt:lpstr>
      <vt:lpstr>Los mayores consumidores de películas pirata físicas tienen entre 18 y 24 años</vt:lpstr>
      <vt:lpstr>Los mayores consumidores de películas pirata físicas tienen preparatoria</vt:lpstr>
      <vt:lpstr>Los mayores consumidores de películas pirata físicas tienen NSE D+</vt:lpstr>
      <vt:lpstr>El 84% de los consumidores de películas pirata físicas consumen películas más de una vez al mes </vt:lpstr>
      <vt:lpstr>El 31% de los hombres consumen películas pirata digitales</vt:lpstr>
      <vt:lpstr>Los mayores consumidores de películas pirata digitales tienen entre 18 y 24 años</vt:lpstr>
      <vt:lpstr>Los mayores consumidores de películas pirata digitales tienen preparatoria o universidad</vt:lpstr>
      <vt:lpstr>Los mayores consumidores de películas pirata digitales tienen NSE A/B/C+</vt:lpstr>
      <vt:lpstr>El 50% de los consumidores de películas pirata digitales consumen películas más de una vez por semana </vt:lpstr>
      <vt:lpstr>El 48% de los consumidores de películas pirata físicas lo hacen más de 4 veces al año</vt:lpstr>
      <vt:lpstr>El 45% de los consumidores de películas pirata digitales lo hacen más de 6 veces al año</vt:lpstr>
      <vt:lpstr>Se estima que los consumidores se gastaron 7,189 mdp en películas pirata físicas en el último año</vt:lpstr>
      <vt:lpstr>El 81% de los consumidores de películas pirata digitales lo hicieron gratuitamente</vt:lpstr>
      <vt:lpstr>La principal razón de consumo de películas pirata físicas es el precio</vt:lpstr>
      <vt:lpstr>La principal razón de consumo de películas pirata digitales es la facilidad de adquisición</vt:lpstr>
      <vt:lpstr>Estadísticas clave</vt:lpstr>
      <vt:lpstr>Libros</vt:lpstr>
      <vt:lpstr>Los consumidores de libros pirata físicos equivalen al 44% de los consumidores de libros físicos</vt:lpstr>
      <vt:lpstr>Los consumidores de libros pirata digitales equivalen al 48% de los consumidores de libros digitales</vt:lpstr>
      <vt:lpstr>Los consumidores de libros pirata equivalen al 50% de los consumidores de libros</vt:lpstr>
      <vt:lpstr>El 50% de los consumidores de libros pirata físicos lo hacen más de 2 veces al año.</vt:lpstr>
      <vt:lpstr>El 42% de los consumidores de libros pirata digitales lo hacen más de 2 veces al año</vt:lpstr>
      <vt:lpstr>Se estima que los consumidores gastaron 1,688 mdp en libros pirata físicos</vt:lpstr>
      <vt:lpstr>El 78% de los consumidores de libros pirata digitales lo hicieron gratuitamente</vt:lpstr>
      <vt:lpstr>La principal razón de consumo de libros pirata físicos es el precio</vt:lpstr>
      <vt:lpstr>La principal razón de consumo de libros pirata digitales es la facilidad de adquisición</vt:lpstr>
      <vt:lpstr>Estadísticas clave</vt:lpstr>
      <vt:lpstr>Software</vt:lpstr>
      <vt:lpstr>Los consumidores de software pirata físico equivalen al 56% de los consumidores de software físico</vt:lpstr>
      <vt:lpstr>Los consumidores de software pirata digital equivalen al 46% de los consumidores de software digital</vt:lpstr>
      <vt:lpstr>Los consumidores de software pirata equivalen al 51% de los consumidores de software</vt:lpstr>
      <vt:lpstr>El 37% de los consumidores de software pirata físico lo hacen más de 1 vez al año</vt:lpstr>
      <vt:lpstr>El 50% de los consumidores de software pirata digital lo hacen más de 2 veces al año</vt:lpstr>
      <vt:lpstr>Los consumidores de software pirata físico gastaron 289 mdp pesos el último año</vt:lpstr>
      <vt:lpstr>El 71% de los consumidores de software pirata digital lo hicieron gratuitamente</vt:lpstr>
      <vt:lpstr>La principal razón de consumo de software pirata físico es la facilidad de adquisición</vt:lpstr>
      <vt:lpstr>La principal razón de consumo de software pirata digital es la facilidad de adquisición</vt:lpstr>
      <vt:lpstr>Estadísticas clave</vt:lpstr>
      <vt:lpstr>Fotografías</vt:lpstr>
      <vt:lpstr>Los consumidores de fotografías pirata físicas equivalen al 70% de los consumidores de fotografías físicas</vt:lpstr>
      <vt:lpstr>Los consumidores de fotografías pirata digitales equivalen al 17% de los consumidores de fotografías digitales</vt:lpstr>
      <vt:lpstr>Los consumidores de fotografías pirata equivalen al 26% de los consumidores de fotografías.</vt:lpstr>
      <vt:lpstr>Estadísticas clave</vt:lpstr>
      <vt:lpstr>Pinturas</vt:lpstr>
      <vt:lpstr>Los consumidores de pinturas pirata físicas equivalen al 59% de los consumidores de pinturas físicas</vt:lpstr>
      <vt:lpstr>Los consumidores de pinturas pirata digitales equivalen al 25% de los consumidores de pinturas digitales</vt:lpstr>
      <vt:lpstr>Los consumidores de pinturas pirata equivalen al 32% de los consumidores de pinturas</vt:lpstr>
      <vt:lpstr>Estadísticas clave</vt:lpstr>
      <vt:lpstr>Esculturas</vt:lpstr>
      <vt:lpstr>Los consumidores de esculturas pirata físicas equivalen al 80% de los consumidores de esculturas físicas</vt:lpstr>
      <vt:lpstr>Los consumidores de esculturas pirata digitales equivalen al 32% de los consumidores de esculturas digitales</vt:lpstr>
      <vt:lpstr>Los consumidores de esculturas pirata equivalen al 40% de los consumidores de esculturas</vt:lpstr>
      <vt:lpstr>Estadísticas clave</vt:lpstr>
      <vt:lpstr>Actitudes y Opiniones</vt:lpstr>
      <vt:lpstr>Las mujeres consumen ligeramente menos productos pirata que los hombres</vt:lpstr>
      <vt:lpstr>Las personas de 60 años y más son las que menos piratería consumen</vt:lpstr>
      <vt:lpstr>Aquellos que no tienen escolaridad, seguido por quienes tienen primaria, son quienes menos piratería consumen</vt:lpstr>
      <vt:lpstr>No hay grandes diferencias por NSE entre quienes no consumen pirateria</vt:lpstr>
      <vt:lpstr>Menos de la mitad de los consumidores de piratería piensan que su entorno social ve la piratería como algo malo</vt:lpstr>
      <vt:lpstr>Una quinta parte de los que compraron pirata ven muy mal esta actividad. Similar a pagar en efectivo para evitar IVA</vt:lpstr>
      <vt:lpstr>Menos de la mitad de los consumidores pirata ve muy mal estas actividades</vt:lpstr>
      <vt:lpstr>La mitad de los consumidores pirata ve muy mal estas actividades</vt:lpstr>
      <vt:lpstr>En estas actividades las diferencias entre ambos grupos son menores</vt:lpstr>
      <vt:lpstr>Más de la mitad de los consumidores de piratería consideran que el contenido en internet debería ser más barato</vt:lpstr>
      <vt:lpstr>Cerca del 50% de los consumidores de piratería digital saben que lo que hacen es indebido.</vt:lpstr>
      <vt:lpstr>Datos destacados</vt:lpstr>
      <vt:lpstr>Presentación de PowerPoint</vt:lpstr>
      <vt:lpstr>Se estima que el año pasado se gastaron 20.9 mmdp en música, películas, software y libros pirata. Un gasto lícito equivalente hubiese generado 3.34 mmdp en IVA</vt:lpstr>
      <vt:lpstr>90% de los consumidores de música son piratas. Gastaron más de 10 mmdp en piratería el año pasado.</vt:lpstr>
      <vt:lpstr>89% de los consumidores de películas, son piratas. Gastaron más de 8 mmdp en piratería el año pasado.</vt:lpstr>
      <vt:lpstr>La principal razón de consumo de música, películas y libros piratas en físico, es el precio.</vt:lpstr>
      <vt:lpstr>Más del 70% de los consumidores de piratería en internet lo hicieron gratuitamente.</vt:lpstr>
      <vt:lpstr>La principal razón de consumo de piratería digital es la facilidad de adquisición.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Encuesta para la medición de la piratería en México</dc:title>
  <dc:creator>Isadora Botello Silva</dc:creator>
  <cp:lastModifiedBy>Graciela Bolio Guzmán</cp:lastModifiedBy>
  <cp:revision>466</cp:revision>
  <cp:lastPrinted>2017-06-15T21:27:59Z</cp:lastPrinted>
  <dcterms:created xsi:type="dcterms:W3CDTF">2017-05-08T21:12:55Z</dcterms:created>
  <dcterms:modified xsi:type="dcterms:W3CDTF">2017-09-20T22:02:53Z</dcterms:modified>
</cp:coreProperties>
</file>